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4.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notesSlides/notesSlide5.xml" ContentType="application/vnd.openxmlformats-officedocument.presentationml.notesSlide+xml"/>
  <Override PartName="/ppt/charts/chart6.xml" ContentType="application/vnd.openxmlformats-officedocument.drawingml.chart+xml"/>
  <Override PartName="/ppt/theme/themeOverride4.xml" ContentType="application/vnd.openxmlformats-officedocument.themeOverride+xml"/>
  <Override PartName="/ppt/notesSlides/notesSlide6.xml" ContentType="application/vnd.openxmlformats-officedocument.presentationml.notesSlide+xml"/>
  <Override PartName="/ppt/charts/chart7.xml" ContentType="application/vnd.openxmlformats-officedocument.drawingml.chart+xml"/>
  <Override PartName="/ppt/theme/themeOverride5.xml" ContentType="application/vnd.openxmlformats-officedocument.themeOverr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63"/>
  </p:notesMasterIdLst>
  <p:handoutMasterIdLst>
    <p:handoutMasterId r:id="rId164"/>
  </p:handoutMasterIdLst>
  <p:sldIdLst>
    <p:sldId id="280" r:id="rId2"/>
    <p:sldId id="387" r:id="rId3"/>
    <p:sldId id="436" r:id="rId4"/>
    <p:sldId id="528" r:id="rId5"/>
    <p:sldId id="430" r:id="rId6"/>
    <p:sldId id="431" r:id="rId7"/>
    <p:sldId id="535" r:id="rId8"/>
    <p:sldId id="536" r:id="rId9"/>
    <p:sldId id="526" r:id="rId10"/>
    <p:sldId id="527" r:id="rId11"/>
    <p:sldId id="432" r:id="rId12"/>
    <p:sldId id="433" r:id="rId13"/>
    <p:sldId id="434" r:id="rId14"/>
    <p:sldId id="435" r:id="rId15"/>
    <p:sldId id="478" r:id="rId16"/>
    <p:sldId id="439" r:id="rId17"/>
    <p:sldId id="440" r:id="rId18"/>
    <p:sldId id="441" r:id="rId19"/>
    <p:sldId id="442" r:id="rId20"/>
    <p:sldId id="443" r:id="rId21"/>
    <p:sldId id="393" r:id="rId22"/>
    <p:sldId id="444" r:id="rId23"/>
    <p:sldId id="445" r:id="rId24"/>
    <p:sldId id="446" r:id="rId25"/>
    <p:sldId id="447" r:id="rId26"/>
    <p:sldId id="448" r:id="rId27"/>
    <p:sldId id="529" r:id="rId28"/>
    <p:sldId id="530" r:id="rId29"/>
    <p:sldId id="479" r:id="rId30"/>
    <p:sldId id="449" r:id="rId31"/>
    <p:sldId id="450" r:id="rId32"/>
    <p:sldId id="451" r:id="rId33"/>
    <p:sldId id="452" r:id="rId34"/>
    <p:sldId id="453" r:id="rId35"/>
    <p:sldId id="454" r:id="rId36"/>
    <p:sldId id="480" r:id="rId37"/>
    <p:sldId id="531" r:id="rId38"/>
    <p:sldId id="455" r:id="rId39"/>
    <p:sldId id="456" r:id="rId40"/>
    <p:sldId id="457" r:id="rId41"/>
    <p:sldId id="458" r:id="rId42"/>
    <p:sldId id="459" r:id="rId43"/>
    <p:sldId id="460" r:id="rId44"/>
    <p:sldId id="481" r:id="rId45"/>
    <p:sldId id="462" r:id="rId46"/>
    <p:sldId id="463" r:id="rId47"/>
    <p:sldId id="464" r:id="rId48"/>
    <p:sldId id="465" r:id="rId49"/>
    <p:sldId id="466" r:id="rId50"/>
    <p:sldId id="467" r:id="rId51"/>
    <p:sldId id="468" r:id="rId52"/>
    <p:sldId id="469" r:id="rId53"/>
    <p:sldId id="470" r:id="rId54"/>
    <p:sldId id="471" r:id="rId55"/>
    <p:sldId id="472" r:id="rId56"/>
    <p:sldId id="473" r:id="rId57"/>
    <p:sldId id="474" r:id="rId58"/>
    <p:sldId id="475" r:id="rId59"/>
    <p:sldId id="476" r:id="rId60"/>
    <p:sldId id="482" r:id="rId61"/>
    <p:sldId id="310" r:id="rId62"/>
    <p:sldId id="356" r:id="rId63"/>
    <p:sldId id="371" r:id="rId64"/>
    <p:sldId id="258" r:id="rId65"/>
    <p:sldId id="260" r:id="rId66"/>
    <p:sldId id="259" r:id="rId67"/>
    <p:sldId id="261" r:id="rId68"/>
    <p:sldId id="262" r:id="rId69"/>
    <p:sldId id="263" r:id="rId70"/>
    <p:sldId id="483" r:id="rId71"/>
    <p:sldId id="273" r:id="rId72"/>
    <p:sldId id="274" r:id="rId73"/>
    <p:sldId id="275" r:id="rId74"/>
    <p:sldId id="276" r:id="rId75"/>
    <p:sldId id="277" r:id="rId76"/>
    <p:sldId id="278" r:id="rId77"/>
    <p:sldId id="418" r:id="rId78"/>
    <p:sldId id="408" r:id="rId79"/>
    <p:sldId id="409" r:id="rId80"/>
    <p:sldId id="410" r:id="rId81"/>
    <p:sldId id="411" r:id="rId82"/>
    <p:sldId id="412" r:id="rId83"/>
    <p:sldId id="413" r:id="rId84"/>
    <p:sldId id="414" r:id="rId85"/>
    <p:sldId id="416" r:id="rId86"/>
    <p:sldId id="417" r:id="rId87"/>
    <p:sldId id="484" r:id="rId88"/>
    <p:sldId id="487" r:id="rId89"/>
    <p:sldId id="488" r:id="rId90"/>
    <p:sldId id="489" r:id="rId91"/>
    <p:sldId id="490" r:id="rId92"/>
    <p:sldId id="491" r:id="rId93"/>
    <p:sldId id="492" r:id="rId94"/>
    <p:sldId id="493" r:id="rId95"/>
    <p:sldId id="494" r:id="rId96"/>
    <p:sldId id="495" r:id="rId97"/>
    <p:sldId id="496" r:id="rId98"/>
    <p:sldId id="497" r:id="rId99"/>
    <p:sldId id="498" r:id="rId100"/>
    <p:sldId id="499" r:id="rId101"/>
    <p:sldId id="500" r:id="rId102"/>
    <p:sldId id="501" r:id="rId103"/>
    <p:sldId id="502" r:id="rId104"/>
    <p:sldId id="503" r:id="rId105"/>
    <p:sldId id="524" r:id="rId106"/>
    <p:sldId id="344" r:id="rId107"/>
    <p:sldId id="348" r:id="rId108"/>
    <p:sldId id="419" r:id="rId109"/>
    <p:sldId id="420" r:id="rId110"/>
    <p:sldId id="421" r:id="rId111"/>
    <p:sldId id="423" r:id="rId112"/>
    <p:sldId id="422" r:id="rId113"/>
    <p:sldId id="507" r:id="rId114"/>
    <p:sldId id="508" r:id="rId115"/>
    <p:sldId id="509" r:id="rId116"/>
    <p:sldId id="512" r:id="rId117"/>
    <p:sldId id="511" r:id="rId118"/>
    <p:sldId id="525" r:id="rId119"/>
    <p:sldId id="513" r:id="rId120"/>
    <p:sldId id="514" r:id="rId121"/>
    <p:sldId id="515" r:id="rId122"/>
    <p:sldId id="516" r:id="rId123"/>
    <p:sldId id="517" r:id="rId124"/>
    <p:sldId id="518" r:id="rId125"/>
    <p:sldId id="519" r:id="rId126"/>
    <p:sldId id="520" r:id="rId127"/>
    <p:sldId id="521" r:id="rId128"/>
    <p:sldId id="522" r:id="rId129"/>
    <p:sldId id="523" r:id="rId130"/>
    <p:sldId id="380" r:id="rId131"/>
    <p:sldId id="477" r:id="rId132"/>
    <p:sldId id="534" r:id="rId133"/>
    <p:sldId id="532" r:id="rId134"/>
    <p:sldId id="533" r:id="rId135"/>
    <p:sldId id="561" r:id="rId136"/>
    <p:sldId id="537" r:id="rId137"/>
    <p:sldId id="538" r:id="rId138"/>
    <p:sldId id="539" r:id="rId139"/>
    <p:sldId id="540" r:id="rId140"/>
    <p:sldId id="541" r:id="rId141"/>
    <p:sldId id="542" r:id="rId142"/>
    <p:sldId id="543" r:id="rId143"/>
    <p:sldId id="544" r:id="rId144"/>
    <p:sldId id="545" r:id="rId145"/>
    <p:sldId id="546" r:id="rId146"/>
    <p:sldId id="547" r:id="rId147"/>
    <p:sldId id="548" r:id="rId148"/>
    <p:sldId id="549" r:id="rId149"/>
    <p:sldId id="550" r:id="rId150"/>
    <p:sldId id="551" r:id="rId151"/>
    <p:sldId id="552" r:id="rId152"/>
    <p:sldId id="553" r:id="rId153"/>
    <p:sldId id="554" r:id="rId154"/>
    <p:sldId id="555" r:id="rId155"/>
    <p:sldId id="556" r:id="rId156"/>
    <p:sldId id="557" r:id="rId157"/>
    <p:sldId id="558" r:id="rId158"/>
    <p:sldId id="559" r:id="rId159"/>
    <p:sldId id="560" r:id="rId160"/>
    <p:sldId id="504" r:id="rId161"/>
    <p:sldId id="562" r:id="rId162"/>
  </p:sldIdLst>
  <p:sldSz cx="9144000" cy="6858000" type="screen4x3"/>
  <p:notesSz cx="6669088" cy="9926638"/>
  <p:defaultTextStyle>
    <a:defPPr>
      <a:defRPr lang="ru-RU"/>
    </a:defPPr>
    <a:lvl1pPr algn="l" rtl="0" fontAlgn="base">
      <a:spcBef>
        <a:spcPct val="0"/>
      </a:spcBef>
      <a:spcAft>
        <a:spcPct val="0"/>
      </a:spcAft>
      <a:defRPr sz="2000" kern="1200">
        <a:solidFill>
          <a:schemeClr val="tx1"/>
        </a:solidFill>
        <a:latin typeface="Arial" pitchFamily="34" charset="0"/>
        <a:ea typeface="+mn-ea"/>
        <a:cs typeface="+mn-cs"/>
      </a:defRPr>
    </a:lvl1pPr>
    <a:lvl2pPr marL="457200" algn="l" rtl="0" fontAlgn="base">
      <a:spcBef>
        <a:spcPct val="0"/>
      </a:spcBef>
      <a:spcAft>
        <a:spcPct val="0"/>
      </a:spcAft>
      <a:defRPr sz="2000" kern="1200">
        <a:solidFill>
          <a:schemeClr val="tx1"/>
        </a:solidFill>
        <a:latin typeface="Arial" pitchFamily="34" charset="0"/>
        <a:ea typeface="+mn-ea"/>
        <a:cs typeface="+mn-cs"/>
      </a:defRPr>
    </a:lvl2pPr>
    <a:lvl3pPr marL="914400" algn="l" rtl="0" fontAlgn="base">
      <a:spcBef>
        <a:spcPct val="0"/>
      </a:spcBef>
      <a:spcAft>
        <a:spcPct val="0"/>
      </a:spcAft>
      <a:defRPr sz="2000" kern="1200">
        <a:solidFill>
          <a:schemeClr val="tx1"/>
        </a:solidFill>
        <a:latin typeface="Arial" pitchFamily="34" charset="0"/>
        <a:ea typeface="+mn-ea"/>
        <a:cs typeface="+mn-cs"/>
      </a:defRPr>
    </a:lvl3pPr>
    <a:lvl4pPr marL="1371600" algn="l" rtl="0" fontAlgn="base">
      <a:spcBef>
        <a:spcPct val="0"/>
      </a:spcBef>
      <a:spcAft>
        <a:spcPct val="0"/>
      </a:spcAft>
      <a:defRPr sz="2000" kern="1200">
        <a:solidFill>
          <a:schemeClr val="tx1"/>
        </a:solidFill>
        <a:latin typeface="Arial" pitchFamily="34" charset="0"/>
        <a:ea typeface="+mn-ea"/>
        <a:cs typeface="+mn-cs"/>
      </a:defRPr>
    </a:lvl4pPr>
    <a:lvl5pPr marL="1828800" algn="l" rtl="0" fontAlgn="base">
      <a:spcBef>
        <a:spcPct val="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333399"/>
    <a:srgbClr val="CC00CC"/>
    <a:srgbClr val="FF66FF"/>
    <a:srgbClr val="0000CC"/>
    <a:srgbClr val="0033CC"/>
    <a:srgbClr val="FF33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0151" autoAdjust="0"/>
    <p:restoredTop sz="90929"/>
  </p:normalViewPr>
  <p:slideViewPr>
    <p:cSldViewPr>
      <p:cViewPr varScale="1">
        <p:scale>
          <a:sx n="84" d="100"/>
          <a:sy n="84" d="100"/>
        </p:scale>
        <p:origin x="100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Excel7.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2" Type="http://schemas.openxmlformats.org/officeDocument/2006/relationships/oleObject" Target="file:///C:\Users\Admin\Desktop\dir0\TEXT\AFL\&#1053;&#1077;&#1082;&#1086;&#1090;&#1086;&#1088;&#1099;&#1077;%20&#1076;&#1086;&#1082;&#1083;&#1072;&#1076;&#1099;\2016\&#1074;%20&#1076;&#1086;&#1082;&#1083;&#1072;&#1076;%20&#1087;&#1086;%20&#1087;&#1088;&#1086;&#1092;&#1080;&#1083;&#1072;&#1082;&#1090;&#1080;&#1082;&#1077;.xlsx"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oleObject" Target="&#1044;&#1080;&#1072;&#1075;&#1088;&#1072;&#1084;&#1084;&#1072;%20&#1074;%20Microsoft%20Office%20PowerPoint" TargetMode="External"/><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oleObject" Target="file:///C:\Users\Admin\Desktop\dir0\TEXT\AFL\2014\&#1050;&#1086;&#1085;&#1092;&#1077;&#1088;&#1077;&#1085;&#1094;&#1080;&#1103;\&#1050;%20&#1076;&#1086;&#1082;&#1083;&#1072;&#1076;&#1091;1.xlsx" TargetMode="External"/><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_rels/chart9.xml.rels><?xml version="1.0" encoding="UTF-8" standalone="yes"?>
<Relationships xmlns="http://schemas.openxmlformats.org/package/2006/relationships"><Relationship Id="rId1" Type="http://schemas.openxmlformats.org/officeDocument/2006/relationships/package" Target="../embeddings/_____Microsoft_Excel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2"/>
          <c:order val="0"/>
          <c:tx>
            <c:strRef>
              <c:f>Лист1!$B$1</c:f>
              <c:strCache>
                <c:ptCount val="1"/>
                <c:pt idx="0">
                  <c:v>РФ</c:v>
                </c:pt>
              </c:strCache>
            </c:strRef>
          </c:tx>
          <c:spPr>
            <a:ln>
              <a:solidFill>
                <a:srgbClr val="000099"/>
              </a:solidFill>
            </a:ln>
          </c:spPr>
          <c:marker>
            <c:spPr>
              <a:ln>
                <a:solidFill>
                  <a:srgbClr val="000099"/>
                </a:solidFill>
              </a:ln>
            </c:spPr>
          </c:marker>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Лист1!$A$2:$A$8</c:f>
              <c:numCache>
                <c:formatCode>General</c:formatCode>
                <c:ptCount val="7"/>
                <c:pt idx="0">
                  <c:v>1995</c:v>
                </c:pt>
                <c:pt idx="1">
                  <c:v>2000</c:v>
                </c:pt>
                <c:pt idx="2">
                  <c:v>2005</c:v>
                </c:pt>
                <c:pt idx="3">
                  <c:v>2010</c:v>
                </c:pt>
                <c:pt idx="4">
                  <c:v>2015</c:v>
                </c:pt>
                <c:pt idx="5">
                  <c:v>2016</c:v>
                </c:pt>
                <c:pt idx="6">
                  <c:v>2017</c:v>
                </c:pt>
              </c:numCache>
            </c:numRef>
          </c:cat>
          <c:val>
            <c:numRef>
              <c:f>Лист1!$B$2:$B$8</c:f>
              <c:numCache>
                <c:formatCode>General</c:formatCode>
                <c:ptCount val="7"/>
                <c:pt idx="0">
                  <c:v>297.51</c:v>
                </c:pt>
                <c:pt idx="1">
                  <c:v>317.56</c:v>
                </c:pt>
                <c:pt idx="2">
                  <c:v>332.83</c:v>
                </c:pt>
                <c:pt idx="3">
                  <c:v>362.56</c:v>
                </c:pt>
                <c:pt idx="4">
                  <c:v>398.1</c:v>
                </c:pt>
                <c:pt idx="5">
                  <c:v>402.51</c:v>
                </c:pt>
              </c:numCache>
            </c:numRef>
          </c:val>
          <c:smooth val="0"/>
        </c:ser>
        <c:ser>
          <c:idx val="4"/>
          <c:order val="1"/>
          <c:tx>
            <c:strRef>
              <c:f>Лист1!$C$1</c:f>
              <c:strCache>
                <c:ptCount val="1"/>
                <c:pt idx="0">
                  <c:v>АК</c:v>
                </c:pt>
              </c:strCache>
            </c:strRef>
          </c:tx>
          <c:spPr>
            <a:ln>
              <a:solidFill>
                <a:srgbClr val="C00000"/>
              </a:solidFill>
            </a:ln>
          </c:spPr>
          <c:marker>
            <c:spPr>
              <a:ln w="38092">
                <a:solidFill>
                  <a:srgbClr val="C00000"/>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Лист1!$A$2:$A$8</c:f>
              <c:numCache>
                <c:formatCode>General</c:formatCode>
                <c:ptCount val="7"/>
                <c:pt idx="0">
                  <c:v>1995</c:v>
                </c:pt>
                <c:pt idx="1">
                  <c:v>2000</c:v>
                </c:pt>
                <c:pt idx="2">
                  <c:v>2005</c:v>
                </c:pt>
                <c:pt idx="3">
                  <c:v>2010</c:v>
                </c:pt>
                <c:pt idx="4">
                  <c:v>2015</c:v>
                </c:pt>
                <c:pt idx="5">
                  <c:v>2016</c:v>
                </c:pt>
                <c:pt idx="6">
                  <c:v>2017</c:v>
                </c:pt>
              </c:numCache>
            </c:numRef>
          </c:cat>
          <c:val>
            <c:numRef>
              <c:f>Лист1!$C$2:$C$8</c:f>
              <c:numCache>
                <c:formatCode>General</c:formatCode>
                <c:ptCount val="7"/>
                <c:pt idx="0">
                  <c:v>343.61</c:v>
                </c:pt>
                <c:pt idx="1">
                  <c:v>371.51</c:v>
                </c:pt>
                <c:pt idx="2">
                  <c:v>398.44</c:v>
                </c:pt>
                <c:pt idx="3">
                  <c:v>425.5</c:v>
                </c:pt>
                <c:pt idx="4">
                  <c:v>531.48</c:v>
                </c:pt>
                <c:pt idx="5">
                  <c:v>523.92999999999938</c:v>
                </c:pt>
                <c:pt idx="6">
                  <c:v>530</c:v>
                </c:pt>
              </c:numCache>
            </c:numRef>
          </c:val>
          <c:smooth val="0"/>
        </c:ser>
        <c:ser>
          <c:idx val="3"/>
          <c:order val="2"/>
          <c:tx>
            <c:strRef>
              <c:f>Лист1!#ССЫЛКА!</c:f>
              <c:strCache>
                <c:ptCount val="1"/>
                <c:pt idx="0">
                  <c:v>#REF!</c:v>
                </c:pt>
              </c:strCache>
            </c:strRef>
          </c:tx>
          <c:marker>
            <c:spPr>
              <a:solidFill>
                <a:srgbClr val="C00000"/>
              </a:solidFill>
            </c:spPr>
          </c:marker>
          <c:cat>
            <c:numRef>
              <c:f>Лист1!$A$2:$A$8</c:f>
              <c:numCache>
                <c:formatCode>General</c:formatCode>
                <c:ptCount val="7"/>
                <c:pt idx="0">
                  <c:v>1995</c:v>
                </c:pt>
                <c:pt idx="1">
                  <c:v>2000</c:v>
                </c:pt>
                <c:pt idx="2">
                  <c:v>2005</c:v>
                </c:pt>
                <c:pt idx="3">
                  <c:v>2010</c:v>
                </c:pt>
                <c:pt idx="4">
                  <c:v>2015</c:v>
                </c:pt>
                <c:pt idx="5">
                  <c:v>2016</c:v>
                </c:pt>
                <c:pt idx="6">
                  <c:v>2017</c:v>
                </c:pt>
              </c:numCache>
            </c:numRef>
          </c:cat>
          <c:val>
            <c:numRef>
              <c:f>Лист1!#ССЫЛКА!</c:f>
              <c:numCache>
                <c:formatCode>General</c:formatCode>
                <c:ptCount val="1"/>
                <c:pt idx="0">
                  <c:v>1</c:v>
                </c:pt>
              </c:numCache>
            </c:numRef>
          </c:val>
          <c:smooth val="0"/>
        </c:ser>
        <c:dLbls>
          <c:showLegendKey val="0"/>
          <c:showVal val="0"/>
          <c:showCatName val="0"/>
          <c:showSerName val="0"/>
          <c:showPercent val="0"/>
          <c:showBubbleSize val="0"/>
        </c:dLbls>
        <c:marker val="1"/>
        <c:smooth val="0"/>
        <c:axId val="130518600"/>
        <c:axId val="130519384"/>
      </c:lineChart>
      <c:catAx>
        <c:axId val="130518600"/>
        <c:scaling>
          <c:orientation val="minMax"/>
        </c:scaling>
        <c:delete val="0"/>
        <c:axPos val="b"/>
        <c:numFmt formatCode="General" sourceLinked="1"/>
        <c:majorTickMark val="out"/>
        <c:minorTickMark val="none"/>
        <c:tickLblPos val="nextTo"/>
        <c:crossAx val="130519384"/>
        <c:crosses val="autoZero"/>
        <c:auto val="1"/>
        <c:lblAlgn val="ctr"/>
        <c:lblOffset val="100"/>
        <c:noMultiLvlLbl val="0"/>
      </c:catAx>
      <c:valAx>
        <c:axId val="130519384"/>
        <c:scaling>
          <c:orientation val="minMax"/>
        </c:scaling>
        <c:delete val="0"/>
        <c:axPos val="l"/>
        <c:majorGridlines/>
        <c:numFmt formatCode="General" sourceLinked="1"/>
        <c:majorTickMark val="out"/>
        <c:minorTickMark val="none"/>
        <c:tickLblPos val="nextTo"/>
        <c:crossAx val="130518600"/>
        <c:crosses val="autoZero"/>
        <c:crossBetween val="between"/>
      </c:valAx>
      <c:spPr>
        <a:noFill/>
        <a:ln w="25384">
          <a:noFill/>
        </a:ln>
      </c:spPr>
    </c:plotArea>
    <c:plotVisOnly val="1"/>
    <c:dispBlanksAs val="gap"/>
    <c:showDLblsOverMax val="0"/>
  </c:chart>
  <c:txPr>
    <a:bodyPr/>
    <a:lstStyle/>
    <a:p>
      <a:pPr>
        <a:defRPr sz="1800"/>
      </a:pPr>
      <a:endParaRPr lang="ru-RU"/>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Лист1!$A$2:$A$3</c:f>
              <c:numCache>
                <c:formatCode>General</c:formatCode>
                <c:ptCount val="2"/>
                <c:pt idx="0">
                  <c:v>1995</c:v>
                </c:pt>
                <c:pt idx="1">
                  <c:v>2017</c:v>
                </c:pt>
              </c:numCache>
            </c:numRef>
          </c:cat>
          <c:val>
            <c:numRef>
              <c:f>Лист1!$B$2:$B$3</c:f>
              <c:numCache>
                <c:formatCode>General</c:formatCode>
                <c:ptCount val="2"/>
                <c:pt idx="0">
                  <c:v>31</c:v>
                </c:pt>
                <c:pt idx="1">
                  <c:v>326</c:v>
                </c:pt>
              </c:numCache>
            </c:numRef>
          </c:val>
        </c:ser>
        <c:dLbls>
          <c:showLegendKey val="0"/>
          <c:showVal val="0"/>
          <c:showCatName val="0"/>
          <c:showSerName val="0"/>
          <c:showPercent val="0"/>
          <c:showBubbleSize val="0"/>
        </c:dLbls>
        <c:gapWidth val="150"/>
        <c:axId val="295865376"/>
        <c:axId val="295865768"/>
      </c:barChart>
      <c:catAx>
        <c:axId val="295865376"/>
        <c:scaling>
          <c:orientation val="minMax"/>
        </c:scaling>
        <c:delete val="0"/>
        <c:axPos val="b"/>
        <c:numFmt formatCode="General" sourceLinked="1"/>
        <c:majorTickMark val="out"/>
        <c:minorTickMark val="none"/>
        <c:tickLblPos val="nextTo"/>
        <c:crossAx val="295865768"/>
        <c:crosses val="autoZero"/>
        <c:auto val="1"/>
        <c:lblAlgn val="ctr"/>
        <c:lblOffset val="100"/>
        <c:noMultiLvlLbl val="0"/>
      </c:catAx>
      <c:valAx>
        <c:axId val="295865768"/>
        <c:scaling>
          <c:orientation val="minMax"/>
        </c:scaling>
        <c:delete val="1"/>
        <c:axPos val="l"/>
        <c:numFmt formatCode="General" sourceLinked="1"/>
        <c:majorTickMark val="out"/>
        <c:minorTickMark val="none"/>
        <c:tickLblPos val="none"/>
        <c:crossAx val="29586537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tx>
            <c:strRef>
              <c:f>Лист1!$B$1</c:f>
              <c:strCache>
                <c:ptCount val="1"/>
                <c:pt idx="0">
                  <c:v>РФ</c:v>
                </c:pt>
              </c:strCache>
            </c:strRef>
          </c:tx>
          <c:spPr>
            <a:ln>
              <a:solidFill>
                <a:srgbClr val="000099"/>
              </a:solidFill>
            </a:ln>
          </c:spPr>
          <c:marker>
            <c:spPr>
              <a:ln>
                <a:solidFill>
                  <a:srgbClr val="000099"/>
                </a:solidFill>
              </a:ln>
            </c:spPr>
          </c:marker>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Лист1!$A$2:$A$8</c:f>
              <c:numCache>
                <c:formatCode>General</c:formatCode>
                <c:ptCount val="7"/>
                <c:pt idx="0">
                  <c:v>1995</c:v>
                </c:pt>
                <c:pt idx="1">
                  <c:v>2000</c:v>
                </c:pt>
                <c:pt idx="2">
                  <c:v>2005</c:v>
                </c:pt>
                <c:pt idx="3">
                  <c:v>2010</c:v>
                </c:pt>
                <c:pt idx="4">
                  <c:v>2015</c:v>
                </c:pt>
                <c:pt idx="5">
                  <c:v>2016</c:v>
                </c:pt>
                <c:pt idx="6">
                  <c:v>2017</c:v>
                </c:pt>
              </c:numCache>
            </c:numRef>
          </c:cat>
          <c:val>
            <c:numRef>
              <c:f>Лист1!$B$2:$B$8</c:f>
              <c:numCache>
                <c:formatCode>General</c:formatCode>
                <c:ptCount val="7"/>
                <c:pt idx="0">
                  <c:v>262.94</c:v>
                </c:pt>
                <c:pt idx="1">
                  <c:v>301.41999999999962</c:v>
                </c:pt>
                <c:pt idx="2">
                  <c:v>328.5</c:v>
                </c:pt>
                <c:pt idx="3">
                  <c:v>365.64000000000038</c:v>
                </c:pt>
                <c:pt idx="4">
                  <c:v>406.41999999999962</c:v>
                </c:pt>
                <c:pt idx="5">
                  <c:v>413.90999999999963</c:v>
                </c:pt>
              </c:numCache>
            </c:numRef>
          </c:val>
          <c:smooth val="0"/>
        </c:ser>
        <c:ser>
          <c:idx val="2"/>
          <c:order val="1"/>
          <c:tx>
            <c:strRef>
              <c:f>Лист1!$C$1</c:f>
              <c:strCache>
                <c:ptCount val="1"/>
                <c:pt idx="0">
                  <c:v>АК</c:v>
                </c:pt>
              </c:strCache>
            </c:strRef>
          </c:tx>
          <c:spPr>
            <a:ln>
              <a:solidFill>
                <a:srgbClr val="FF0000"/>
              </a:solidFill>
            </a:ln>
          </c:spP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Лист1!$A$2:$A$8</c:f>
              <c:numCache>
                <c:formatCode>General</c:formatCode>
                <c:ptCount val="7"/>
                <c:pt idx="0">
                  <c:v>1995</c:v>
                </c:pt>
                <c:pt idx="1">
                  <c:v>2000</c:v>
                </c:pt>
                <c:pt idx="2">
                  <c:v>2005</c:v>
                </c:pt>
                <c:pt idx="3">
                  <c:v>2010</c:v>
                </c:pt>
                <c:pt idx="4">
                  <c:v>2015</c:v>
                </c:pt>
                <c:pt idx="5">
                  <c:v>2016</c:v>
                </c:pt>
                <c:pt idx="6">
                  <c:v>2017</c:v>
                </c:pt>
              </c:numCache>
            </c:numRef>
          </c:cat>
          <c:val>
            <c:numRef>
              <c:f>Лист1!$C$2:$C$8</c:f>
              <c:numCache>
                <c:formatCode>General</c:formatCode>
                <c:ptCount val="7"/>
                <c:pt idx="0">
                  <c:v>259.64000000000038</c:v>
                </c:pt>
                <c:pt idx="1">
                  <c:v>341.36</c:v>
                </c:pt>
                <c:pt idx="2">
                  <c:v>363.24</c:v>
                </c:pt>
                <c:pt idx="3">
                  <c:v>396.28999999999962</c:v>
                </c:pt>
                <c:pt idx="4">
                  <c:v>488.82</c:v>
                </c:pt>
                <c:pt idx="5">
                  <c:v>469.48999999999955</c:v>
                </c:pt>
                <c:pt idx="6">
                  <c:v>490</c:v>
                </c:pt>
              </c:numCache>
            </c:numRef>
          </c:val>
          <c:smooth val="0"/>
        </c:ser>
        <c:dLbls>
          <c:showLegendKey val="0"/>
          <c:showVal val="0"/>
          <c:showCatName val="0"/>
          <c:showSerName val="0"/>
          <c:showPercent val="0"/>
          <c:showBubbleSize val="0"/>
        </c:dLbls>
        <c:marker val="1"/>
        <c:smooth val="0"/>
        <c:axId val="62244256"/>
        <c:axId val="62244648"/>
      </c:lineChart>
      <c:catAx>
        <c:axId val="62244256"/>
        <c:scaling>
          <c:orientation val="minMax"/>
        </c:scaling>
        <c:delete val="0"/>
        <c:axPos val="b"/>
        <c:numFmt formatCode="General" sourceLinked="1"/>
        <c:majorTickMark val="out"/>
        <c:minorTickMark val="none"/>
        <c:tickLblPos val="nextTo"/>
        <c:crossAx val="62244648"/>
        <c:crosses val="autoZero"/>
        <c:auto val="1"/>
        <c:lblAlgn val="ctr"/>
        <c:lblOffset val="100"/>
        <c:noMultiLvlLbl val="0"/>
      </c:catAx>
      <c:valAx>
        <c:axId val="62244648"/>
        <c:scaling>
          <c:orientation val="minMax"/>
        </c:scaling>
        <c:delete val="0"/>
        <c:axPos val="l"/>
        <c:majorGridlines/>
        <c:numFmt formatCode="General" sourceLinked="1"/>
        <c:majorTickMark val="out"/>
        <c:minorTickMark val="none"/>
        <c:tickLblPos val="nextTo"/>
        <c:crossAx val="62244256"/>
        <c:crosses val="autoZero"/>
        <c:crossBetween val="between"/>
      </c:valAx>
      <c:spPr>
        <a:noFill/>
        <a:ln w="25410">
          <a:noFill/>
        </a:ln>
      </c:spPr>
    </c:plotArea>
    <c:plotVisOnly val="1"/>
    <c:dispBlanksAs val="gap"/>
    <c:showDLblsOverMax val="0"/>
  </c:chart>
  <c:txPr>
    <a:bodyPr/>
    <a:lstStyle/>
    <a:p>
      <a:pPr>
        <a:defRPr sz="1802"/>
      </a:pPr>
      <a:endParaRPr lang="ru-RU"/>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879663056558363E-2"/>
          <c:y val="7.3022312373225151E-2"/>
          <c:w val="0.90132370637785797"/>
          <c:h val="0.75456389452332662"/>
        </c:manualLayout>
      </c:layout>
      <c:lineChart>
        <c:grouping val="standard"/>
        <c:varyColors val="0"/>
        <c:ser>
          <c:idx val="0"/>
          <c:order val="0"/>
          <c:tx>
            <c:strRef>
              <c:f>Sheet1!$A$2</c:f>
              <c:strCache>
                <c:ptCount val="1"/>
                <c:pt idx="0">
                  <c:v>Алтайский край (среднее)</c:v>
                </c:pt>
              </c:strCache>
            </c:strRef>
          </c:tx>
          <c:spPr>
            <a:ln w="40614">
              <a:solidFill>
                <a:srgbClr val="000080"/>
              </a:solidFill>
              <a:prstDash val="solid"/>
            </a:ln>
          </c:spPr>
          <c:marker>
            <c:symbol val="circle"/>
            <c:size val="4"/>
            <c:spPr>
              <a:solidFill>
                <a:srgbClr val="333399"/>
              </a:solidFill>
              <a:ln>
                <a:solidFill>
                  <a:srgbClr val="333399"/>
                </a:solidFill>
                <a:prstDash val="solid"/>
              </a:ln>
            </c:spPr>
          </c:marker>
          <c:cat>
            <c:numRef>
              <c:f>Sheet1!$B$1:$S$1</c:f>
              <c:numCache>
                <c:formatCode>General</c:formatCode>
                <c:ptCount val="1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numCache>
            </c:numRef>
          </c:cat>
          <c:val>
            <c:numRef>
              <c:f>Sheet1!$B$2:$S$2</c:f>
              <c:numCache>
                <c:formatCode>General</c:formatCode>
                <c:ptCount val="18"/>
                <c:pt idx="0">
                  <c:v>4.3</c:v>
                </c:pt>
                <c:pt idx="1">
                  <c:v>5.7</c:v>
                </c:pt>
                <c:pt idx="2">
                  <c:v>9.3000000000000007</c:v>
                </c:pt>
                <c:pt idx="3">
                  <c:v>12.8</c:v>
                </c:pt>
                <c:pt idx="4">
                  <c:v>14.1</c:v>
                </c:pt>
                <c:pt idx="5">
                  <c:v>16.100000000000001</c:v>
                </c:pt>
                <c:pt idx="6">
                  <c:v>20.5</c:v>
                </c:pt>
                <c:pt idx="7">
                  <c:v>21.1</c:v>
                </c:pt>
                <c:pt idx="8">
                  <c:v>26.5</c:v>
                </c:pt>
                <c:pt idx="9">
                  <c:v>18.3</c:v>
                </c:pt>
                <c:pt idx="10">
                  <c:v>15.2</c:v>
                </c:pt>
                <c:pt idx="11">
                  <c:v>17.5</c:v>
                </c:pt>
                <c:pt idx="12">
                  <c:v>17.2</c:v>
                </c:pt>
                <c:pt idx="13">
                  <c:v>15.26</c:v>
                </c:pt>
                <c:pt idx="14">
                  <c:v>13.59</c:v>
                </c:pt>
                <c:pt idx="15">
                  <c:v>14.29</c:v>
                </c:pt>
                <c:pt idx="16">
                  <c:v>19.77</c:v>
                </c:pt>
                <c:pt idx="17">
                  <c:v>22.72</c:v>
                </c:pt>
              </c:numCache>
            </c:numRef>
          </c:val>
          <c:smooth val="0"/>
        </c:ser>
        <c:ser>
          <c:idx val="1"/>
          <c:order val="1"/>
          <c:tx>
            <c:strRef>
              <c:f>Sheet1!$A$3</c:f>
              <c:strCache>
                <c:ptCount val="1"/>
                <c:pt idx="0">
                  <c:v>МОДЕЛЬНАЯ ЗОНА</c:v>
                </c:pt>
              </c:strCache>
            </c:strRef>
          </c:tx>
          <c:spPr>
            <a:ln w="40614">
              <a:solidFill>
                <a:srgbClr val="FF0000"/>
              </a:solidFill>
              <a:prstDash val="solid"/>
            </a:ln>
          </c:spPr>
          <c:marker>
            <c:symbol val="circle"/>
            <c:size val="4"/>
            <c:spPr>
              <a:solidFill>
                <a:srgbClr val="FF0000"/>
              </a:solidFill>
              <a:ln>
                <a:solidFill>
                  <a:srgbClr val="FF0000"/>
                </a:solidFill>
                <a:prstDash val="solid"/>
              </a:ln>
            </c:spPr>
          </c:marker>
          <c:cat>
            <c:numRef>
              <c:f>Sheet1!$B$1:$S$1</c:f>
              <c:numCache>
                <c:formatCode>General</c:formatCode>
                <c:ptCount val="1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numCache>
            </c:numRef>
          </c:cat>
          <c:val>
            <c:numRef>
              <c:f>Sheet1!$B$3:$S$3</c:f>
              <c:numCache>
                <c:formatCode>General</c:formatCode>
                <c:ptCount val="18"/>
                <c:pt idx="0">
                  <c:v>10.1</c:v>
                </c:pt>
                <c:pt idx="1">
                  <c:v>16.2</c:v>
                </c:pt>
                <c:pt idx="2">
                  <c:v>22.5</c:v>
                </c:pt>
                <c:pt idx="3">
                  <c:v>25.5</c:v>
                </c:pt>
                <c:pt idx="4">
                  <c:v>32.700000000000003</c:v>
                </c:pt>
                <c:pt idx="5">
                  <c:v>27.7</c:v>
                </c:pt>
                <c:pt idx="6">
                  <c:v>13.4</c:v>
                </c:pt>
                <c:pt idx="7">
                  <c:v>15.7</c:v>
                </c:pt>
                <c:pt idx="8">
                  <c:v>12.9</c:v>
                </c:pt>
                <c:pt idx="9">
                  <c:v>10.8</c:v>
                </c:pt>
                <c:pt idx="10">
                  <c:v>9.8000000000000007</c:v>
                </c:pt>
                <c:pt idx="11">
                  <c:v>7.6</c:v>
                </c:pt>
                <c:pt idx="12">
                  <c:v>5.8</c:v>
                </c:pt>
                <c:pt idx="13">
                  <c:v>5.79</c:v>
                </c:pt>
                <c:pt idx="14">
                  <c:v>5.57</c:v>
                </c:pt>
                <c:pt idx="15">
                  <c:v>5.79</c:v>
                </c:pt>
                <c:pt idx="16">
                  <c:v>5.9</c:v>
                </c:pt>
                <c:pt idx="17">
                  <c:v>7.9</c:v>
                </c:pt>
              </c:numCache>
            </c:numRef>
          </c:val>
          <c:smooth val="0"/>
        </c:ser>
        <c:ser>
          <c:idx val="2"/>
          <c:order val="2"/>
          <c:tx>
            <c:strRef>
              <c:f>Sheet1!$A$4</c:f>
              <c:strCache>
                <c:ptCount val="1"/>
                <c:pt idx="0">
                  <c:v>Российская Федерация</c:v>
                </c:pt>
              </c:strCache>
            </c:strRef>
          </c:tx>
          <c:spPr>
            <a:ln w="40614">
              <a:solidFill>
                <a:srgbClr val="008000"/>
              </a:solidFill>
              <a:prstDash val="solid"/>
            </a:ln>
          </c:spPr>
          <c:marker>
            <c:symbol val="none"/>
          </c:marker>
          <c:cat>
            <c:numRef>
              <c:f>Sheet1!$B$1:$S$1</c:f>
              <c:numCache>
                <c:formatCode>General</c:formatCode>
                <c:ptCount val="1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numCache>
            </c:numRef>
          </c:cat>
          <c:val>
            <c:numRef>
              <c:f>Sheet1!$B$4:$S$4</c:f>
              <c:numCache>
                <c:formatCode>General</c:formatCode>
                <c:ptCount val="18"/>
                <c:pt idx="0">
                  <c:v>3.3499999999999988</c:v>
                </c:pt>
                <c:pt idx="1">
                  <c:v>3.7</c:v>
                </c:pt>
                <c:pt idx="2">
                  <c:v>4.04</c:v>
                </c:pt>
                <c:pt idx="3">
                  <c:v>4.42</c:v>
                </c:pt>
                <c:pt idx="4">
                  <c:v>4.8</c:v>
                </c:pt>
                <c:pt idx="5">
                  <c:v>5.17</c:v>
                </c:pt>
                <c:pt idx="6">
                  <c:v>5.6499999999999995</c:v>
                </c:pt>
                <c:pt idx="7">
                  <c:v>5.78</c:v>
                </c:pt>
                <c:pt idx="8">
                  <c:v>5.57</c:v>
                </c:pt>
                <c:pt idx="9">
                  <c:v>5.79</c:v>
                </c:pt>
                <c:pt idx="10">
                  <c:v>5.99</c:v>
                </c:pt>
                <c:pt idx="11">
                  <c:v>6.2700000000000014</c:v>
                </c:pt>
                <c:pt idx="12">
                  <c:v>6.5</c:v>
                </c:pt>
                <c:pt idx="13">
                  <c:v>6.33</c:v>
                </c:pt>
                <c:pt idx="14">
                  <c:v>6.23</c:v>
                </c:pt>
                <c:pt idx="15">
                  <c:v>6.26</c:v>
                </c:pt>
                <c:pt idx="16">
                  <c:v>6.74</c:v>
                </c:pt>
                <c:pt idx="17">
                  <c:v>6.8599999999999985</c:v>
                </c:pt>
              </c:numCache>
            </c:numRef>
          </c:val>
          <c:smooth val="0"/>
        </c:ser>
        <c:dLbls>
          <c:showLegendKey val="0"/>
          <c:showVal val="0"/>
          <c:showCatName val="0"/>
          <c:showSerName val="0"/>
          <c:showPercent val="0"/>
          <c:showBubbleSize val="0"/>
        </c:dLbls>
        <c:marker val="1"/>
        <c:smooth val="0"/>
        <c:axId val="130422640"/>
        <c:axId val="62944688"/>
      </c:lineChart>
      <c:catAx>
        <c:axId val="130422640"/>
        <c:scaling>
          <c:orientation val="minMax"/>
        </c:scaling>
        <c:delete val="0"/>
        <c:axPos val="b"/>
        <c:numFmt formatCode="General" sourceLinked="1"/>
        <c:majorTickMark val="out"/>
        <c:minorTickMark val="none"/>
        <c:tickLblPos val="nextTo"/>
        <c:spPr>
          <a:ln w="13538">
            <a:solidFill>
              <a:srgbClr val="000080"/>
            </a:solidFill>
            <a:prstDash val="solid"/>
          </a:ln>
        </c:spPr>
        <c:txPr>
          <a:bodyPr rot="-2700000" vert="horz"/>
          <a:lstStyle/>
          <a:p>
            <a:pPr>
              <a:defRPr sz="1705" b="1" i="0" u="none" strike="noStrike" baseline="0">
                <a:solidFill>
                  <a:srgbClr val="000080"/>
                </a:solidFill>
                <a:latin typeface="Arial"/>
                <a:ea typeface="Arial"/>
                <a:cs typeface="Arial"/>
              </a:defRPr>
            </a:pPr>
            <a:endParaRPr lang="ru-RU"/>
          </a:p>
        </c:txPr>
        <c:crossAx val="62944688"/>
        <c:crosses val="autoZero"/>
        <c:auto val="1"/>
        <c:lblAlgn val="ctr"/>
        <c:lblOffset val="100"/>
        <c:tickLblSkip val="1"/>
        <c:tickMarkSkip val="1"/>
        <c:noMultiLvlLbl val="0"/>
      </c:catAx>
      <c:valAx>
        <c:axId val="62944688"/>
        <c:scaling>
          <c:orientation val="minMax"/>
          <c:max val="40"/>
        </c:scaling>
        <c:delete val="0"/>
        <c:axPos val="l"/>
        <c:title>
          <c:tx>
            <c:rich>
              <a:bodyPr/>
              <a:lstStyle/>
              <a:p>
                <a:pPr>
                  <a:defRPr sz="2024" b="1" i="0" u="none" strike="noStrike" baseline="0">
                    <a:solidFill>
                      <a:srgbClr val="0000FF"/>
                    </a:solidFill>
                    <a:latin typeface="Arial"/>
                    <a:ea typeface="Arial"/>
                    <a:cs typeface="Arial"/>
                  </a:defRPr>
                </a:pPr>
                <a:r>
                  <a:rPr lang="ru-RU"/>
                  <a:t>%ооо</a:t>
                </a:r>
              </a:p>
            </c:rich>
          </c:tx>
          <c:layout>
            <c:manualLayout>
              <c:xMode val="edge"/>
              <c:yMode val="edge"/>
              <c:x val="0"/>
              <c:y val="0.3975659411394879"/>
            </c:manualLayout>
          </c:layout>
          <c:overlay val="0"/>
          <c:spPr>
            <a:noFill/>
            <a:ln w="27076">
              <a:noFill/>
            </a:ln>
          </c:spPr>
        </c:title>
        <c:numFmt formatCode="General" sourceLinked="1"/>
        <c:majorTickMark val="out"/>
        <c:minorTickMark val="none"/>
        <c:tickLblPos val="nextTo"/>
        <c:spPr>
          <a:ln w="13538">
            <a:solidFill>
              <a:srgbClr val="000080"/>
            </a:solidFill>
            <a:prstDash val="solid"/>
          </a:ln>
        </c:spPr>
        <c:txPr>
          <a:bodyPr rot="0" vert="horz"/>
          <a:lstStyle/>
          <a:p>
            <a:pPr>
              <a:defRPr sz="1974" b="1" i="0" u="none" strike="noStrike" baseline="0">
                <a:solidFill>
                  <a:srgbClr val="000080"/>
                </a:solidFill>
                <a:latin typeface="Arial"/>
                <a:ea typeface="Arial"/>
                <a:cs typeface="Arial"/>
              </a:defRPr>
            </a:pPr>
            <a:endParaRPr lang="ru-RU"/>
          </a:p>
        </c:txPr>
        <c:crossAx val="130422640"/>
        <c:crosses val="autoZero"/>
        <c:crossBetween val="between"/>
        <c:majorUnit val="10"/>
      </c:valAx>
      <c:spPr>
        <a:noFill/>
        <a:ln w="25394">
          <a:noFill/>
        </a:ln>
      </c:spPr>
    </c:plotArea>
    <c:legend>
      <c:legendPos val="r"/>
      <c:layout>
        <c:manualLayout>
          <c:xMode val="edge"/>
          <c:yMode val="edge"/>
          <c:x val="0.57882068587580393"/>
          <c:y val="2.0284821811722212E-3"/>
          <c:w val="0.41034893715208737"/>
          <c:h val="0.15010149396724676"/>
        </c:manualLayout>
      </c:layout>
      <c:overlay val="0"/>
      <c:spPr>
        <a:noFill/>
        <a:ln w="27076">
          <a:noFill/>
        </a:ln>
      </c:spPr>
      <c:txPr>
        <a:bodyPr/>
        <a:lstStyle/>
        <a:p>
          <a:pPr>
            <a:defRPr sz="1567" b="1" i="0" u="none" strike="noStrike" baseline="0">
              <a:solidFill>
                <a:srgbClr val="000080"/>
              </a:solidFill>
              <a:latin typeface="Arial"/>
              <a:ea typeface="Arial"/>
              <a:cs typeface="Arial"/>
            </a:defRPr>
          </a:pPr>
          <a:endParaRPr lang="ru-RU"/>
        </a:p>
      </c:txPr>
    </c:legend>
    <c:plotVisOnly val="1"/>
    <c:dispBlanksAs val="gap"/>
    <c:showDLblsOverMax val="0"/>
  </c:chart>
  <c:spPr>
    <a:solidFill>
      <a:srgbClr val="FFFFFF"/>
    </a:solidFill>
    <a:ln w="13538">
      <a:solidFill>
        <a:schemeClr val="tx1"/>
      </a:solidFill>
      <a:prstDash val="solid"/>
    </a:ln>
  </c:spPr>
  <c:txPr>
    <a:bodyPr/>
    <a:lstStyle/>
    <a:p>
      <a:pPr>
        <a:defRPr sz="2265" b="1" i="0" u="none" strike="noStrike" baseline="0">
          <a:solidFill>
            <a:schemeClr val="tx1"/>
          </a:solidFill>
          <a:latin typeface="Arial"/>
          <a:ea typeface="Arial"/>
          <a:cs typeface="Arial"/>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4347826086957"/>
          <c:y val="0.14193548387096863"/>
          <c:w val="0.81969309462915785"/>
          <c:h val="0.69247311827956992"/>
        </c:manualLayout>
      </c:layout>
      <c:lineChart>
        <c:grouping val="standard"/>
        <c:varyColors val="0"/>
        <c:ser>
          <c:idx val="0"/>
          <c:order val="0"/>
          <c:tx>
            <c:strRef>
              <c:f>Sheet1!$A$2</c:f>
              <c:strCache>
                <c:ptCount val="1"/>
                <c:pt idx="0">
                  <c:v>Алтайский край (среднее)</c:v>
                </c:pt>
              </c:strCache>
            </c:strRef>
          </c:tx>
          <c:spPr>
            <a:ln w="43364">
              <a:solidFill>
                <a:srgbClr val="333399"/>
              </a:solidFill>
              <a:prstDash val="solid"/>
            </a:ln>
          </c:spPr>
          <c:marker>
            <c:symbol val="circle"/>
            <c:size val="4"/>
            <c:spPr>
              <a:solidFill>
                <a:srgbClr val="333399"/>
              </a:solidFill>
              <a:ln>
                <a:solidFill>
                  <a:srgbClr val="333399"/>
                </a:solidFill>
                <a:prstDash val="solid"/>
              </a:ln>
            </c:spPr>
          </c:marker>
          <c:cat>
            <c:numRef>
              <c:f>Sheet1!$B$1:$S$1</c:f>
              <c:numCache>
                <c:formatCode>General</c:formatCode>
                <c:ptCount val="1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numCache>
            </c:numRef>
          </c:cat>
          <c:val>
            <c:numRef>
              <c:f>Sheet1!$B$2:$S$2</c:f>
              <c:numCache>
                <c:formatCode>General</c:formatCode>
                <c:ptCount val="18"/>
                <c:pt idx="0">
                  <c:v>62.4</c:v>
                </c:pt>
                <c:pt idx="1">
                  <c:v>61.1</c:v>
                </c:pt>
                <c:pt idx="2">
                  <c:v>62.1</c:v>
                </c:pt>
                <c:pt idx="3">
                  <c:v>57.6</c:v>
                </c:pt>
                <c:pt idx="4">
                  <c:v>57.6</c:v>
                </c:pt>
                <c:pt idx="5">
                  <c:v>56.7</c:v>
                </c:pt>
                <c:pt idx="6">
                  <c:v>57.9</c:v>
                </c:pt>
                <c:pt idx="7">
                  <c:v>57.7</c:v>
                </c:pt>
                <c:pt idx="8">
                  <c:v>87</c:v>
                </c:pt>
                <c:pt idx="9">
                  <c:v>62.9</c:v>
                </c:pt>
                <c:pt idx="10">
                  <c:v>54.8</c:v>
                </c:pt>
                <c:pt idx="11">
                  <c:v>56.8</c:v>
                </c:pt>
                <c:pt idx="12">
                  <c:v>56.9</c:v>
                </c:pt>
                <c:pt idx="13">
                  <c:v>57.7</c:v>
                </c:pt>
                <c:pt idx="14">
                  <c:v>56</c:v>
                </c:pt>
                <c:pt idx="15">
                  <c:v>57.57</c:v>
                </c:pt>
                <c:pt idx="16">
                  <c:v>60.48</c:v>
                </c:pt>
                <c:pt idx="17">
                  <c:v>57.68</c:v>
                </c:pt>
              </c:numCache>
            </c:numRef>
          </c:val>
          <c:smooth val="0"/>
        </c:ser>
        <c:ser>
          <c:idx val="1"/>
          <c:order val="1"/>
          <c:tx>
            <c:strRef>
              <c:f>Sheet1!$A$3</c:f>
              <c:strCache>
                <c:ptCount val="1"/>
                <c:pt idx="0">
                  <c:v>МОДЕЛЬНАЯ  ЗОНА</c:v>
                </c:pt>
              </c:strCache>
            </c:strRef>
          </c:tx>
          <c:spPr>
            <a:ln w="43364">
              <a:solidFill>
                <a:srgbClr val="FF0000"/>
              </a:solidFill>
              <a:prstDash val="solid"/>
            </a:ln>
          </c:spPr>
          <c:marker>
            <c:symbol val="circle"/>
            <c:size val="4"/>
            <c:spPr>
              <a:solidFill>
                <a:srgbClr val="FF0000"/>
              </a:solidFill>
              <a:ln>
                <a:solidFill>
                  <a:srgbClr val="FF0000"/>
                </a:solidFill>
                <a:prstDash val="solid"/>
              </a:ln>
            </c:spPr>
          </c:marker>
          <c:cat>
            <c:numRef>
              <c:f>Sheet1!$B$1:$S$1</c:f>
              <c:numCache>
                <c:formatCode>General</c:formatCode>
                <c:ptCount val="1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numCache>
            </c:numRef>
          </c:cat>
          <c:val>
            <c:numRef>
              <c:f>Sheet1!$B$3:$S$3</c:f>
              <c:numCache>
                <c:formatCode>General</c:formatCode>
                <c:ptCount val="18"/>
                <c:pt idx="0">
                  <c:v>81.099999999999994</c:v>
                </c:pt>
                <c:pt idx="1">
                  <c:v>76.099999999999994</c:v>
                </c:pt>
                <c:pt idx="2">
                  <c:v>71.5</c:v>
                </c:pt>
                <c:pt idx="3">
                  <c:v>65.400000000000006</c:v>
                </c:pt>
                <c:pt idx="4">
                  <c:v>69.5</c:v>
                </c:pt>
                <c:pt idx="5">
                  <c:v>60.5</c:v>
                </c:pt>
                <c:pt idx="6">
                  <c:v>76.400000000000006</c:v>
                </c:pt>
                <c:pt idx="7">
                  <c:v>53.3</c:v>
                </c:pt>
                <c:pt idx="8">
                  <c:v>53.8</c:v>
                </c:pt>
                <c:pt idx="9">
                  <c:v>62.8</c:v>
                </c:pt>
                <c:pt idx="10">
                  <c:v>72.900000000000006</c:v>
                </c:pt>
                <c:pt idx="11">
                  <c:v>64.099999999999994</c:v>
                </c:pt>
                <c:pt idx="12">
                  <c:v>66.599999999999994</c:v>
                </c:pt>
                <c:pt idx="13">
                  <c:v>75.8</c:v>
                </c:pt>
                <c:pt idx="14">
                  <c:v>83.2</c:v>
                </c:pt>
                <c:pt idx="15">
                  <c:v>81</c:v>
                </c:pt>
                <c:pt idx="16">
                  <c:v>79</c:v>
                </c:pt>
                <c:pt idx="17">
                  <c:v>79.5</c:v>
                </c:pt>
              </c:numCache>
            </c:numRef>
          </c:val>
          <c:smooth val="0"/>
        </c:ser>
        <c:ser>
          <c:idx val="2"/>
          <c:order val="2"/>
          <c:tx>
            <c:strRef>
              <c:f>Sheet1!$A$4</c:f>
              <c:strCache>
                <c:ptCount val="1"/>
                <c:pt idx="0">
                  <c:v>Российская Федерация</c:v>
                </c:pt>
              </c:strCache>
            </c:strRef>
          </c:tx>
          <c:spPr>
            <a:ln w="43364">
              <a:solidFill>
                <a:srgbClr val="808080"/>
              </a:solidFill>
              <a:prstDash val="solid"/>
            </a:ln>
          </c:spPr>
          <c:marker>
            <c:symbol val="none"/>
          </c:marker>
          <c:cat>
            <c:numRef>
              <c:f>Sheet1!$B$1:$S$1</c:f>
              <c:numCache>
                <c:formatCode>General</c:formatCode>
                <c:ptCount val="1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numCache>
            </c:numRef>
          </c:cat>
          <c:val>
            <c:numRef>
              <c:f>Sheet1!$B$4:$S$4</c:f>
              <c:numCache>
                <c:formatCode>General</c:formatCode>
                <c:ptCount val="18"/>
                <c:pt idx="0">
                  <c:v>44.7</c:v>
                </c:pt>
                <c:pt idx="1">
                  <c:v>44.5</c:v>
                </c:pt>
                <c:pt idx="2">
                  <c:v>44.690000000000012</c:v>
                </c:pt>
                <c:pt idx="3">
                  <c:v>43.96</c:v>
                </c:pt>
                <c:pt idx="4">
                  <c:v>43.230000000000011</c:v>
                </c:pt>
                <c:pt idx="5">
                  <c:v>43.48</c:v>
                </c:pt>
                <c:pt idx="6">
                  <c:v>43.2</c:v>
                </c:pt>
                <c:pt idx="7">
                  <c:v>42.2</c:v>
                </c:pt>
                <c:pt idx="8">
                  <c:v>41</c:v>
                </c:pt>
                <c:pt idx="9">
                  <c:v>41.39</c:v>
                </c:pt>
                <c:pt idx="10">
                  <c:v>40.6</c:v>
                </c:pt>
                <c:pt idx="11">
                  <c:v>40.200000000000003</c:v>
                </c:pt>
                <c:pt idx="12">
                  <c:v>40.200000000000003</c:v>
                </c:pt>
                <c:pt idx="13">
                  <c:v>40</c:v>
                </c:pt>
                <c:pt idx="14">
                  <c:v>40.200000000000003</c:v>
                </c:pt>
                <c:pt idx="15">
                  <c:v>40.15</c:v>
                </c:pt>
                <c:pt idx="16">
                  <c:v>39.190000000000012</c:v>
                </c:pt>
                <c:pt idx="17">
                  <c:v>36.74</c:v>
                </c:pt>
              </c:numCache>
            </c:numRef>
          </c:val>
          <c:smooth val="0"/>
        </c:ser>
        <c:dLbls>
          <c:showLegendKey val="0"/>
          <c:showVal val="0"/>
          <c:showCatName val="0"/>
          <c:showSerName val="0"/>
          <c:showPercent val="0"/>
          <c:showBubbleSize val="0"/>
        </c:dLbls>
        <c:marker val="1"/>
        <c:smooth val="0"/>
        <c:axId val="291089424"/>
        <c:axId val="291089816"/>
      </c:lineChart>
      <c:catAx>
        <c:axId val="291089424"/>
        <c:scaling>
          <c:orientation val="minMax"/>
        </c:scaling>
        <c:delete val="0"/>
        <c:axPos val="b"/>
        <c:numFmt formatCode="General" sourceLinked="1"/>
        <c:majorTickMark val="out"/>
        <c:minorTickMark val="none"/>
        <c:tickLblPos val="nextTo"/>
        <c:spPr>
          <a:ln w="3614">
            <a:solidFill>
              <a:schemeClr val="tx1"/>
            </a:solidFill>
            <a:prstDash val="solid"/>
          </a:ln>
        </c:spPr>
        <c:txPr>
          <a:bodyPr rot="-2700000" vert="horz"/>
          <a:lstStyle/>
          <a:p>
            <a:pPr>
              <a:defRPr sz="1594" b="1" i="0" u="none" strike="noStrike" baseline="0">
                <a:solidFill>
                  <a:schemeClr val="tx1"/>
                </a:solidFill>
                <a:latin typeface="Arial"/>
                <a:ea typeface="Arial"/>
                <a:cs typeface="Arial"/>
              </a:defRPr>
            </a:pPr>
            <a:endParaRPr lang="ru-RU"/>
          </a:p>
        </c:txPr>
        <c:crossAx val="291089816"/>
        <c:crosses val="autoZero"/>
        <c:auto val="1"/>
        <c:lblAlgn val="ctr"/>
        <c:lblOffset val="100"/>
        <c:tickLblSkip val="1"/>
        <c:tickMarkSkip val="1"/>
        <c:noMultiLvlLbl val="0"/>
      </c:catAx>
      <c:valAx>
        <c:axId val="291089816"/>
        <c:scaling>
          <c:orientation val="minMax"/>
          <c:max val="100"/>
        </c:scaling>
        <c:delete val="0"/>
        <c:axPos val="l"/>
        <c:title>
          <c:tx>
            <c:rich>
              <a:bodyPr/>
              <a:lstStyle/>
              <a:p>
                <a:pPr>
                  <a:defRPr sz="1875" b="1" i="0" u="none" strike="noStrike" baseline="0">
                    <a:solidFill>
                      <a:srgbClr val="000000"/>
                    </a:solidFill>
                    <a:latin typeface="Arial"/>
                    <a:ea typeface="Arial"/>
                    <a:cs typeface="Arial"/>
                  </a:defRPr>
                </a:pPr>
                <a:r>
                  <a:rPr lang="ru-RU"/>
                  <a:t>%ооо</a:t>
                </a:r>
              </a:p>
            </c:rich>
          </c:tx>
          <c:layout>
            <c:manualLayout>
              <c:xMode val="edge"/>
              <c:yMode val="edge"/>
              <c:x val="1.534521342726896E-2"/>
              <c:y val="0.41935475579676884"/>
            </c:manualLayout>
          </c:layout>
          <c:overlay val="0"/>
          <c:spPr>
            <a:noFill/>
            <a:ln w="28909">
              <a:noFill/>
            </a:ln>
          </c:spPr>
        </c:title>
        <c:numFmt formatCode="General" sourceLinked="1"/>
        <c:majorTickMark val="out"/>
        <c:minorTickMark val="none"/>
        <c:tickLblPos val="nextTo"/>
        <c:spPr>
          <a:ln w="3614">
            <a:solidFill>
              <a:schemeClr val="tx1"/>
            </a:solidFill>
            <a:prstDash val="solid"/>
          </a:ln>
        </c:spPr>
        <c:txPr>
          <a:bodyPr rot="0" vert="horz"/>
          <a:lstStyle/>
          <a:p>
            <a:pPr>
              <a:defRPr sz="1594" b="1" i="0" u="none" strike="noStrike" baseline="0">
                <a:solidFill>
                  <a:schemeClr val="tx1"/>
                </a:solidFill>
                <a:latin typeface="Arial"/>
                <a:ea typeface="Arial"/>
                <a:cs typeface="Arial"/>
              </a:defRPr>
            </a:pPr>
            <a:endParaRPr lang="ru-RU"/>
          </a:p>
        </c:txPr>
        <c:crossAx val="291089424"/>
        <c:crosses val="autoZero"/>
        <c:crossBetween val="between"/>
        <c:majorUnit val="20"/>
      </c:valAx>
      <c:spPr>
        <a:noFill/>
        <a:ln w="25398">
          <a:noFill/>
        </a:ln>
      </c:spPr>
    </c:plotArea>
    <c:legend>
      <c:legendPos val="r"/>
      <c:layout>
        <c:manualLayout>
          <c:xMode val="edge"/>
          <c:yMode val="edge"/>
          <c:x val="0.55498726343417715"/>
          <c:y val="4.301100780481547E-3"/>
          <c:w val="0.4437339964083431"/>
          <c:h val="0.15913974030082428"/>
        </c:manualLayout>
      </c:layout>
      <c:overlay val="0"/>
      <c:spPr>
        <a:noFill/>
        <a:ln w="28909">
          <a:noFill/>
        </a:ln>
      </c:spPr>
      <c:txPr>
        <a:bodyPr/>
        <a:lstStyle/>
        <a:p>
          <a:pPr>
            <a:defRPr sz="1673" b="1" i="0" u="none" strike="noStrike" baseline="0">
              <a:solidFill>
                <a:srgbClr val="000099"/>
              </a:solidFill>
              <a:latin typeface="Arial"/>
              <a:ea typeface="Arial"/>
              <a:cs typeface="Arial"/>
            </a:defRPr>
          </a:pPr>
          <a:endParaRPr lang="ru-RU"/>
        </a:p>
      </c:txPr>
    </c:legend>
    <c:plotVisOnly val="1"/>
    <c:dispBlanksAs val="gap"/>
    <c:showDLblsOverMax val="0"/>
  </c:chart>
  <c:spPr>
    <a:noFill/>
    <a:ln>
      <a:noFill/>
    </a:ln>
  </c:spPr>
  <c:txPr>
    <a:bodyPr/>
    <a:lstStyle/>
    <a:p>
      <a:pPr>
        <a:defRPr sz="2277" b="1" i="0" u="none" strike="noStrike" baseline="0">
          <a:solidFill>
            <a:schemeClr val="tx1"/>
          </a:solidFill>
          <a:latin typeface="Arial"/>
          <a:ea typeface="Arial"/>
          <a:cs typeface="Arial"/>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1"/>
        <c:ser>
          <c:idx val="0"/>
          <c:order val="0"/>
          <c:tx>
            <c:strRef>
              <c:f>Лист1!$B$1</c:f>
              <c:strCache>
                <c:ptCount val="1"/>
                <c:pt idx="0">
                  <c:v>количество больных</c:v>
                </c:pt>
              </c:strCache>
            </c:strRef>
          </c:tx>
          <c:invertIfNegative val="0"/>
          <c:dPt>
            <c:idx val="8"/>
            <c:invertIfNegative val="0"/>
            <c:bubble3D val="0"/>
            <c:spPr>
              <a:solidFill>
                <a:srgbClr val="00CC99">
                  <a:lumMod val="50000"/>
                </a:srgbClr>
              </a:solidFill>
            </c:spPr>
          </c:dPt>
          <c:dPt>
            <c:idx val="14"/>
            <c:invertIfNegative val="0"/>
            <c:bubble3D val="0"/>
            <c:spPr>
              <a:solidFill>
                <a:srgbClr val="00CC99">
                  <a:lumMod val="50000"/>
                </a:srgbClr>
              </a:solidFill>
            </c:spPr>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Лист1!$A$2:$A$19</c:f>
              <c:strCache>
                <c:ptCount val="18"/>
                <c:pt idx="0">
                  <c:v>Дисплазия бронхиального дерева III ст</c:v>
                </c:pt>
                <c:pt idx="1">
                  <c:v>Диффузный семейный полипоз</c:v>
                </c:pt>
                <c:pt idx="2">
                  <c:v>Папилломатоз мочевого пузыря</c:v>
                </c:pt>
                <c:pt idx="3">
                  <c:v>Меланоз Дюбрея</c:v>
                </c:pt>
                <c:pt idx="4">
                  <c:v>Дисплазия слизисой прямой кишки III ст</c:v>
                </c:pt>
                <c:pt idx="5">
                  <c:v>Дисплазия кожи III ст</c:v>
                </c:pt>
                <c:pt idx="6">
                  <c:v>Дисплазия шейки матки III ст.</c:v>
                </c:pt>
                <c:pt idx="7">
                  <c:v>Ворсинчатая опухоль прямой кишки</c:v>
                </c:pt>
                <c:pt idx="8">
                  <c:v>Дисплазия слизистой желудка III ст</c:v>
                </c:pt>
                <c:pt idx="9">
                  <c:v>Нейрофиброматоз</c:v>
                </c:pt>
                <c:pt idx="10">
                  <c:v>Рак In situ кожи</c:v>
                </c:pt>
                <c:pt idx="11">
                  <c:v>Полипоз кишечника</c:v>
                </c:pt>
                <c:pt idx="12">
                  <c:v>Дисплазия молочной железы III ст</c:v>
                </c:pt>
                <c:pt idx="13">
                  <c:v>Листовидная фибраденома</c:v>
                </c:pt>
                <c:pt idx="14">
                  <c:v>Полипоз желудка</c:v>
                </c:pt>
                <c:pt idx="15">
                  <c:v>Позитивный гепатит (В и С)</c:v>
                </c:pt>
                <c:pt idx="16">
                  <c:v>Рак in situ шейки матки</c:v>
                </c:pt>
                <c:pt idx="17">
                  <c:v>Внутрипротоковая папиллома</c:v>
                </c:pt>
              </c:strCache>
            </c:strRef>
          </c:cat>
          <c:val>
            <c:numRef>
              <c:f>Лист1!$B$2:$B$19</c:f>
              <c:numCache>
                <c:formatCode>General</c:formatCode>
                <c:ptCount val="18"/>
                <c:pt idx="0">
                  <c:v>3</c:v>
                </c:pt>
                <c:pt idx="1">
                  <c:v>5</c:v>
                </c:pt>
                <c:pt idx="2">
                  <c:v>14</c:v>
                </c:pt>
                <c:pt idx="3">
                  <c:v>17</c:v>
                </c:pt>
                <c:pt idx="4">
                  <c:v>20</c:v>
                </c:pt>
                <c:pt idx="5">
                  <c:v>26</c:v>
                </c:pt>
                <c:pt idx="6">
                  <c:v>34</c:v>
                </c:pt>
                <c:pt idx="7">
                  <c:v>37</c:v>
                </c:pt>
                <c:pt idx="8">
                  <c:v>40</c:v>
                </c:pt>
                <c:pt idx="9">
                  <c:v>42</c:v>
                </c:pt>
                <c:pt idx="10">
                  <c:v>44</c:v>
                </c:pt>
                <c:pt idx="11">
                  <c:v>51</c:v>
                </c:pt>
                <c:pt idx="12">
                  <c:v>56</c:v>
                </c:pt>
                <c:pt idx="13">
                  <c:v>56</c:v>
                </c:pt>
                <c:pt idx="14">
                  <c:v>65</c:v>
                </c:pt>
                <c:pt idx="15">
                  <c:v>133</c:v>
                </c:pt>
                <c:pt idx="16">
                  <c:v>139</c:v>
                </c:pt>
                <c:pt idx="17">
                  <c:v>275</c:v>
                </c:pt>
              </c:numCache>
            </c:numRef>
          </c:val>
        </c:ser>
        <c:dLbls>
          <c:showLegendKey val="0"/>
          <c:showVal val="0"/>
          <c:showCatName val="0"/>
          <c:showSerName val="0"/>
          <c:showPercent val="0"/>
          <c:showBubbleSize val="0"/>
        </c:dLbls>
        <c:gapWidth val="70"/>
        <c:axId val="61493120"/>
        <c:axId val="61493904"/>
      </c:barChart>
      <c:catAx>
        <c:axId val="61493120"/>
        <c:scaling>
          <c:orientation val="minMax"/>
        </c:scaling>
        <c:delete val="0"/>
        <c:axPos val="l"/>
        <c:numFmt formatCode="General" sourceLinked="0"/>
        <c:majorTickMark val="out"/>
        <c:minorTickMark val="none"/>
        <c:tickLblPos val="nextTo"/>
        <c:crossAx val="61493904"/>
        <c:crosses val="autoZero"/>
        <c:auto val="1"/>
        <c:lblAlgn val="ctr"/>
        <c:lblOffset val="100"/>
        <c:tickLblSkip val="1"/>
        <c:noMultiLvlLbl val="0"/>
      </c:catAx>
      <c:valAx>
        <c:axId val="61493904"/>
        <c:scaling>
          <c:orientation val="minMax"/>
        </c:scaling>
        <c:delete val="0"/>
        <c:axPos val="b"/>
        <c:numFmt formatCode="General" sourceLinked="1"/>
        <c:majorTickMark val="out"/>
        <c:minorTickMark val="none"/>
        <c:tickLblPos val="nextTo"/>
        <c:crossAx val="61493120"/>
        <c:crosses val="autoZero"/>
        <c:crossBetween val="between"/>
      </c:valAx>
    </c:plotArea>
    <c:plotVisOnly val="1"/>
    <c:dispBlanksAs val="gap"/>
    <c:showDLblsOverMax val="0"/>
  </c:chart>
  <c:txPr>
    <a:bodyPr/>
    <a:lstStyle/>
    <a:p>
      <a:pPr>
        <a:defRPr sz="1800"/>
      </a:pPr>
      <a:endParaRPr lang="ru-RU"/>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80"/>
      <c:rAngAx val="0"/>
      <c:perspective val="0"/>
    </c:view3D>
    <c:floor>
      <c:thickness val="0"/>
    </c:floor>
    <c:sideWall>
      <c:thickness val="0"/>
    </c:sideWall>
    <c:backWall>
      <c:thickness val="0"/>
    </c:backWall>
    <c:plotArea>
      <c:layout>
        <c:manualLayout>
          <c:layoutTarget val="inner"/>
          <c:xMode val="edge"/>
          <c:yMode val="edge"/>
          <c:x val="0.17887931034482771"/>
          <c:y val="0.43379790940766588"/>
          <c:w val="0.63469827586206895"/>
          <c:h val="0.4059233449477353"/>
        </c:manualLayout>
      </c:layout>
      <c:pie3DChart>
        <c:varyColors val="1"/>
        <c:ser>
          <c:idx val="0"/>
          <c:order val="0"/>
          <c:spPr>
            <a:solidFill>
              <a:srgbClr val="9999FF"/>
            </a:solidFill>
            <a:ln w="12700">
              <a:solidFill>
                <a:srgbClr val="000000"/>
              </a:solidFill>
              <a:prstDash val="solid"/>
            </a:ln>
          </c:spPr>
          <c:explosion val="6"/>
          <c:dPt>
            <c:idx val="0"/>
            <c:bubble3D val="0"/>
            <c:spPr>
              <a:solidFill>
                <a:srgbClr val="FF8080"/>
              </a:solidFill>
              <a:ln w="12700">
                <a:solidFill>
                  <a:srgbClr val="000000"/>
                </a:solidFill>
                <a:prstDash val="solid"/>
              </a:ln>
            </c:spPr>
          </c:dPt>
          <c:dPt>
            <c:idx val="1"/>
            <c:bubble3D val="0"/>
            <c:spPr>
              <a:solidFill>
                <a:srgbClr val="FFCC00"/>
              </a:solidFill>
              <a:ln w="12700">
                <a:solidFill>
                  <a:srgbClr val="000000"/>
                </a:solidFill>
                <a:prstDash val="solid"/>
              </a:ln>
            </c:spPr>
          </c:dPt>
          <c:dPt>
            <c:idx val="2"/>
            <c:bubble3D val="0"/>
            <c:spPr>
              <a:solidFill>
                <a:srgbClr val="FFFFCC"/>
              </a:solidFill>
              <a:ln w="12700">
                <a:solidFill>
                  <a:srgbClr val="000000"/>
                </a:solidFill>
                <a:prstDash val="solid"/>
              </a:ln>
            </c:spPr>
          </c:dPt>
          <c:dPt>
            <c:idx val="3"/>
            <c:bubble3D val="0"/>
            <c:spPr>
              <a:solidFill>
                <a:srgbClr val="FF0000"/>
              </a:solidFill>
              <a:ln w="12700">
                <a:solidFill>
                  <a:srgbClr val="000000"/>
                </a:solidFill>
                <a:prstDash val="solid"/>
              </a:ln>
            </c:spPr>
          </c:dPt>
          <c:dPt>
            <c:idx val="4"/>
            <c:bubble3D val="0"/>
            <c:spPr>
              <a:solidFill>
                <a:srgbClr val="99CC00"/>
              </a:solidFill>
              <a:ln w="12700">
                <a:solidFill>
                  <a:srgbClr val="000000"/>
                </a:solidFill>
                <a:prstDash val="solid"/>
              </a:ln>
            </c:spPr>
          </c:dPt>
          <c:dPt>
            <c:idx val="5"/>
            <c:bubble3D val="0"/>
            <c:spPr>
              <a:solidFill>
                <a:srgbClr val="808000"/>
              </a:solidFill>
              <a:ln w="12700">
                <a:solidFill>
                  <a:srgbClr val="000000"/>
                </a:solidFill>
                <a:prstDash val="solid"/>
              </a:ln>
            </c:spPr>
          </c:dPt>
          <c:dPt>
            <c:idx val="6"/>
            <c:bubble3D val="0"/>
            <c:spPr>
              <a:solidFill>
                <a:srgbClr val="333300"/>
              </a:solidFill>
              <a:ln w="12700">
                <a:solidFill>
                  <a:srgbClr val="000000"/>
                </a:solidFill>
                <a:prstDash val="solid"/>
              </a:ln>
            </c:spPr>
          </c:dPt>
          <c:dPt>
            <c:idx val="7"/>
            <c:bubble3D val="0"/>
            <c:spPr>
              <a:solidFill>
                <a:srgbClr val="339966"/>
              </a:solidFill>
              <a:ln w="12700">
                <a:solidFill>
                  <a:srgbClr val="000000"/>
                </a:solidFill>
                <a:prstDash val="solid"/>
              </a:ln>
            </c:spPr>
          </c:dPt>
          <c:dPt>
            <c:idx val="8"/>
            <c:bubble3D val="0"/>
            <c:spPr>
              <a:solidFill>
                <a:srgbClr val="008080"/>
              </a:solidFill>
              <a:ln w="12700">
                <a:solidFill>
                  <a:srgbClr val="000000"/>
                </a:solidFill>
                <a:prstDash val="solid"/>
              </a:ln>
            </c:spPr>
          </c:dPt>
          <c:dLbls>
            <c:dLbl>
              <c:idx val="0"/>
              <c:layout>
                <c:manualLayout>
                  <c:x val="-5.2868547681539813E-2"/>
                  <c:y val="6.2045896653139553E-2"/>
                </c:manualLayout>
              </c:layout>
              <c:tx>
                <c:rich>
                  <a:bodyPr/>
                  <a:lstStyle/>
                  <a:p>
                    <a:r>
                      <a:rPr lang="ru-RU" sz="1600" dirty="0" smtClean="0"/>
                      <a:t>р</a:t>
                    </a:r>
                    <a:r>
                      <a:rPr lang="ru-RU" dirty="0" smtClean="0"/>
                      <a:t>ак </a:t>
                    </a:r>
                    <a:r>
                      <a:rPr lang="ru-RU" dirty="0"/>
                      <a:t>молочной железы</a:t>
                    </a:r>
                    <a:r>
                      <a:rPr lang="ru-RU" baseline="0" dirty="0"/>
                      <a:t> </a:t>
                    </a:r>
                    <a:r>
                      <a:rPr lang="ru-RU" dirty="0"/>
                      <a:t>- </a:t>
                    </a:r>
                    <a:r>
                      <a:rPr lang="en-US" dirty="0"/>
                      <a:t>153</a:t>
                    </a:r>
                    <a:r>
                      <a:rPr lang="ru-RU" dirty="0"/>
                      <a:t> (33,4%)</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4.0830489938757923E-2"/>
                  <c:y val="0.10433565468278012"/>
                </c:manualLayout>
              </c:layout>
              <c:tx>
                <c:rich>
                  <a:bodyPr/>
                  <a:lstStyle/>
                  <a:p>
                    <a:r>
                      <a:rPr lang="ru-RU" sz="1600" dirty="0" smtClean="0"/>
                      <a:t>р</a:t>
                    </a:r>
                    <a:r>
                      <a:rPr lang="ru-RU" dirty="0" smtClean="0"/>
                      <a:t>ак </a:t>
                    </a:r>
                    <a:r>
                      <a:rPr lang="ru-RU" dirty="0"/>
                      <a:t>кожи - </a:t>
                    </a:r>
                    <a:r>
                      <a:rPr lang="en-US" dirty="0"/>
                      <a:t>97</a:t>
                    </a:r>
                    <a:r>
                      <a:rPr lang="ru-RU" dirty="0"/>
                      <a:t> (21,2%)</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1.0892607174103236E-2"/>
                  <c:y val="-9.1370221193111917E-2"/>
                </c:manualLayout>
              </c:layout>
              <c:tx>
                <c:rich>
                  <a:bodyPr/>
                  <a:lstStyle/>
                  <a:p>
                    <a:r>
                      <a:rPr lang="ru-RU" sz="1600" dirty="0" smtClean="0"/>
                      <a:t>р</a:t>
                    </a:r>
                    <a:r>
                      <a:rPr lang="ru-RU" dirty="0" smtClean="0"/>
                      <a:t>ак </a:t>
                    </a:r>
                    <a:r>
                      <a:rPr lang="ru-RU" dirty="0"/>
                      <a:t>щитовидной железы  - </a:t>
                    </a:r>
                    <a:r>
                      <a:rPr lang="en-US" dirty="0"/>
                      <a:t>45</a:t>
                    </a:r>
                    <a:r>
                      <a:rPr lang="ru-RU" dirty="0"/>
                      <a:t> (9,8%)</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0.14775000000000021"/>
                  <c:y val="-0.2117140910273268"/>
                </c:manualLayout>
              </c:layout>
              <c:tx>
                <c:rich>
                  <a:bodyPr/>
                  <a:lstStyle/>
                  <a:p>
                    <a:r>
                      <a:rPr lang="ru-RU" sz="1600" dirty="0" smtClean="0"/>
                      <a:t>р</a:t>
                    </a:r>
                    <a:r>
                      <a:rPr lang="ru-RU" dirty="0" smtClean="0"/>
                      <a:t>ак </a:t>
                    </a:r>
                    <a:r>
                      <a:rPr lang="ru-RU" dirty="0"/>
                      <a:t>желудка  - </a:t>
                    </a:r>
                    <a:r>
                      <a:rPr lang="en-US" dirty="0"/>
                      <a:t>44</a:t>
                    </a:r>
                    <a:r>
                      <a:rPr lang="ru-RU" dirty="0"/>
                      <a:t> (9,6%)</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2.4981416020701881E-2"/>
                  <c:y val="-0.30580601805183832"/>
                </c:manualLayout>
              </c:layout>
              <c:tx>
                <c:rich>
                  <a:bodyPr/>
                  <a:lstStyle/>
                  <a:p>
                    <a:r>
                      <a:rPr lang="ru-RU" sz="1600" dirty="0" smtClean="0"/>
                      <a:t>р</a:t>
                    </a:r>
                    <a:r>
                      <a:rPr lang="ru-RU" dirty="0" smtClean="0"/>
                      <a:t>ак </a:t>
                    </a:r>
                    <a:r>
                      <a:rPr lang="ru-RU" dirty="0"/>
                      <a:t>толстой кишки - </a:t>
                    </a:r>
                    <a:r>
                      <a:rPr lang="en-US" dirty="0"/>
                      <a:t>2</a:t>
                    </a:r>
                    <a:r>
                      <a:rPr lang="ru-RU" dirty="0"/>
                      <a:t>3 (5,0%)</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5"/>
              <c:layout>
                <c:manualLayout>
                  <c:x val="-4.0702069105624433E-2"/>
                  <c:y val="-0.2974076683972785"/>
                </c:manualLayout>
              </c:layout>
              <c:tx>
                <c:rich>
                  <a:bodyPr/>
                  <a:lstStyle/>
                  <a:p>
                    <a:r>
                      <a:rPr lang="ru-RU" sz="1600" dirty="0" smtClean="0"/>
                      <a:t>р</a:t>
                    </a:r>
                    <a:r>
                      <a:rPr lang="ru-RU" dirty="0" smtClean="0"/>
                      <a:t>ак </a:t>
                    </a:r>
                    <a:r>
                      <a:rPr lang="ru-RU" dirty="0"/>
                      <a:t>предстательной железы  - </a:t>
                    </a:r>
                    <a:r>
                      <a:rPr lang="en-US" dirty="0"/>
                      <a:t>20</a:t>
                    </a:r>
                    <a:r>
                      <a:rPr lang="ru-RU" dirty="0"/>
                      <a:t> (4,4%)</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6"/>
              <c:layout>
                <c:manualLayout>
                  <c:x val="0.15695559930008759"/>
                  <c:y val="-0.2745435229084317"/>
                </c:manualLayout>
              </c:layout>
              <c:tx>
                <c:rich>
                  <a:bodyPr/>
                  <a:lstStyle/>
                  <a:p>
                    <a:r>
                      <a:rPr lang="ru-RU" sz="1600" dirty="0" smtClean="0"/>
                      <a:t>р</a:t>
                    </a:r>
                    <a:r>
                      <a:rPr lang="ru-RU" dirty="0" smtClean="0"/>
                      <a:t>ак </a:t>
                    </a:r>
                    <a:r>
                      <a:rPr lang="ru-RU" dirty="0"/>
                      <a:t>легкого - </a:t>
                    </a:r>
                    <a:r>
                      <a:rPr lang="ru-RU" dirty="0" smtClean="0"/>
                      <a:t>17 </a:t>
                    </a:r>
                    <a:r>
                      <a:rPr lang="ru-RU" dirty="0"/>
                      <a:t>(3,7%)</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7"/>
              <c:layout>
                <c:manualLayout>
                  <c:x val="9.818503937007958E-2"/>
                  <c:y val="-0.1740477493708579"/>
                </c:manualLayout>
              </c:layout>
              <c:tx>
                <c:rich>
                  <a:bodyPr/>
                  <a:lstStyle/>
                  <a:p>
                    <a:r>
                      <a:rPr lang="ru-RU" sz="1600" dirty="0" smtClean="0"/>
                      <a:t>р</a:t>
                    </a:r>
                    <a:r>
                      <a:rPr lang="ru-RU" dirty="0" smtClean="0"/>
                      <a:t>ак </a:t>
                    </a:r>
                    <a:r>
                      <a:rPr lang="ru-RU" dirty="0"/>
                      <a:t>шейки матки - </a:t>
                    </a:r>
                    <a:r>
                      <a:rPr lang="en-US" dirty="0"/>
                      <a:t>17</a:t>
                    </a:r>
                    <a:r>
                      <a:rPr lang="ru-RU" dirty="0"/>
                      <a:t> (3,7%)</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8"/>
              <c:layout>
                <c:manualLayout>
                  <c:x val="6.8067147856517934E-2"/>
                  <c:y val="-6.5908517873699224E-2"/>
                </c:manualLayout>
              </c:layout>
              <c:tx>
                <c:rich>
                  <a:bodyPr/>
                  <a:lstStyle/>
                  <a:p>
                    <a:r>
                      <a:rPr lang="ru-RU" sz="1600" dirty="0" smtClean="0"/>
                      <a:t>р</a:t>
                    </a:r>
                    <a:r>
                      <a:rPr lang="ru-RU" dirty="0" smtClean="0"/>
                      <a:t>ак </a:t>
                    </a:r>
                    <a:r>
                      <a:rPr lang="ru-RU" dirty="0"/>
                      <a:t>почки - </a:t>
                    </a:r>
                    <a:r>
                      <a:rPr lang="en-US" dirty="0"/>
                      <a:t>8</a:t>
                    </a:r>
                    <a:r>
                      <a:rPr lang="ru-RU" baseline="0" dirty="0"/>
                      <a:t> (1,7%)</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9"/>
              <c:layout>
                <c:manualLayout>
                  <c:x val="2.0511373578302964E-2"/>
                  <c:y val="-1.7834203307444219E-2"/>
                </c:manualLayout>
              </c:layout>
              <c:tx>
                <c:rich>
                  <a:bodyPr/>
                  <a:lstStyle/>
                  <a:p>
                    <a:r>
                      <a:rPr lang="ru-RU" sz="1600" dirty="0" smtClean="0"/>
                      <a:t>п</a:t>
                    </a:r>
                    <a:r>
                      <a:rPr lang="ru-RU" dirty="0" smtClean="0"/>
                      <a:t>рочие </a:t>
                    </a:r>
                    <a:r>
                      <a:rPr lang="ru-RU" dirty="0"/>
                      <a:t>- </a:t>
                    </a:r>
                    <a:r>
                      <a:rPr lang="en-US" dirty="0"/>
                      <a:t>34</a:t>
                    </a:r>
                    <a:r>
                      <a:rPr lang="ru-RU" dirty="0"/>
                      <a:t> (7,4%)</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b="0">
                    <a:latin typeface="+mn-lt"/>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'[Диаграмма в Microsoft Office PowerPoint]Лист1'!$A$1:$A$10</c:f>
              <c:strCache>
                <c:ptCount val="10"/>
                <c:pt idx="0">
                  <c:v>Рак молочной железы</c:v>
                </c:pt>
                <c:pt idx="1">
                  <c:v>Рак кожи</c:v>
                </c:pt>
                <c:pt idx="2">
                  <c:v>Рак щитовидной железы</c:v>
                </c:pt>
                <c:pt idx="3">
                  <c:v>Рак желудка</c:v>
                </c:pt>
                <c:pt idx="4">
                  <c:v>Рак толстого кишечника</c:v>
                </c:pt>
                <c:pt idx="5">
                  <c:v>Рак предстательной железы</c:v>
                </c:pt>
                <c:pt idx="6">
                  <c:v>Рак легкого</c:v>
                </c:pt>
                <c:pt idx="7">
                  <c:v>Рак шейки матки</c:v>
                </c:pt>
                <c:pt idx="8">
                  <c:v>Рак почки</c:v>
                </c:pt>
                <c:pt idx="9">
                  <c:v>Прочие </c:v>
                </c:pt>
              </c:strCache>
            </c:strRef>
          </c:cat>
          <c:val>
            <c:numRef>
              <c:f>'[Диаграмма в Microsoft Office PowerPoint]Лист1'!$B$1:$B$10</c:f>
              <c:numCache>
                <c:formatCode>General</c:formatCode>
                <c:ptCount val="10"/>
                <c:pt idx="0">
                  <c:v>153</c:v>
                </c:pt>
                <c:pt idx="1">
                  <c:v>97</c:v>
                </c:pt>
                <c:pt idx="2">
                  <c:v>45</c:v>
                </c:pt>
                <c:pt idx="3">
                  <c:v>44</c:v>
                </c:pt>
                <c:pt idx="4">
                  <c:v>23</c:v>
                </c:pt>
                <c:pt idx="5">
                  <c:v>20</c:v>
                </c:pt>
                <c:pt idx="6">
                  <c:v>17</c:v>
                </c:pt>
                <c:pt idx="7">
                  <c:v>17</c:v>
                </c:pt>
                <c:pt idx="8">
                  <c:v>8</c:v>
                </c:pt>
                <c:pt idx="9">
                  <c:v>34</c:v>
                </c:pt>
              </c:numCache>
            </c:numRef>
          </c:val>
        </c:ser>
        <c:dLbls>
          <c:showLegendKey val="0"/>
          <c:showVal val="0"/>
          <c:showCatName val="0"/>
          <c:showSerName val="0"/>
          <c:showPercent val="0"/>
          <c:showBubbleSize val="0"/>
          <c:showLeaderLines val="1"/>
        </c:dLbls>
      </c:pie3DChart>
      <c:spPr>
        <a:noFill/>
        <a:ln w="25400">
          <a:noFill/>
        </a:ln>
      </c:spPr>
    </c:plotArea>
    <c:plotVisOnly val="1"/>
    <c:dispBlanksAs val="zero"/>
    <c:showDLblsOverMax val="0"/>
  </c:chart>
  <c:spPr>
    <a:noFill/>
    <a:ln w="9525">
      <a:noFill/>
    </a:ln>
  </c:spPr>
  <c:txPr>
    <a:bodyPr/>
    <a:lstStyle/>
    <a:p>
      <a:pPr>
        <a:defRPr sz="1400" b="1" i="0" u="none" strike="noStrike" baseline="0">
          <a:solidFill>
            <a:srgbClr val="000000"/>
          </a:solidFill>
          <a:latin typeface="Arial Cyr"/>
          <a:ea typeface="Arial Cyr"/>
          <a:cs typeface="Arial Cyr"/>
        </a:defRPr>
      </a:pPr>
      <a:endParaRPr lang="ru-RU"/>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Лист1!$A$3</c:f>
              <c:strCache>
                <c:ptCount val="1"/>
                <c:pt idx="0">
                  <c:v>выВлено онко</c:v>
                </c:pt>
              </c:strCache>
            </c:strRef>
          </c:tx>
          <c:spPr>
            <a:solidFill>
              <a:srgbClr val="2D2D8A">
                <a:lumMod val="60000"/>
                <a:lumOff val="40000"/>
                <a:alpha val="68000"/>
              </a:srgbClr>
            </a:solidFill>
            <a:ln>
              <a:solidFill>
                <a:srgbClr val="000000"/>
              </a:solidFill>
            </a:ln>
          </c:spPr>
          <c:invertIfNegative val="0"/>
          <c:dLbls>
            <c:spPr>
              <a:noFill/>
              <a:ln>
                <a:noFill/>
              </a:ln>
              <a:effectLst/>
            </c:spPr>
            <c:txPr>
              <a:bodyPr/>
              <a:lstStyle/>
              <a:p>
                <a:pPr>
                  <a:defRPr sz="20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Лист1!$B$1:$C$1</c:f>
              <c:numCache>
                <c:formatCode>General</c:formatCode>
                <c:ptCount val="2"/>
                <c:pt idx="0">
                  <c:v>1995</c:v>
                </c:pt>
                <c:pt idx="1">
                  <c:v>2014</c:v>
                </c:pt>
              </c:numCache>
            </c:numRef>
          </c:cat>
          <c:val>
            <c:numRef>
              <c:f>Лист1!$B$3:$C$3</c:f>
              <c:numCache>
                <c:formatCode>General</c:formatCode>
                <c:ptCount val="2"/>
                <c:pt idx="0">
                  <c:v>853</c:v>
                </c:pt>
                <c:pt idx="1">
                  <c:v>1339</c:v>
                </c:pt>
              </c:numCache>
            </c:numRef>
          </c:val>
        </c:ser>
        <c:dLbls>
          <c:showLegendKey val="0"/>
          <c:showVal val="0"/>
          <c:showCatName val="0"/>
          <c:showSerName val="0"/>
          <c:showPercent val="0"/>
          <c:showBubbleSize val="0"/>
        </c:dLbls>
        <c:gapWidth val="150"/>
        <c:axId val="61495472"/>
        <c:axId val="61495864"/>
      </c:barChart>
      <c:catAx>
        <c:axId val="61495472"/>
        <c:scaling>
          <c:orientation val="minMax"/>
        </c:scaling>
        <c:delete val="0"/>
        <c:axPos val="b"/>
        <c:numFmt formatCode="General" sourceLinked="1"/>
        <c:majorTickMark val="out"/>
        <c:minorTickMark val="none"/>
        <c:tickLblPos val="nextTo"/>
        <c:spPr>
          <a:ln>
            <a:solidFill>
              <a:srgbClr val="000000"/>
            </a:solidFill>
          </a:ln>
        </c:spPr>
        <c:txPr>
          <a:bodyPr/>
          <a:lstStyle/>
          <a:p>
            <a:pPr>
              <a:defRPr sz="2000"/>
            </a:pPr>
            <a:endParaRPr lang="ru-RU"/>
          </a:p>
        </c:txPr>
        <c:crossAx val="61495864"/>
        <c:crosses val="autoZero"/>
        <c:auto val="1"/>
        <c:lblAlgn val="ctr"/>
        <c:lblOffset val="100"/>
        <c:noMultiLvlLbl val="0"/>
      </c:catAx>
      <c:valAx>
        <c:axId val="61495864"/>
        <c:scaling>
          <c:orientation val="minMax"/>
        </c:scaling>
        <c:delete val="1"/>
        <c:axPos val="l"/>
        <c:numFmt formatCode="General" sourceLinked="1"/>
        <c:majorTickMark val="out"/>
        <c:minorTickMark val="none"/>
        <c:tickLblPos val="none"/>
        <c:crossAx val="61495472"/>
        <c:crosses val="autoZero"/>
        <c:crossBetween val="between"/>
      </c:valAx>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Лист1!$A$2:$A$3</c:f>
              <c:numCache>
                <c:formatCode>General</c:formatCode>
                <c:ptCount val="2"/>
                <c:pt idx="0">
                  <c:v>1995</c:v>
                </c:pt>
                <c:pt idx="1">
                  <c:v>2017</c:v>
                </c:pt>
              </c:numCache>
            </c:numRef>
          </c:cat>
          <c:val>
            <c:numRef>
              <c:f>Лист1!$B$2:$B$3</c:f>
              <c:numCache>
                <c:formatCode>General</c:formatCode>
                <c:ptCount val="2"/>
                <c:pt idx="0">
                  <c:v>299.33999999999969</c:v>
                </c:pt>
                <c:pt idx="1">
                  <c:v>516.9</c:v>
                </c:pt>
              </c:numCache>
            </c:numRef>
          </c:val>
        </c:ser>
        <c:dLbls>
          <c:showLegendKey val="0"/>
          <c:showVal val="0"/>
          <c:showCatName val="0"/>
          <c:showSerName val="0"/>
          <c:showPercent val="0"/>
          <c:showBubbleSize val="0"/>
        </c:dLbls>
        <c:gapWidth val="150"/>
        <c:axId val="295862240"/>
        <c:axId val="295862632"/>
      </c:barChart>
      <c:catAx>
        <c:axId val="295862240"/>
        <c:scaling>
          <c:orientation val="minMax"/>
        </c:scaling>
        <c:delete val="0"/>
        <c:axPos val="b"/>
        <c:numFmt formatCode="General" sourceLinked="1"/>
        <c:majorTickMark val="out"/>
        <c:minorTickMark val="none"/>
        <c:tickLblPos val="nextTo"/>
        <c:crossAx val="295862632"/>
        <c:crosses val="autoZero"/>
        <c:auto val="1"/>
        <c:lblAlgn val="ctr"/>
        <c:lblOffset val="100"/>
        <c:noMultiLvlLbl val="0"/>
      </c:catAx>
      <c:valAx>
        <c:axId val="295862632"/>
        <c:scaling>
          <c:orientation val="minMax"/>
        </c:scaling>
        <c:delete val="1"/>
        <c:axPos val="l"/>
        <c:numFmt formatCode="General" sourceLinked="1"/>
        <c:majorTickMark val="out"/>
        <c:minorTickMark val="none"/>
        <c:tickLblPos val="none"/>
        <c:crossAx val="29586224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Лист1!$A$2:$A$3</c:f>
              <c:numCache>
                <c:formatCode>General</c:formatCode>
                <c:ptCount val="2"/>
                <c:pt idx="0">
                  <c:v>1995</c:v>
                </c:pt>
                <c:pt idx="1">
                  <c:v>2017</c:v>
                </c:pt>
              </c:numCache>
            </c:numRef>
          </c:cat>
          <c:val>
            <c:numRef>
              <c:f>Лист1!$B$2:$B$3</c:f>
              <c:numCache>
                <c:formatCode>General</c:formatCode>
                <c:ptCount val="2"/>
                <c:pt idx="0">
                  <c:v>34.200000000000003</c:v>
                </c:pt>
                <c:pt idx="1">
                  <c:v>58.1</c:v>
                </c:pt>
              </c:numCache>
            </c:numRef>
          </c:val>
        </c:ser>
        <c:dLbls>
          <c:showLegendKey val="0"/>
          <c:showVal val="0"/>
          <c:showCatName val="0"/>
          <c:showSerName val="0"/>
          <c:showPercent val="0"/>
          <c:showBubbleSize val="0"/>
        </c:dLbls>
        <c:gapWidth val="150"/>
        <c:axId val="295863416"/>
        <c:axId val="295863808"/>
      </c:barChart>
      <c:catAx>
        <c:axId val="295863416"/>
        <c:scaling>
          <c:orientation val="minMax"/>
        </c:scaling>
        <c:delete val="0"/>
        <c:axPos val="b"/>
        <c:numFmt formatCode="General" sourceLinked="1"/>
        <c:majorTickMark val="out"/>
        <c:minorTickMark val="none"/>
        <c:tickLblPos val="nextTo"/>
        <c:crossAx val="295863808"/>
        <c:crosses val="autoZero"/>
        <c:auto val="1"/>
        <c:lblAlgn val="ctr"/>
        <c:lblOffset val="100"/>
        <c:noMultiLvlLbl val="0"/>
      </c:catAx>
      <c:valAx>
        <c:axId val="295863808"/>
        <c:scaling>
          <c:orientation val="minMax"/>
        </c:scaling>
        <c:delete val="1"/>
        <c:axPos val="l"/>
        <c:numFmt formatCode="General" sourceLinked="1"/>
        <c:majorTickMark val="out"/>
        <c:minorTickMark val="none"/>
        <c:tickLblPos val="none"/>
        <c:crossAx val="29586341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drawing1.xml><?xml version="1.0" encoding="utf-8"?>
<c:userShapes xmlns:c="http://schemas.openxmlformats.org/drawingml/2006/chart">
  <cdr:relSizeAnchor xmlns:cdr="http://schemas.openxmlformats.org/drawingml/2006/chartDrawing">
    <cdr:from>
      <cdr:x>0.77874</cdr:x>
      <cdr:y>0.16044</cdr:y>
    </cdr:from>
    <cdr:to>
      <cdr:x>0.99748</cdr:x>
      <cdr:y>0.23336</cdr:y>
    </cdr:to>
    <cdr:sp macro="" textlink="">
      <cdr:nvSpPr>
        <cdr:cNvPr id="2" name="TextBox 1"/>
        <cdr:cNvSpPr txBox="1"/>
      </cdr:nvSpPr>
      <cdr:spPr>
        <a:xfrm xmlns:a="http://schemas.openxmlformats.org/drawingml/2006/main">
          <a:off x="6408712" y="792088"/>
          <a:ext cx="1800143" cy="3600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800" b="1" dirty="0" smtClean="0">
              <a:solidFill>
                <a:srgbClr val="FF0000"/>
              </a:solidFill>
            </a:rPr>
            <a:t>Алтайский край</a:t>
          </a:r>
          <a:endParaRPr lang="ru-RU" sz="1800" b="1" dirty="0">
            <a:solidFill>
              <a:srgbClr val="FF0000"/>
            </a:solidFill>
          </a:endParaRPr>
        </a:p>
      </cdr:txBody>
    </cdr:sp>
  </cdr:relSizeAnchor>
  <cdr:relSizeAnchor xmlns:cdr="http://schemas.openxmlformats.org/drawingml/2006/chartDrawing">
    <cdr:from>
      <cdr:x>0.91864</cdr:x>
      <cdr:y>0.39378</cdr:y>
    </cdr:from>
    <cdr:to>
      <cdr:x>0.99115</cdr:x>
      <cdr:y>0.45666</cdr:y>
    </cdr:to>
    <cdr:sp macro="" textlink="">
      <cdr:nvSpPr>
        <cdr:cNvPr id="3" name="TextBox 1"/>
        <cdr:cNvSpPr txBox="1"/>
      </cdr:nvSpPr>
      <cdr:spPr>
        <a:xfrm xmlns:a="http://schemas.openxmlformats.org/drawingml/2006/main">
          <a:off x="7560071" y="1944117"/>
          <a:ext cx="596728" cy="3104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ill Sans MT"/>
            </a:defRPr>
          </a:lvl1pPr>
          <a:lvl2pPr marL="457200" indent="0">
            <a:defRPr sz="1100">
              <a:latin typeface="Gill Sans MT"/>
            </a:defRPr>
          </a:lvl2pPr>
          <a:lvl3pPr marL="914400" indent="0">
            <a:defRPr sz="1100">
              <a:latin typeface="Gill Sans MT"/>
            </a:defRPr>
          </a:lvl3pPr>
          <a:lvl4pPr marL="1371600" indent="0">
            <a:defRPr sz="1100">
              <a:latin typeface="Gill Sans MT"/>
            </a:defRPr>
          </a:lvl4pPr>
          <a:lvl5pPr marL="1828800" indent="0">
            <a:defRPr sz="1100">
              <a:latin typeface="Gill Sans MT"/>
            </a:defRPr>
          </a:lvl5pPr>
          <a:lvl6pPr marL="2286000" indent="0">
            <a:defRPr sz="1100">
              <a:latin typeface="Gill Sans MT"/>
            </a:defRPr>
          </a:lvl6pPr>
          <a:lvl7pPr marL="2743200" indent="0">
            <a:defRPr sz="1100">
              <a:latin typeface="Gill Sans MT"/>
            </a:defRPr>
          </a:lvl7pPr>
          <a:lvl8pPr marL="3200400" indent="0">
            <a:defRPr sz="1100">
              <a:latin typeface="Gill Sans MT"/>
            </a:defRPr>
          </a:lvl8pPr>
          <a:lvl9pPr marL="3657600" indent="0">
            <a:defRPr sz="1100">
              <a:latin typeface="Gill Sans MT"/>
            </a:defRPr>
          </a:lvl9pPr>
        </a:lstStyle>
        <a:p xmlns:a="http://schemas.openxmlformats.org/drawingml/2006/main">
          <a:r>
            <a:rPr lang="ru-RU" sz="1800" b="1" dirty="0" smtClean="0">
              <a:solidFill>
                <a:schemeClr val="bg2">
                  <a:lumMod val="25000"/>
                </a:schemeClr>
              </a:solidFill>
            </a:rPr>
            <a:t>РФ</a:t>
          </a:r>
          <a:endParaRPr lang="ru-RU" sz="1800" b="1" dirty="0">
            <a:solidFill>
              <a:schemeClr val="bg2">
                <a:lumMod val="25000"/>
              </a:schemeClr>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0.78</cdr:x>
      <cdr:y>0.05379</cdr:y>
    </cdr:from>
    <cdr:to>
      <cdr:x>0.99875</cdr:x>
      <cdr:y>0.12672</cdr:y>
    </cdr:to>
    <cdr:sp macro="" textlink="">
      <cdr:nvSpPr>
        <cdr:cNvPr id="2" name="TextBox 1"/>
        <cdr:cNvSpPr txBox="1"/>
      </cdr:nvSpPr>
      <cdr:spPr>
        <a:xfrm xmlns:a="http://schemas.openxmlformats.org/drawingml/2006/main">
          <a:off x="6419056" y="265584"/>
          <a:ext cx="1800225" cy="3600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ill Sans MT"/>
            </a:defRPr>
          </a:lvl1pPr>
          <a:lvl2pPr marL="457200" indent="0">
            <a:defRPr sz="1100">
              <a:latin typeface="Gill Sans MT"/>
            </a:defRPr>
          </a:lvl2pPr>
          <a:lvl3pPr marL="914400" indent="0">
            <a:defRPr sz="1100">
              <a:latin typeface="Gill Sans MT"/>
            </a:defRPr>
          </a:lvl3pPr>
          <a:lvl4pPr marL="1371600" indent="0">
            <a:defRPr sz="1100">
              <a:latin typeface="Gill Sans MT"/>
            </a:defRPr>
          </a:lvl4pPr>
          <a:lvl5pPr marL="1828800" indent="0">
            <a:defRPr sz="1100">
              <a:latin typeface="Gill Sans MT"/>
            </a:defRPr>
          </a:lvl5pPr>
          <a:lvl6pPr marL="2286000" indent="0">
            <a:defRPr sz="1100">
              <a:latin typeface="Gill Sans MT"/>
            </a:defRPr>
          </a:lvl6pPr>
          <a:lvl7pPr marL="2743200" indent="0">
            <a:defRPr sz="1100">
              <a:latin typeface="Gill Sans MT"/>
            </a:defRPr>
          </a:lvl7pPr>
          <a:lvl8pPr marL="3200400" indent="0">
            <a:defRPr sz="1100">
              <a:latin typeface="Gill Sans MT"/>
            </a:defRPr>
          </a:lvl8pPr>
          <a:lvl9pPr marL="3657600" indent="0">
            <a:defRPr sz="1100">
              <a:latin typeface="Gill Sans MT"/>
            </a:defRPr>
          </a:lvl9pPr>
        </a:lstStyle>
        <a:p xmlns:a="http://schemas.openxmlformats.org/drawingml/2006/main">
          <a:r>
            <a:rPr lang="ru-RU" sz="1600" b="1" dirty="0" smtClean="0">
              <a:solidFill>
                <a:srgbClr val="FF0000"/>
              </a:solidFill>
            </a:rPr>
            <a:t>Алтайский край</a:t>
          </a:r>
          <a:endParaRPr lang="ru-RU" sz="1600" b="1" dirty="0">
            <a:solidFill>
              <a:srgbClr val="FF0000"/>
            </a:solidFill>
          </a:endParaRPr>
        </a:p>
      </cdr:txBody>
    </cdr:sp>
  </cdr:relSizeAnchor>
  <cdr:relSizeAnchor xmlns:cdr="http://schemas.openxmlformats.org/drawingml/2006/chartDrawing">
    <cdr:from>
      <cdr:x>0.88499</cdr:x>
      <cdr:y>0.40383</cdr:y>
    </cdr:from>
    <cdr:to>
      <cdr:x>0.965</cdr:x>
      <cdr:y>0.46217</cdr:y>
    </cdr:to>
    <cdr:sp macro="" textlink="">
      <cdr:nvSpPr>
        <cdr:cNvPr id="3" name="TextBox 1"/>
        <cdr:cNvSpPr txBox="1"/>
      </cdr:nvSpPr>
      <cdr:spPr>
        <a:xfrm xmlns:a="http://schemas.openxmlformats.org/drawingml/2006/main">
          <a:off x="7283152" y="1993776"/>
          <a:ext cx="658450" cy="2880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ill Sans MT"/>
            </a:defRPr>
          </a:lvl1pPr>
          <a:lvl2pPr marL="457200" indent="0">
            <a:defRPr sz="1100">
              <a:latin typeface="Gill Sans MT"/>
            </a:defRPr>
          </a:lvl2pPr>
          <a:lvl3pPr marL="914400" indent="0">
            <a:defRPr sz="1100">
              <a:latin typeface="Gill Sans MT"/>
            </a:defRPr>
          </a:lvl3pPr>
          <a:lvl4pPr marL="1371600" indent="0">
            <a:defRPr sz="1100">
              <a:latin typeface="Gill Sans MT"/>
            </a:defRPr>
          </a:lvl4pPr>
          <a:lvl5pPr marL="1828800" indent="0">
            <a:defRPr sz="1100">
              <a:latin typeface="Gill Sans MT"/>
            </a:defRPr>
          </a:lvl5pPr>
          <a:lvl6pPr marL="2286000" indent="0">
            <a:defRPr sz="1100">
              <a:latin typeface="Gill Sans MT"/>
            </a:defRPr>
          </a:lvl6pPr>
          <a:lvl7pPr marL="2743200" indent="0">
            <a:defRPr sz="1100">
              <a:latin typeface="Gill Sans MT"/>
            </a:defRPr>
          </a:lvl7pPr>
          <a:lvl8pPr marL="3200400" indent="0">
            <a:defRPr sz="1100">
              <a:latin typeface="Gill Sans MT"/>
            </a:defRPr>
          </a:lvl8pPr>
          <a:lvl9pPr marL="3657600" indent="0">
            <a:defRPr sz="1100">
              <a:latin typeface="Gill Sans MT"/>
            </a:defRPr>
          </a:lvl9pPr>
        </a:lstStyle>
        <a:p xmlns:a="http://schemas.openxmlformats.org/drawingml/2006/main">
          <a:r>
            <a:rPr lang="ru-RU" sz="1800" b="1" dirty="0" smtClean="0">
              <a:solidFill>
                <a:srgbClr val="DEF5FA">
                  <a:lumMod val="25000"/>
                </a:srgbClr>
              </a:solidFill>
            </a:rPr>
            <a:t>РФ</a:t>
          </a:r>
          <a:endParaRPr lang="ru-RU" sz="1800" b="1" dirty="0">
            <a:solidFill>
              <a:srgbClr val="DEF5FA">
                <a:lumMod val="25000"/>
              </a:srgb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ru-RU"/>
          </a:p>
        </p:txBody>
      </p:sp>
      <p:sp>
        <p:nvSpPr>
          <p:cNvPr id="27651" name="Rectangle 3"/>
          <p:cNvSpPr>
            <a:spLocks noGrp="1" noChangeArrowheads="1"/>
          </p:cNvSpPr>
          <p:nvPr>
            <p:ph type="dt" sz="quarter" idx="1"/>
          </p:nvPr>
        </p:nvSpPr>
        <p:spPr bwMode="auto">
          <a:xfrm>
            <a:off x="3779838"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ru-RU"/>
          </a:p>
        </p:txBody>
      </p:sp>
      <p:sp>
        <p:nvSpPr>
          <p:cNvPr id="27652" name="Rectangle 4"/>
          <p:cNvSpPr>
            <a:spLocks noGrp="1" noChangeArrowheads="1"/>
          </p:cNvSpPr>
          <p:nvPr>
            <p:ph type="ftr" sz="quarter" idx="2"/>
          </p:nvPr>
        </p:nvSpPr>
        <p:spPr bwMode="auto">
          <a:xfrm>
            <a:off x="0"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ru-RU"/>
          </a:p>
        </p:txBody>
      </p:sp>
      <p:sp>
        <p:nvSpPr>
          <p:cNvPr id="27653" name="Rectangle 5"/>
          <p:cNvSpPr>
            <a:spLocks noGrp="1" noChangeArrowheads="1"/>
          </p:cNvSpPr>
          <p:nvPr>
            <p:ph type="sldNum" sz="quarter" idx="3"/>
          </p:nvPr>
        </p:nvSpPr>
        <p:spPr bwMode="auto">
          <a:xfrm>
            <a:off x="3779838"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607F0E35-8ABB-47B2-A468-F33A4989C4B7}" type="slidenum">
              <a:rPr lang="ru-RU"/>
              <a:pPr>
                <a:defRPr/>
              </a:pPr>
              <a:t>‹#›</a:t>
            </a:fld>
            <a:endParaRPr lang="ru-RU"/>
          </a:p>
        </p:txBody>
      </p:sp>
    </p:spTree>
    <p:extLst>
      <p:ext uri="{BB962C8B-B14F-4D97-AF65-F5344CB8AC3E}">
        <p14:creationId xmlns:p14="http://schemas.microsoft.com/office/powerpoint/2010/main" val="26235906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ru-RU"/>
          </a:p>
        </p:txBody>
      </p:sp>
      <p:sp>
        <p:nvSpPr>
          <p:cNvPr id="32771" name="Rectangle 3"/>
          <p:cNvSpPr>
            <a:spLocks noGrp="1" noChangeArrowheads="1"/>
          </p:cNvSpPr>
          <p:nvPr>
            <p:ph type="dt" idx="1"/>
          </p:nvPr>
        </p:nvSpPr>
        <p:spPr bwMode="auto">
          <a:xfrm>
            <a:off x="3779838"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ru-RU"/>
          </a:p>
        </p:txBody>
      </p:sp>
      <p:sp>
        <p:nvSpPr>
          <p:cNvPr id="145412" name="Rectangle 4"/>
          <p:cNvSpPr>
            <a:spLocks noGrp="1" noRot="1" noChangeAspect="1" noChangeArrowheads="1" noTextEdit="1"/>
          </p:cNvSpPr>
          <p:nvPr>
            <p:ph type="sldImg" idx="2"/>
          </p:nvPr>
        </p:nvSpPr>
        <p:spPr bwMode="auto">
          <a:xfrm>
            <a:off x="852488" y="744538"/>
            <a:ext cx="4964112" cy="3722687"/>
          </a:xfrm>
          <a:prstGeom prst="rect">
            <a:avLst/>
          </a:prstGeom>
          <a:noFill/>
          <a:ln w="9525">
            <a:solidFill>
              <a:srgbClr val="000000"/>
            </a:solidFill>
            <a:miter lim="800000"/>
            <a:headEnd/>
            <a:tailEnd/>
          </a:ln>
        </p:spPr>
      </p:sp>
      <p:sp>
        <p:nvSpPr>
          <p:cNvPr id="32773" name="Rectangle 5"/>
          <p:cNvSpPr>
            <a:spLocks noGrp="1" noChangeArrowheads="1"/>
          </p:cNvSpPr>
          <p:nvPr>
            <p:ph type="body" sz="quarter" idx="3"/>
          </p:nvPr>
        </p:nvSpPr>
        <p:spPr bwMode="auto">
          <a:xfrm>
            <a:off x="889000" y="4714875"/>
            <a:ext cx="4891088"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32774" name="Rectangle 6"/>
          <p:cNvSpPr>
            <a:spLocks noGrp="1" noChangeArrowheads="1"/>
          </p:cNvSpPr>
          <p:nvPr>
            <p:ph type="ftr" sz="quarter" idx="4"/>
          </p:nvPr>
        </p:nvSpPr>
        <p:spPr bwMode="auto">
          <a:xfrm>
            <a:off x="0"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ru-RU"/>
          </a:p>
        </p:txBody>
      </p:sp>
      <p:sp>
        <p:nvSpPr>
          <p:cNvPr id="32775" name="Rectangle 7"/>
          <p:cNvSpPr>
            <a:spLocks noGrp="1" noChangeArrowheads="1"/>
          </p:cNvSpPr>
          <p:nvPr>
            <p:ph type="sldNum" sz="quarter" idx="5"/>
          </p:nvPr>
        </p:nvSpPr>
        <p:spPr bwMode="auto">
          <a:xfrm>
            <a:off x="3779838"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23BF94E1-EC16-44DA-BB45-F98B8ABC114F}" type="slidenum">
              <a:rPr lang="ru-RU"/>
              <a:pPr>
                <a:defRPr/>
              </a:pPr>
              <a:t>‹#›</a:t>
            </a:fld>
            <a:endParaRPr lang="ru-RU"/>
          </a:p>
        </p:txBody>
      </p:sp>
    </p:spTree>
    <p:extLst>
      <p:ext uri="{BB962C8B-B14F-4D97-AF65-F5344CB8AC3E}">
        <p14:creationId xmlns:p14="http://schemas.microsoft.com/office/powerpoint/2010/main" val="7760766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A75663B3-DC73-4EFA-B6B0-744F502C1AC1}" type="slidenum">
              <a:rPr lang="ru-RU" smtClean="0"/>
              <a:pPr/>
              <a:t>9</a:t>
            </a:fld>
            <a:endParaRPr lang="ru-RU" smtClean="0"/>
          </a:p>
        </p:txBody>
      </p:sp>
      <p:sp>
        <p:nvSpPr>
          <p:cNvPr id="146435" name="Rectangle 2"/>
          <p:cNvSpPr>
            <a:spLocks noGrp="1" noRot="1" noChangeAspect="1" noChangeArrowheads="1" noTextEdit="1"/>
          </p:cNvSpPr>
          <p:nvPr>
            <p:ph type="sldImg"/>
          </p:nvPr>
        </p:nvSpPr>
        <p:spPr>
          <a:xfrm>
            <a:off x="854075" y="744538"/>
            <a:ext cx="4964113" cy="3724275"/>
          </a:xfrm>
          <a:solidFill>
            <a:srgbClr val="FFFFFF"/>
          </a:solidFill>
          <a:ln/>
        </p:spPr>
      </p:sp>
      <p:sp>
        <p:nvSpPr>
          <p:cNvPr id="146436" name="Rectangle 3"/>
          <p:cNvSpPr>
            <a:spLocks noGrp="1" noChangeArrowheads="1"/>
          </p:cNvSpPr>
          <p:nvPr>
            <p:ph type="body" idx="1"/>
          </p:nvPr>
        </p:nvSpPr>
        <p:spPr>
          <a:xfrm>
            <a:off x="889000" y="4716463"/>
            <a:ext cx="4891088" cy="4465637"/>
          </a:xfrm>
          <a:solidFill>
            <a:srgbClr val="FFFFFF"/>
          </a:solidFill>
          <a:ln>
            <a:solidFill>
              <a:srgbClr val="000000"/>
            </a:solidFill>
          </a:ln>
        </p:spPr>
        <p:txBody>
          <a:bodyPr lIns="89941" tIns="44970" rIns="89941" bIns="44970"/>
          <a:lstStyle/>
          <a:p>
            <a:r>
              <a:rPr lang="en-US" smtClean="0"/>
              <a:t>1. Epidemiology: Leading Cancers Worldwide</a:t>
            </a:r>
          </a:p>
          <a:p>
            <a:r>
              <a:rPr lang="en-US" b="1" smtClean="0"/>
              <a:t>Worldwide, 8.1 million new cancer cases were estimated for 1990, the most recent year for which complete global data are available. The ranking of the 10 most common sites for new cancers among men and women are shown in this slide.  The four most common sites in both sexes combined were lung, stomach, breast, and colon and rectum, each representing more than 750,000 cases.</a:t>
            </a:r>
            <a:r>
              <a:rPr lang="en-US" smtClean="0"/>
              <a:t>  </a:t>
            </a:r>
          </a:p>
          <a:p>
            <a:endParaRPr lang="en-US" smtClean="0"/>
          </a:p>
          <a:p>
            <a:endParaRPr lang="en-US" smtClean="0"/>
          </a:p>
          <a:p>
            <a:endParaRPr lang="en-US" smtClean="0"/>
          </a:p>
        </p:txBody>
      </p:sp>
    </p:spTree>
    <p:extLst>
      <p:ext uri="{BB962C8B-B14F-4D97-AF65-F5344CB8AC3E}">
        <p14:creationId xmlns:p14="http://schemas.microsoft.com/office/powerpoint/2010/main" val="821098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Образ слайда 1"/>
          <p:cNvSpPr>
            <a:spLocks noGrp="1" noRot="1" noChangeAspect="1" noTextEdit="1"/>
          </p:cNvSpPr>
          <p:nvPr>
            <p:ph type="sldImg"/>
          </p:nvPr>
        </p:nvSpPr>
        <p:spPr>
          <a:xfrm>
            <a:off x="854075" y="744538"/>
            <a:ext cx="4960938" cy="3722687"/>
          </a:xfrm>
          <a:ln/>
        </p:spPr>
      </p:sp>
      <p:sp>
        <p:nvSpPr>
          <p:cNvPr id="155651" name="Заметки 2"/>
          <p:cNvSpPr>
            <a:spLocks noGrp="1"/>
          </p:cNvSpPr>
          <p:nvPr>
            <p:ph type="body" idx="1"/>
          </p:nvPr>
        </p:nvSpPr>
        <p:spPr>
          <a:noFill/>
          <a:ln/>
        </p:spPr>
        <p:txBody>
          <a:bodyPr/>
          <a:lstStyle/>
          <a:p>
            <a:r>
              <a:rPr lang="ru-RU" sz="1600" smtClean="0"/>
              <a:t>Антитела против антигенов, ассоциированных с опухолями (ТАА – «tumor associated antigens»), в настоящее время, приобретают все больший интерес в качестве альтернативы циркулирующим биомаркерам для выявления рака на локализованной и излечимой стадии.</a:t>
            </a:r>
          </a:p>
          <a:p>
            <a:endParaRPr lang="ru-RU" sz="1600" smtClean="0"/>
          </a:p>
          <a:p>
            <a:r>
              <a:rPr lang="ru-RU" sz="1600" smtClean="0"/>
              <a:t>Известно, что антитела обеспечивают первую линию защиты организма: обнаруживая, нейтрализуя и удаляя чужеродные белки и микроорганизмы в антиген-специфической манере.</a:t>
            </a:r>
          </a:p>
          <a:p>
            <a:endParaRPr lang="en-US" smtClean="0"/>
          </a:p>
        </p:txBody>
      </p:sp>
      <p:sp>
        <p:nvSpPr>
          <p:cNvPr id="155652" name="Номер слайда 3"/>
          <p:cNvSpPr>
            <a:spLocks noGrp="1"/>
          </p:cNvSpPr>
          <p:nvPr>
            <p:ph type="sldNum" sz="quarter" idx="5"/>
          </p:nvPr>
        </p:nvSpPr>
        <p:spPr>
          <a:noFill/>
        </p:spPr>
        <p:txBody>
          <a:bodyPr/>
          <a:lstStyle/>
          <a:p>
            <a:fld id="{207B7919-33BB-4991-8E80-01E86A3BBAA2}" type="slidenum">
              <a:rPr lang="en-US" smtClean="0"/>
              <a:pPr/>
              <a:t>116</a:t>
            </a:fld>
            <a:endParaRPr lang="en-US" smtClean="0"/>
          </a:p>
        </p:txBody>
      </p:sp>
    </p:spTree>
    <p:extLst>
      <p:ext uri="{BB962C8B-B14F-4D97-AF65-F5344CB8AC3E}">
        <p14:creationId xmlns:p14="http://schemas.microsoft.com/office/powerpoint/2010/main" val="1893560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Образ слайда 1"/>
          <p:cNvSpPr>
            <a:spLocks noGrp="1" noRot="1" noChangeAspect="1" noTextEdit="1"/>
          </p:cNvSpPr>
          <p:nvPr>
            <p:ph type="sldImg"/>
          </p:nvPr>
        </p:nvSpPr>
        <p:spPr>
          <a:xfrm>
            <a:off x="854075" y="744538"/>
            <a:ext cx="4960938" cy="3722687"/>
          </a:xfrm>
          <a:ln/>
        </p:spPr>
      </p:sp>
      <p:sp>
        <p:nvSpPr>
          <p:cNvPr id="3" name="Заметки 2"/>
          <p:cNvSpPr>
            <a:spLocks noGrp="1"/>
          </p:cNvSpPr>
          <p:nvPr>
            <p:ph type="body" idx="1"/>
          </p:nvPr>
        </p:nvSpPr>
        <p:spPr/>
        <p:txBody>
          <a:bodyPr/>
          <a:lstStyle/>
          <a:p>
            <a:pPr eaLnBrk="1" fontAlgn="auto" hangingPunct="1">
              <a:spcBef>
                <a:spcPts val="0"/>
              </a:spcBef>
              <a:spcAft>
                <a:spcPts val="0"/>
              </a:spcAft>
              <a:defRPr/>
            </a:pPr>
            <a:r>
              <a:rPr lang="ru-RU" sz="1600" dirty="0" smtClean="0">
                <a:latin typeface="+mn-lt"/>
              </a:rPr>
              <a:t>Известные современные методы обнаружения белковых биомаркеров включают прямой анализ растворимых или клеточных опухолевых антигенов, таких как - Простата специфический антиген, Альфа-</a:t>
            </a:r>
            <a:r>
              <a:rPr lang="ru-RU" sz="1600" dirty="0" err="1" smtClean="0">
                <a:latin typeface="+mn-lt"/>
              </a:rPr>
              <a:t>фетопротеин</a:t>
            </a:r>
            <a:r>
              <a:rPr lang="ru-RU" sz="1600" dirty="0" smtClean="0">
                <a:latin typeface="+mn-lt"/>
              </a:rPr>
              <a:t>, </a:t>
            </a:r>
            <a:r>
              <a:rPr lang="ru-RU" sz="1600" dirty="0" smtClean="0"/>
              <a:t>Раково-эмбриональный антиген и другие. Определение биомаркеров онкологических заболеваний проводиться </a:t>
            </a:r>
            <a:r>
              <a:rPr lang="ru-RU" sz="1600" dirty="0" smtClean="0">
                <a:latin typeface="+mn-lt"/>
              </a:rPr>
              <a:t>с помощью двухмерного-электрофореза, иммуноферментного анализа, методов </a:t>
            </a:r>
            <a:r>
              <a:rPr lang="ru-RU" sz="1600" dirty="0" err="1" smtClean="0">
                <a:latin typeface="+mn-lt"/>
              </a:rPr>
              <a:t>иммуногистохимии</a:t>
            </a:r>
            <a:r>
              <a:rPr lang="ru-RU" sz="1600" dirty="0" smtClean="0">
                <a:latin typeface="+mn-lt"/>
              </a:rPr>
              <a:t> и др. Несмотря на то, что эти методы достаточно специфичные, они требуют сформировавшихся раковых опухолей (&gt;2.5 см), доступных для биопсии и (или) продукции высоких концентрации белков для обнаружения </a:t>
            </a:r>
            <a:r>
              <a:rPr lang="ru-RU" sz="1600" dirty="0" err="1" smtClean="0">
                <a:latin typeface="+mn-lt"/>
              </a:rPr>
              <a:t>биомаркера</a:t>
            </a:r>
            <a:r>
              <a:rPr lang="ru-RU" sz="1600" dirty="0" smtClean="0">
                <a:latin typeface="+mn-lt"/>
              </a:rPr>
              <a:t> в сыворотке. Однако, как правило, в таких случаях опухоль может быть уже легко определена специалистом-онкологом в результате простого осмотра. Кроме того, используемые биомаркеры не стабильны, что приводит к противоречивым результатам при мониторинге лечения и рецидива заболевания.</a:t>
            </a:r>
          </a:p>
          <a:p>
            <a:pPr eaLnBrk="1" fontAlgn="auto" hangingPunct="1">
              <a:spcBef>
                <a:spcPts val="0"/>
              </a:spcBef>
              <a:spcAft>
                <a:spcPts val="0"/>
              </a:spcAft>
              <a:defRPr/>
            </a:pPr>
            <a:endParaRPr lang="ru-RU" sz="1600" dirty="0" smtClean="0">
              <a:latin typeface="+mn-lt"/>
            </a:endParaRPr>
          </a:p>
          <a:p>
            <a:pPr eaLnBrk="1" fontAlgn="auto" hangingPunct="1">
              <a:spcBef>
                <a:spcPts val="0"/>
              </a:spcBef>
              <a:spcAft>
                <a:spcPts val="0"/>
              </a:spcAft>
              <a:defRPr/>
            </a:pPr>
            <a:r>
              <a:rPr lang="ru-RU" sz="1600" dirty="0" smtClean="0">
                <a:latin typeface="+mn-lt"/>
              </a:rPr>
              <a:t>В результатах представленных на этом слайде видно, что большинство белковых биомаркеров вызывают продукцию специфических антител.  </a:t>
            </a:r>
          </a:p>
          <a:p>
            <a:pPr eaLnBrk="1" fontAlgn="auto" hangingPunct="1">
              <a:spcBef>
                <a:spcPts val="0"/>
              </a:spcBef>
              <a:spcAft>
                <a:spcPts val="0"/>
              </a:spcAft>
              <a:defRPr/>
            </a:pPr>
            <a:endParaRPr lang="ru-RU" sz="1600" dirty="0" smtClean="0">
              <a:latin typeface="+mn-lt"/>
            </a:endParaRPr>
          </a:p>
          <a:p>
            <a:pPr eaLnBrk="1" fontAlgn="auto" hangingPunct="1">
              <a:spcBef>
                <a:spcPts val="0"/>
              </a:spcBef>
              <a:spcAft>
                <a:spcPts val="0"/>
              </a:spcAft>
              <a:defRPr/>
            </a:pPr>
            <a:r>
              <a:rPr lang="ru-RU" sz="1600" dirty="0" smtClean="0">
                <a:latin typeface="+mn-lt"/>
              </a:rPr>
              <a:t>Известно, что эффективными и практичными, для раннего выявления заболеваний, являются те биомаркеры, которые могут быть получены с помощью малоинвазивных или не инвазивных методик. Основными характеристиками идеальных биомаркеров являются: стабильность, специфичность, и возможность определения с использованием универсальных (т.н. «потоковых») методов. К таким </a:t>
            </a:r>
            <a:r>
              <a:rPr lang="ru-RU" sz="1600" dirty="0" err="1" smtClean="0">
                <a:latin typeface="+mn-lt"/>
              </a:rPr>
              <a:t>биомаркерам</a:t>
            </a:r>
            <a:r>
              <a:rPr lang="ru-RU" sz="1600" dirty="0" smtClean="0">
                <a:latin typeface="+mn-lt"/>
              </a:rPr>
              <a:t> относятся циркулирующие антитела. </a:t>
            </a:r>
            <a:endParaRPr lang="en-US" sz="1600" dirty="0" smtClean="0">
              <a:latin typeface="+mn-lt"/>
            </a:endParaRPr>
          </a:p>
          <a:p>
            <a:pPr>
              <a:defRPr/>
            </a:pPr>
            <a:endParaRPr lang="en-US" dirty="0"/>
          </a:p>
        </p:txBody>
      </p:sp>
      <p:sp>
        <p:nvSpPr>
          <p:cNvPr id="156676" name="Номер слайда 3"/>
          <p:cNvSpPr>
            <a:spLocks noGrp="1"/>
          </p:cNvSpPr>
          <p:nvPr>
            <p:ph type="sldNum" sz="quarter" idx="5"/>
          </p:nvPr>
        </p:nvSpPr>
        <p:spPr>
          <a:noFill/>
        </p:spPr>
        <p:txBody>
          <a:bodyPr/>
          <a:lstStyle/>
          <a:p>
            <a:fld id="{9D5613A7-913B-4CF2-87A2-07164B42E6C9}" type="slidenum">
              <a:rPr lang="en-US" smtClean="0"/>
              <a:pPr/>
              <a:t>117</a:t>
            </a:fld>
            <a:endParaRPr lang="en-US" smtClean="0"/>
          </a:p>
        </p:txBody>
      </p:sp>
    </p:spTree>
    <p:extLst>
      <p:ext uri="{BB962C8B-B14F-4D97-AF65-F5344CB8AC3E}">
        <p14:creationId xmlns:p14="http://schemas.microsoft.com/office/powerpoint/2010/main" val="1549817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Образ слайда 1"/>
          <p:cNvSpPr>
            <a:spLocks noGrp="1" noRot="1" noChangeAspect="1" noTextEdit="1"/>
          </p:cNvSpPr>
          <p:nvPr>
            <p:ph type="sldImg"/>
          </p:nvPr>
        </p:nvSpPr>
        <p:spPr>
          <a:xfrm>
            <a:off x="854075" y="744538"/>
            <a:ext cx="4960938" cy="3722687"/>
          </a:xfrm>
          <a:ln/>
        </p:spPr>
      </p:sp>
      <p:sp>
        <p:nvSpPr>
          <p:cNvPr id="157699" name="Заметки 2"/>
          <p:cNvSpPr>
            <a:spLocks noGrp="1"/>
          </p:cNvSpPr>
          <p:nvPr>
            <p:ph type="body" idx="1"/>
          </p:nvPr>
        </p:nvSpPr>
        <p:spPr>
          <a:noFill/>
          <a:ln/>
        </p:spPr>
        <p:txBody>
          <a:bodyPr/>
          <a:lstStyle/>
          <a:p>
            <a:r>
              <a:rPr lang="ru-RU" sz="1600" smtClean="0"/>
              <a:t>Антитела против антигенов, ассоциированных с опухолями (ТАА – «tumor associated antigens»), в настоящее время, приобретают все больший интерес в качестве альтернативы циркулирующим биомаркерам для выявления рака на локализованной и излечимой стадии.</a:t>
            </a:r>
          </a:p>
          <a:p>
            <a:endParaRPr lang="ru-RU" sz="1600" smtClean="0"/>
          </a:p>
          <a:p>
            <a:r>
              <a:rPr lang="ru-RU" sz="1600" smtClean="0"/>
              <a:t>Известно, что антитела обеспечивают первую линию защиты организма: обнаруживая, нейтрализуя и удаляя чужеродные белки и микроорганизмы в антиген-специфической манере.</a:t>
            </a:r>
          </a:p>
          <a:p>
            <a:endParaRPr lang="en-US" smtClean="0"/>
          </a:p>
        </p:txBody>
      </p:sp>
      <p:sp>
        <p:nvSpPr>
          <p:cNvPr id="157700" name="Номер слайда 3"/>
          <p:cNvSpPr>
            <a:spLocks noGrp="1"/>
          </p:cNvSpPr>
          <p:nvPr>
            <p:ph type="sldNum" sz="quarter" idx="5"/>
          </p:nvPr>
        </p:nvSpPr>
        <p:spPr>
          <a:noFill/>
        </p:spPr>
        <p:txBody>
          <a:bodyPr/>
          <a:lstStyle/>
          <a:p>
            <a:fld id="{0304C162-641C-495A-8A65-76D516C53208}" type="slidenum">
              <a:rPr lang="en-US" smtClean="0"/>
              <a:pPr/>
              <a:t>118</a:t>
            </a:fld>
            <a:endParaRPr lang="en-US" smtClean="0"/>
          </a:p>
        </p:txBody>
      </p:sp>
    </p:spTree>
    <p:extLst>
      <p:ext uri="{BB962C8B-B14F-4D97-AF65-F5344CB8AC3E}">
        <p14:creationId xmlns:p14="http://schemas.microsoft.com/office/powerpoint/2010/main" val="54068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Образ слайда 1"/>
          <p:cNvSpPr>
            <a:spLocks noGrp="1" noRot="1" noChangeAspect="1" noTextEdit="1"/>
          </p:cNvSpPr>
          <p:nvPr>
            <p:ph type="sldImg"/>
          </p:nvPr>
        </p:nvSpPr>
        <p:spPr>
          <a:xfrm>
            <a:off x="854075" y="744538"/>
            <a:ext cx="4960938" cy="3722687"/>
          </a:xfrm>
          <a:ln/>
        </p:spPr>
      </p:sp>
      <p:sp>
        <p:nvSpPr>
          <p:cNvPr id="3" name="Заметки 2"/>
          <p:cNvSpPr>
            <a:spLocks noGrp="1"/>
          </p:cNvSpPr>
          <p:nvPr>
            <p:ph type="body" idx="1"/>
          </p:nvPr>
        </p:nvSpPr>
        <p:spPr/>
        <p:txBody>
          <a:bodyPr/>
          <a:lstStyle/>
          <a:p>
            <a:pPr>
              <a:defRPr/>
            </a:pPr>
            <a:r>
              <a:rPr lang="ru-RU" sz="1600" dirty="0" smtClean="0">
                <a:latin typeface="+mn-lt"/>
              </a:rPr>
              <a:t>С каждым годом набирается все больше доказательств свидетельствующих в пользу того, что в опухолях присутствуют многочисленные типы белков-антигенов, как с обычной аминокислотной последовательностью (но с увеличенной экспрессией), так и мутантных (измененные формы существующих белков, или совершенно новые последовательности), которые стимулируют продукцию антиген-специфических антител В-клетками (плазматическими клетками).</a:t>
            </a:r>
            <a:endParaRPr lang="en-US" sz="1600" dirty="0" smtClean="0">
              <a:latin typeface="+mn-lt"/>
            </a:endParaRPr>
          </a:p>
          <a:p>
            <a:pPr>
              <a:defRPr/>
            </a:pPr>
            <a:r>
              <a:rPr lang="ru-RU" sz="1600" dirty="0" smtClean="0">
                <a:latin typeface="+mn-lt"/>
              </a:rPr>
              <a:t> </a:t>
            </a:r>
            <a:endParaRPr lang="en-US" sz="1600" dirty="0" smtClean="0">
              <a:latin typeface="+mn-lt"/>
            </a:endParaRPr>
          </a:p>
          <a:p>
            <a:pPr>
              <a:defRPr/>
            </a:pPr>
            <a:r>
              <a:rPr lang="ru-RU" sz="1600" dirty="0" smtClean="0">
                <a:latin typeface="+mn-lt"/>
              </a:rPr>
              <a:t>Изменение количества и специфичности антител в сыворотке, указывает на происходящие процессы в организме, которые отражают различные физиологические и патофизиологические состояния, включая развитие онкологических заболеваний.</a:t>
            </a:r>
          </a:p>
          <a:p>
            <a:pPr>
              <a:defRPr/>
            </a:pPr>
            <a:endParaRPr lang="ru-RU" sz="1600" dirty="0" smtClean="0">
              <a:latin typeface="+mn-lt"/>
            </a:endParaRPr>
          </a:p>
          <a:p>
            <a:pPr>
              <a:defRPr/>
            </a:pPr>
            <a:r>
              <a:rPr lang="ru-RU" sz="1600" dirty="0" smtClean="0">
                <a:latin typeface="+mn-lt"/>
              </a:rPr>
              <a:t>Вопрос заключается в том, как расшифровать сигналы иммунного ответа на молекулярные изменения сопровождающие развитие опухоли? </a:t>
            </a:r>
            <a:endParaRPr lang="en-US" sz="1600" dirty="0" smtClean="0">
              <a:latin typeface="+mn-lt"/>
            </a:endParaRPr>
          </a:p>
          <a:p>
            <a:pPr>
              <a:defRPr/>
            </a:pPr>
            <a:endParaRPr lang="en-US" dirty="0"/>
          </a:p>
        </p:txBody>
      </p:sp>
      <p:sp>
        <p:nvSpPr>
          <p:cNvPr id="158724" name="Номер слайда 3"/>
          <p:cNvSpPr>
            <a:spLocks noGrp="1"/>
          </p:cNvSpPr>
          <p:nvPr>
            <p:ph type="sldNum" sz="quarter" idx="5"/>
          </p:nvPr>
        </p:nvSpPr>
        <p:spPr>
          <a:noFill/>
        </p:spPr>
        <p:txBody>
          <a:bodyPr/>
          <a:lstStyle/>
          <a:p>
            <a:fld id="{4E03032B-4275-4698-9AD2-B8241A028E80}" type="slidenum">
              <a:rPr lang="en-US" smtClean="0"/>
              <a:pPr/>
              <a:t>119</a:t>
            </a:fld>
            <a:endParaRPr lang="en-US" smtClean="0"/>
          </a:p>
        </p:txBody>
      </p:sp>
    </p:spTree>
    <p:extLst>
      <p:ext uri="{BB962C8B-B14F-4D97-AF65-F5344CB8AC3E}">
        <p14:creationId xmlns:p14="http://schemas.microsoft.com/office/powerpoint/2010/main" val="733922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Образ слайда 1"/>
          <p:cNvSpPr>
            <a:spLocks noGrp="1" noRot="1" noChangeAspect="1" noTextEdit="1"/>
          </p:cNvSpPr>
          <p:nvPr>
            <p:ph type="sldImg"/>
          </p:nvPr>
        </p:nvSpPr>
        <p:spPr>
          <a:xfrm>
            <a:off x="854075" y="744538"/>
            <a:ext cx="4960938" cy="3722687"/>
          </a:xfrm>
          <a:ln/>
        </p:spPr>
      </p:sp>
      <p:sp>
        <p:nvSpPr>
          <p:cNvPr id="3" name="Заметки 2"/>
          <p:cNvSpPr>
            <a:spLocks noGrp="1"/>
          </p:cNvSpPr>
          <p:nvPr>
            <p:ph type="body" idx="1"/>
          </p:nvPr>
        </p:nvSpPr>
        <p:spPr/>
        <p:txBody>
          <a:bodyPr/>
          <a:lstStyle/>
          <a:p>
            <a:pPr>
              <a:defRPr/>
            </a:pPr>
            <a:r>
              <a:rPr lang="ru-RU" sz="1600" dirty="0" smtClean="0">
                <a:latin typeface="+mn-lt"/>
              </a:rPr>
              <a:t>Метод, названный «</a:t>
            </a:r>
            <a:r>
              <a:rPr lang="ru-RU" sz="1600" dirty="0" err="1" smtClean="0">
                <a:latin typeface="+mn-lt"/>
              </a:rPr>
              <a:t>иммуносигнатурой</a:t>
            </a:r>
            <a:r>
              <a:rPr lang="ru-RU" sz="1600" dirty="0" smtClean="0">
                <a:latin typeface="+mn-lt"/>
              </a:rPr>
              <a:t>», был описан недавно (2012 год). Данный метод основан на применение микрочипов, где пептиды со случайными аминокислотными последовательностями, </a:t>
            </a:r>
            <a:r>
              <a:rPr lang="ru-RU" sz="1600" dirty="0" err="1" smtClean="0">
                <a:latin typeface="+mn-lt"/>
              </a:rPr>
              <a:t>ковалентно</a:t>
            </a:r>
            <a:r>
              <a:rPr lang="ru-RU" sz="1600" dirty="0" smtClean="0">
                <a:latin typeface="+mn-lt"/>
              </a:rPr>
              <a:t> связанные с предметным стеклом, используются для обнаружения болезней в зависимости от изменения в профиле циркулирующих антител.</a:t>
            </a:r>
          </a:p>
          <a:p>
            <a:pPr>
              <a:defRPr/>
            </a:pPr>
            <a:endParaRPr lang="en-US" sz="1600" dirty="0" smtClean="0">
              <a:latin typeface="+mn-lt"/>
            </a:endParaRPr>
          </a:p>
          <a:p>
            <a:pPr>
              <a:defRPr/>
            </a:pPr>
            <a:r>
              <a:rPr lang="ru-RU" sz="1600" dirty="0" smtClean="0">
                <a:latin typeface="+mn-lt"/>
              </a:rPr>
              <a:t>В иммуносигнатуре пептиды служат частичным или полным подобием </a:t>
            </a:r>
            <a:r>
              <a:rPr lang="ru-RU" sz="1600" dirty="0" err="1" smtClean="0">
                <a:latin typeface="+mn-lt"/>
              </a:rPr>
              <a:t>эпитопов</a:t>
            </a:r>
            <a:r>
              <a:rPr lang="ru-RU" sz="1600" dirty="0" smtClean="0">
                <a:latin typeface="+mn-lt"/>
              </a:rPr>
              <a:t> антигена. Использование множества пептидов, представляющих вероятные аминокислотные последовательности белков, делает возможным определение связывающего партнера для многих антител, даже если точное совпадение для </a:t>
            </a:r>
            <a:r>
              <a:rPr lang="ru-RU" sz="1600" dirty="0" err="1" smtClean="0">
                <a:latin typeface="+mn-lt"/>
              </a:rPr>
              <a:t>эпитопа</a:t>
            </a:r>
            <a:r>
              <a:rPr lang="ru-RU" sz="1600" dirty="0" smtClean="0">
                <a:latin typeface="+mn-lt"/>
              </a:rPr>
              <a:t> отсутствует. Использование нескольких пептидов значительно увеличивает диагностическую и прогностическую ценность этого анализа, так как это имитирует панель потенциальных опухолевых антигенов, необходимой для оптимальной чувствительности и специфичности.</a:t>
            </a:r>
          </a:p>
          <a:p>
            <a:pPr>
              <a:defRPr/>
            </a:pPr>
            <a:endParaRPr lang="en-US" sz="1600" dirty="0" smtClean="0">
              <a:latin typeface="+mn-lt"/>
            </a:endParaRPr>
          </a:p>
          <a:p>
            <a:pPr>
              <a:defRPr/>
            </a:pPr>
            <a:r>
              <a:rPr lang="ru-RU" sz="1600" dirty="0" smtClean="0">
                <a:latin typeface="+mn-lt"/>
              </a:rPr>
              <a:t>Первое поколение микрочипов для определения иммуносигнатуры осуществлялось методом прямой печати (нанесения) синтезированных пептидов (всего 10 тысяч пептидов, длинной в 20 аминокислот) на предметные стекла.</a:t>
            </a:r>
            <a:endParaRPr lang="en-US" sz="1600" dirty="0" smtClean="0">
              <a:latin typeface="+mn-lt"/>
            </a:endParaRPr>
          </a:p>
          <a:p>
            <a:pPr>
              <a:defRPr/>
            </a:pPr>
            <a:r>
              <a:rPr lang="ru-RU" sz="1600" dirty="0" smtClean="0">
                <a:latin typeface="+mn-lt"/>
              </a:rPr>
              <a:t>Микрочипы второго поколения, содержат 350 тысяч пептидов в среднем 11 аминокислот.</a:t>
            </a:r>
            <a:endParaRPr lang="en-US" sz="1600" dirty="0" smtClean="0">
              <a:latin typeface="+mn-lt"/>
            </a:endParaRPr>
          </a:p>
          <a:p>
            <a:pPr>
              <a:defRPr/>
            </a:pPr>
            <a:endParaRPr lang="en-US" dirty="0"/>
          </a:p>
        </p:txBody>
      </p:sp>
      <p:sp>
        <p:nvSpPr>
          <p:cNvPr id="159748" name="Номер слайда 3"/>
          <p:cNvSpPr>
            <a:spLocks noGrp="1"/>
          </p:cNvSpPr>
          <p:nvPr>
            <p:ph type="sldNum" sz="quarter" idx="5"/>
          </p:nvPr>
        </p:nvSpPr>
        <p:spPr>
          <a:noFill/>
        </p:spPr>
        <p:txBody>
          <a:bodyPr/>
          <a:lstStyle/>
          <a:p>
            <a:fld id="{4B35CF94-08B9-402F-8345-D1E024E1A43B}" type="slidenum">
              <a:rPr lang="en-US" smtClean="0"/>
              <a:pPr/>
              <a:t>120</a:t>
            </a:fld>
            <a:endParaRPr lang="en-US" smtClean="0"/>
          </a:p>
        </p:txBody>
      </p:sp>
    </p:spTree>
    <p:extLst>
      <p:ext uri="{BB962C8B-B14F-4D97-AF65-F5344CB8AC3E}">
        <p14:creationId xmlns:p14="http://schemas.microsoft.com/office/powerpoint/2010/main" val="2648761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xfrm>
            <a:off x="854075" y="744538"/>
            <a:ext cx="4960938" cy="3722687"/>
          </a:xfrm>
          <a:ln/>
        </p:spPr>
      </p:sp>
      <p:sp>
        <p:nvSpPr>
          <p:cNvPr id="30722" name="Notes Placeholder 2"/>
          <p:cNvSpPr>
            <a:spLocks noGrp="1"/>
          </p:cNvSpPr>
          <p:nvPr>
            <p:ph type="body" idx="1"/>
          </p:nvPr>
        </p:nvSpPr>
        <p:spPr/>
        <p:txBody>
          <a:bodyPr/>
          <a:lstStyle/>
          <a:p>
            <a:pPr>
              <a:defRPr/>
            </a:pPr>
            <a:r>
              <a:rPr lang="ru-RU" sz="1600" dirty="0" smtClean="0">
                <a:latin typeface="+mn-lt"/>
              </a:rPr>
              <a:t>Используя набор пептидов-лигандов, с которыми могут связываться сывороточные антитела, нет необходимости знать специфический антиген, что бы поставить диагноз.</a:t>
            </a:r>
            <a:endParaRPr lang="en-US" sz="1600" dirty="0" smtClean="0">
              <a:latin typeface="+mn-lt"/>
            </a:endParaRPr>
          </a:p>
          <a:p>
            <a:pPr>
              <a:defRPr/>
            </a:pPr>
            <a:endParaRPr lang="ru-RU" sz="1600" dirty="0" smtClean="0">
              <a:latin typeface="+mn-lt"/>
            </a:endParaRPr>
          </a:p>
          <a:p>
            <a:pPr>
              <a:defRPr/>
            </a:pPr>
            <a:r>
              <a:rPr lang="ru-RU" sz="1600" dirty="0" smtClean="0">
                <a:latin typeface="+mn-lt"/>
              </a:rPr>
              <a:t>Принцип экспериментального анализа пептидных микрочипов прост и напоминает протокол иммуноферментного анализа. Микрочипы изготавливаются на стандартных предметных стеклах, что позволяет использование стандартного лабораторного оборудования.</a:t>
            </a:r>
            <a:endParaRPr lang="en-US" sz="1600" dirty="0" smtClean="0">
              <a:latin typeface="+mn-lt"/>
            </a:endParaRPr>
          </a:p>
          <a:p>
            <a:pPr>
              <a:spcBef>
                <a:spcPct val="0"/>
              </a:spcBef>
              <a:defRPr/>
            </a:pPr>
            <a:endParaRPr lang="en-US" dirty="0" smtClean="0"/>
          </a:p>
        </p:txBody>
      </p:sp>
      <p:sp>
        <p:nvSpPr>
          <p:cNvPr id="160772" name="Slide Number Placeholder 3"/>
          <p:cNvSpPr>
            <a:spLocks noGrp="1"/>
          </p:cNvSpPr>
          <p:nvPr>
            <p:ph type="sldNum" sz="quarter" idx="5"/>
          </p:nvPr>
        </p:nvSpPr>
        <p:spPr>
          <a:noFill/>
        </p:spPr>
        <p:txBody>
          <a:bodyPr/>
          <a:lstStyle/>
          <a:p>
            <a:fld id="{889346DA-2037-410E-BC47-77BD375A0862}" type="slidenum">
              <a:rPr lang="en-US" smtClean="0">
                <a:cs typeface="Arial" pitchFamily="34" charset="0"/>
              </a:rPr>
              <a:pPr/>
              <a:t>121</a:t>
            </a:fld>
            <a:endParaRPr lang="en-US" smtClean="0">
              <a:cs typeface="Arial" pitchFamily="34" charset="0"/>
            </a:endParaRPr>
          </a:p>
        </p:txBody>
      </p:sp>
    </p:spTree>
    <p:extLst>
      <p:ext uri="{BB962C8B-B14F-4D97-AF65-F5344CB8AC3E}">
        <p14:creationId xmlns:p14="http://schemas.microsoft.com/office/powerpoint/2010/main" val="504452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408810FD-CEDF-40E1-A5B0-394306C7D035}" type="slidenum">
              <a:rPr lang="en-US" smtClean="0">
                <a:solidFill>
                  <a:srgbClr val="000000"/>
                </a:solidFill>
                <a:latin typeface="Calibri" pitchFamily="34" charset="0"/>
                <a:cs typeface="Arial" pitchFamily="34" charset="0"/>
              </a:rPr>
              <a:pPr/>
              <a:t>122</a:t>
            </a:fld>
            <a:endParaRPr lang="en-US" smtClean="0">
              <a:solidFill>
                <a:srgbClr val="000000"/>
              </a:solidFill>
              <a:latin typeface="Calibri" pitchFamily="34" charset="0"/>
              <a:cs typeface="Arial" pitchFamily="34" charset="0"/>
            </a:endParaRPr>
          </a:p>
        </p:txBody>
      </p:sp>
      <p:sp>
        <p:nvSpPr>
          <p:cNvPr id="161795" name="Rectangle 7"/>
          <p:cNvSpPr txBox="1">
            <a:spLocks noGrp="1" noChangeArrowheads="1"/>
          </p:cNvSpPr>
          <p:nvPr/>
        </p:nvSpPr>
        <p:spPr bwMode="auto">
          <a:xfrm>
            <a:off x="3778250" y="9428163"/>
            <a:ext cx="2889250" cy="496887"/>
          </a:xfrm>
          <a:prstGeom prst="rect">
            <a:avLst/>
          </a:prstGeom>
          <a:noFill/>
          <a:ln w="9525">
            <a:noFill/>
            <a:miter lim="800000"/>
            <a:headEnd/>
            <a:tailEnd/>
          </a:ln>
        </p:spPr>
        <p:txBody>
          <a:bodyPr lIns="89712" tIns="44856" rIns="89712" bIns="44856" anchor="b"/>
          <a:lstStyle/>
          <a:p>
            <a:pPr algn="r"/>
            <a:fld id="{1EA87D53-F5CD-4F56-89D8-D70E7FB4EA1C}" type="slidenum">
              <a:rPr lang="en-US" sz="1200">
                <a:solidFill>
                  <a:srgbClr val="000000"/>
                </a:solidFill>
                <a:latin typeface="Calibri" pitchFamily="34" charset="0"/>
                <a:cs typeface="Arial" pitchFamily="34" charset="0"/>
              </a:rPr>
              <a:pPr algn="r"/>
              <a:t>122</a:t>
            </a:fld>
            <a:endParaRPr lang="en-US" sz="1200">
              <a:solidFill>
                <a:srgbClr val="000000"/>
              </a:solidFill>
              <a:latin typeface="Calibri" pitchFamily="34" charset="0"/>
              <a:cs typeface="Arial" pitchFamily="34" charset="0"/>
            </a:endParaRPr>
          </a:p>
        </p:txBody>
      </p:sp>
      <p:sp>
        <p:nvSpPr>
          <p:cNvPr id="161796" name="Rectangle 7"/>
          <p:cNvSpPr txBox="1">
            <a:spLocks noGrp="1" noChangeArrowheads="1"/>
          </p:cNvSpPr>
          <p:nvPr/>
        </p:nvSpPr>
        <p:spPr bwMode="auto">
          <a:xfrm>
            <a:off x="3778250" y="9428163"/>
            <a:ext cx="2889250" cy="496887"/>
          </a:xfrm>
          <a:prstGeom prst="rect">
            <a:avLst/>
          </a:prstGeom>
          <a:noFill/>
          <a:ln w="9525">
            <a:noFill/>
            <a:miter lim="800000"/>
            <a:headEnd/>
            <a:tailEnd/>
          </a:ln>
        </p:spPr>
        <p:txBody>
          <a:bodyPr lIns="89712" tIns="44856" rIns="89712" bIns="44856" anchor="b"/>
          <a:lstStyle/>
          <a:p>
            <a:pPr algn="r"/>
            <a:fld id="{3047A090-FA0B-4F81-9B95-7334AC98B42A}" type="slidenum">
              <a:rPr lang="en-US" sz="1200">
                <a:solidFill>
                  <a:srgbClr val="000000"/>
                </a:solidFill>
                <a:latin typeface="Calibri" pitchFamily="34" charset="0"/>
                <a:cs typeface="Arial" pitchFamily="34" charset="0"/>
              </a:rPr>
              <a:pPr algn="r"/>
              <a:t>122</a:t>
            </a:fld>
            <a:endParaRPr lang="en-US" sz="1200">
              <a:solidFill>
                <a:srgbClr val="000000"/>
              </a:solidFill>
              <a:latin typeface="Calibri" pitchFamily="34" charset="0"/>
              <a:cs typeface="Arial" pitchFamily="34" charset="0"/>
            </a:endParaRPr>
          </a:p>
        </p:txBody>
      </p:sp>
      <p:sp>
        <p:nvSpPr>
          <p:cNvPr id="161797" name="Rectangle 2"/>
          <p:cNvSpPr>
            <a:spLocks noGrp="1" noRot="1" noChangeAspect="1" noChangeArrowheads="1" noTextEdit="1"/>
          </p:cNvSpPr>
          <p:nvPr>
            <p:ph type="sldImg"/>
          </p:nvPr>
        </p:nvSpPr>
        <p:spPr>
          <a:xfrm>
            <a:off x="854075" y="744538"/>
            <a:ext cx="4960938" cy="3722687"/>
          </a:xfrm>
          <a:ln/>
        </p:spPr>
      </p:sp>
      <p:sp>
        <p:nvSpPr>
          <p:cNvPr id="161798" name="Rectangle 3"/>
          <p:cNvSpPr>
            <a:spLocks noGrp="1" noChangeArrowheads="1"/>
          </p:cNvSpPr>
          <p:nvPr>
            <p:ph type="body" idx="1"/>
          </p:nvPr>
        </p:nvSpPr>
        <p:spPr>
          <a:noFill/>
          <a:ln/>
        </p:spPr>
        <p:txBody>
          <a:bodyPr lIns="89712" tIns="44856" rIns="89712" bIns="44856"/>
          <a:lstStyle/>
          <a:p>
            <a:pPr>
              <a:spcBef>
                <a:spcPct val="0"/>
              </a:spcBef>
            </a:pPr>
            <a:r>
              <a:rPr lang="ru-RU" sz="1600" smtClean="0"/>
              <a:t>В отличие от общепринятой редукционной парадигмы определения единичных биомаркеров, иммуносигнатура опирается на мультиплексную систему, в которой тестируются антитела, вырабатываемые в ответ на молекулярные изменения, связанные с развитием опухолей. Технология основана на микрочипе, на поверхность которого нанесены пептиды, со случайными аминокислотными последовательностями. Для теста требуется менее 1 мкл плазмы крови. Разведенная плазма (1:500) распределяется по всей поверхности пептидного микрочипа, антитела в плазме избирательно связываются с отдельными пептидами, образуя портрет иммунной активности - иммуносигнатуры. </a:t>
            </a:r>
            <a:endParaRPr lang="en-US" sz="1600" smtClean="0"/>
          </a:p>
          <a:p>
            <a:pPr>
              <a:spcBef>
                <a:spcPct val="0"/>
              </a:spcBef>
            </a:pPr>
            <a:endParaRPr lang="en-US" sz="1600" smtClean="0"/>
          </a:p>
          <a:p>
            <a:pPr>
              <a:spcBef>
                <a:spcPct val="0"/>
              </a:spcBef>
            </a:pPr>
            <a:r>
              <a:rPr lang="ru-RU" sz="1600" smtClean="0"/>
              <a:t>Специфические иммуносигнатуры характеризуют развитие определенного типа опухолей. Технически диагностика с помощью иммуносигнатур отличается простотой в выполнении на первом этапе: в день исследования пациенту можно принимать пищу, у него, независимо от времени суток, берут капельку крови (для исследования достаточно менее 1 мкл плазмы крови), которую наносят на микрочип. На 2-ом этапе проводят оригинальный анализ связывания белков на микрочипе и математические расчёты.</a:t>
            </a:r>
            <a:endParaRPr lang="en-US" sz="1600" smtClean="0"/>
          </a:p>
        </p:txBody>
      </p:sp>
    </p:spTree>
    <p:extLst>
      <p:ext uri="{BB962C8B-B14F-4D97-AF65-F5344CB8AC3E}">
        <p14:creationId xmlns:p14="http://schemas.microsoft.com/office/powerpoint/2010/main" val="2288333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Образ слайда 1"/>
          <p:cNvSpPr>
            <a:spLocks noGrp="1" noRot="1" noChangeAspect="1" noTextEdit="1"/>
          </p:cNvSpPr>
          <p:nvPr>
            <p:ph type="sldImg"/>
          </p:nvPr>
        </p:nvSpPr>
        <p:spPr>
          <a:xfrm>
            <a:off x="854075" y="744538"/>
            <a:ext cx="4960938" cy="3722687"/>
          </a:xfrm>
          <a:ln/>
        </p:spPr>
      </p:sp>
      <p:sp>
        <p:nvSpPr>
          <p:cNvPr id="162819" name="Заметки 2"/>
          <p:cNvSpPr>
            <a:spLocks noGrp="1"/>
          </p:cNvSpPr>
          <p:nvPr>
            <p:ph type="body" idx="1"/>
          </p:nvPr>
        </p:nvSpPr>
        <p:spPr>
          <a:noFill/>
          <a:ln/>
        </p:spPr>
        <p:txBody>
          <a:bodyPr/>
          <a:lstStyle/>
          <a:p>
            <a:r>
              <a:rPr lang="ru-RU" sz="1600" smtClean="0"/>
              <a:t>В основу работы положены углубленные сведения, включающие данные фено - и генотипа, проведен многофакторный анализ на степень онкологического риска у 99 пациенток, имеющих ранние стадии рака молочной железы и у 86 женщин, свободных от рака (группа доноров, контрольная группа).</a:t>
            </a:r>
          </a:p>
          <a:p>
            <a:r>
              <a:rPr lang="ru-RU" sz="1600" smtClean="0"/>
              <a:t>Средний возраст пациенток РМЖ составил 58±18 лет; пациенток группы контроля - 56±6 лет.</a:t>
            </a:r>
          </a:p>
          <a:p>
            <a:r>
              <a:rPr lang="ru-RU" sz="1600" smtClean="0"/>
              <a:t>Проведен иммуногистохимический анализ опухоли, генетическое исследование на поиск мутаций BRCA1 и BRCA2.</a:t>
            </a:r>
          </a:p>
          <a:p>
            <a:endParaRPr lang="en-US" smtClean="0"/>
          </a:p>
        </p:txBody>
      </p:sp>
      <p:sp>
        <p:nvSpPr>
          <p:cNvPr id="162820" name="Номер слайда 3"/>
          <p:cNvSpPr>
            <a:spLocks noGrp="1"/>
          </p:cNvSpPr>
          <p:nvPr>
            <p:ph type="sldNum" sz="quarter" idx="5"/>
          </p:nvPr>
        </p:nvSpPr>
        <p:spPr>
          <a:noFill/>
        </p:spPr>
        <p:txBody>
          <a:bodyPr/>
          <a:lstStyle/>
          <a:p>
            <a:fld id="{31A7CC39-2D31-47C7-94A5-C396A9BAB5BD}" type="slidenum">
              <a:rPr lang="en-US" smtClean="0"/>
              <a:pPr/>
              <a:t>123</a:t>
            </a:fld>
            <a:endParaRPr lang="en-US" smtClean="0"/>
          </a:p>
        </p:txBody>
      </p:sp>
    </p:spTree>
    <p:extLst>
      <p:ext uri="{BB962C8B-B14F-4D97-AF65-F5344CB8AC3E}">
        <p14:creationId xmlns:p14="http://schemas.microsoft.com/office/powerpoint/2010/main" val="3391080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Образ слайда 1"/>
          <p:cNvSpPr>
            <a:spLocks noGrp="1" noRot="1" noChangeAspect="1" noTextEdit="1"/>
          </p:cNvSpPr>
          <p:nvPr>
            <p:ph type="sldImg"/>
          </p:nvPr>
        </p:nvSpPr>
        <p:spPr>
          <a:xfrm>
            <a:off x="854075" y="744538"/>
            <a:ext cx="4960938" cy="3722687"/>
          </a:xfrm>
          <a:ln/>
        </p:spPr>
      </p:sp>
      <p:sp>
        <p:nvSpPr>
          <p:cNvPr id="163843" name="Заметки 2"/>
          <p:cNvSpPr>
            <a:spLocks noGrp="1"/>
          </p:cNvSpPr>
          <p:nvPr>
            <p:ph type="body" idx="1"/>
          </p:nvPr>
        </p:nvSpPr>
        <p:spPr>
          <a:noFill/>
          <a:ln/>
        </p:spPr>
        <p:txBody>
          <a:bodyPr/>
          <a:lstStyle/>
          <a:p>
            <a:r>
              <a:rPr lang="ru-RU" sz="1600" smtClean="0"/>
              <a:t>Анализ результатов. При углубленном анализе иммуносигнатур</a:t>
            </a:r>
            <a:r>
              <a:rPr lang="en-US" sz="1600" smtClean="0"/>
              <a:t> </a:t>
            </a:r>
            <a:r>
              <a:rPr lang="ru-RU" sz="1600" smtClean="0"/>
              <a:t>в обучающей выборке обнаружены 141 информативных пептида</a:t>
            </a:r>
            <a:endParaRPr lang="en-US" sz="1600" smtClean="0"/>
          </a:p>
        </p:txBody>
      </p:sp>
      <p:sp>
        <p:nvSpPr>
          <p:cNvPr id="163844" name="Номер слайда 3"/>
          <p:cNvSpPr>
            <a:spLocks noGrp="1"/>
          </p:cNvSpPr>
          <p:nvPr>
            <p:ph type="sldNum" sz="quarter" idx="5"/>
          </p:nvPr>
        </p:nvSpPr>
        <p:spPr>
          <a:noFill/>
        </p:spPr>
        <p:txBody>
          <a:bodyPr/>
          <a:lstStyle/>
          <a:p>
            <a:fld id="{1DCDEFB5-E93E-48AA-A9D6-F778F6ED5981}" type="slidenum">
              <a:rPr lang="en-US" smtClean="0"/>
              <a:pPr/>
              <a:t>124</a:t>
            </a:fld>
            <a:endParaRPr lang="en-US" smtClean="0"/>
          </a:p>
        </p:txBody>
      </p:sp>
    </p:spTree>
    <p:extLst>
      <p:ext uri="{BB962C8B-B14F-4D97-AF65-F5344CB8AC3E}">
        <p14:creationId xmlns:p14="http://schemas.microsoft.com/office/powerpoint/2010/main" val="4098976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Образ слайда 1"/>
          <p:cNvSpPr>
            <a:spLocks noGrp="1" noRot="1" noChangeAspect="1" noTextEdit="1"/>
          </p:cNvSpPr>
          <p:nvPr>
            <p:ph type="sldImg"/>
          </p:nvPr>
        </p:nvSpPr>
        <p:spPr>
          <a:ln/>
        </p:spPr>
      </p:sp>
      <p:sp>
        <p:nvSpPr>
          <p:cNvPr id="3" name="Заметки 2"/>
          <p:cNvSpPr>
            <a:spLocks noGrp="1"/>
          </p:cNvSpPr>
          <p:nvPr>
            <p:ph type="body" idx="1"/>
          </p:nvPr>
        </p:nvSpPr>
        <p:spPr/>
        <p:txBody>
          <a:bodyPr/>
          <a:lstStyle/>
          <a:p>
            <a:pPr eaLnBrk="1" fontAlgn="auto" hangingPunct="1">
              <a:spcBef>
                <a:spcPts val="0"/>
              </a:spcBef>
              <a:spcAft>
                <a:spcPts val="0"/>
              </a:spcAft>
              <a:defRPr/>
            </a:pPr>
            <a:r>
              <a:rPr lang="ru-RU" sz="1600" dirty="0" smtClean="0">
                <a:latin typeface="+mn-lt"/>
              </a:rPr>
              <a:t>При дальнейшем анализе в тестируемой выборке мы определили достоверную разницу между здоровыми лицами и больными РМЖ (p&lt;0,001). Чувствительность и специфичность метода составили &gt; 95%, что является уникальным для лабораторных методик ранней диагностики РМЖ. Индивидуальные иммуносигнатуры были представлены тепловыми цветными картами,</a:t>
            </a:r>
          </a:p>
          <a:p>
            <a:pPr eaLnBrk="1" fontAlgn="auto" hangingPunct="1">
              <a:spcBef>
                <a:spcPts val="0"/>
              </a:spcBef>
              <a:spcAft>
                <a:spcPts val="0"/>
              </a:spcAft>
              <a:defRPr/>
            </a:pPr>
            <a:endParaRPr lang="ru-RU" sz="1600" dirty="0" smtClean="0">
              <a:latin typeface="+mn-lt"/>
            </a:endParaRPr>
          </a:p>
          <a:p>
            <a:pPr eaLnBrk="1" fontAlgn="auto" hangingPunct="1">
              <a:spcBef>
                <a:spcPts val="0"/>
              </a:spcBef>
              <a:spcAft>
                <a:spcPts val="0"/>
              </a:spcAft>
              <a:defRPr/>
            </a:pPr>
            <a:r>
              <a:rPr lang="ru-RU" sz="1600" dirty="0" smtClean="0">
                <a:latin typeface="+mn-lt"/>
              </a:rPr>
              <a:t>В процессе исследования были выявлены три нехарактерных случая, у 2-х пациенток РМЖ результаты иммуносигнатуры соответствовали иммуносигнатуре здоровых доноров, и, наоборот, результаты иммуносигнатуры здоровой пациентки были приближены к результатам онкологических больных. Обе пациентки РМЖ были ранее радикально пролечены и, фактически, свободны от рака. У здоровой женщины (без каких-либо клинических проявлений), напротив, при углублённом анализе была установлена повышенная степень онкологического риска – 60%, выявлены факторы риска, проведены обоснованные профилактические мероприятия.</a:t>
            </a:r>
          </a:p>
          <a:p>
            <a:pPr eaLnBrk="1" fontAlgn="auto" hangingPunct="1">
              <a:spcBef>
                <a:spcPts val="0"/>
              </a:spcBef>
              <a:spcAft>
                <a:spcPts val="0"/>
              </a:spcAft>
              <a:defRPr/>
            </a:pPr>
            <a:endParaRPr lang="en-US" dirty="0" smtClean="0">
              <a:latin typeface="+mn-lt"/>
            </a:endParaRPr>
          </a:p>
          <a:p>
            <a:pPr>
              <a:defRPr/>
            </a:pPr>
            <a:endParaRPr lang="en-US" dirty="0"/>
          </a:p>
        </p:txBody>
      </p:sp>
      <p:sp>
        <p:nvSpPr>
          <p:cNvPr id="164868" name="Номер слайда 3"/>
          <p:cNvSpPr>
            <a:spLocks noGrp="1"/>
          </p:cNvSpPr>
          <p:nvPr>
            <p:ph type="sldNum" sz="quarter" idx="5"/>
          </p:nvPr>
        </p:nvSpPr>
        <p:spPr>
          <a:noFill/>
        </p:spPr>
        <p:txBody>
          <a:bodyPr/>
          <a:lstStyle/>
          <a:p>
            <a:fld id="{52482AAE-6011-4B5F-AFE9-BAAE5708DC63}" type="slidenum">
              <a:rPr lang="en-US" smtClean="0"/>
              <a:pPr/>
              <a:t>125</a:t>
            </a:fld>
            <a:endParaRPr lang="en-US" smtClean="0"/>
          </a:p>
        </p:txBody>
      </p:sp>
    </p:spTree>
    <p:extLst>
      <p:ext uri="{BB962C8B-B14F-4D97-AF65-F5344CB8AC3E}">
        <p14:creationId xmlns:p14="http://schemas.microsoft.com/office/powerpoint/2010/main" val="3458645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1FB7B589-11E5-4E61-BAFA-3A57C6DFD6A7}" type="slidenum">
              <a:rPr lang="ru-RU" smtClean="0"/>
              <a:pPr/>
              <a:t>10</a:t>
            </a:fld>
            <a:endParaRPr lang="ru-RU" smtClean="0"/>
          </a:p>
        </p:txBody>
      </p:sp>
      <p:sp>
        <p:nvSpPr>
          <p:cNvPr id="147459" name="Rectangle 2"/>
          <p:cNvSpPr>
            <a:spLocks noGrp="1" noRot="1" noChangeAspect="1" noChangeArrowheads="1" noTextEdit="1"/>
          </p:cNvSpPr>
          <p:nvPr>
            <p:ph type="sldImg"/>
          </p:nvPr>
        </p:nvSpPr>
        <p:spPr>
          <a:xfrm>
            <a:off x="854075" y="744538"/>
            <a:ext cx="4964113" cy="3724275"/>
          </a:xfrm>
          <a:solidFill>
            <a:srgbClr val="FFFFFF"/>
          </a:solidFill>
          <a:ln/>
        </p:spPr>
      </p:sp>
      <p:sp>
        <p:nvSpPr>
          <p:cNvPr id="147460" name="Rectangle 3"/>
          <p:cNvSpPr>
            <a:spLocks noGrp="1" noChangeArrowheads="1"/>
          </p:cNvSpPr>
          <p:nvPr>
            <p:ph type="body" idx="1"/>
          </p:nvPr>
        </p:nvSpPr>
        <p:spPr>
          <a:xfrm>
            <a:off x="889000" y="4716463"/>
            <a:ext cx="4891088" cy="4465637"/>
          </a:xfrm>
          <a:solidFill>
            <a:srgbClr val="FFFFFF"/>
          </a:solidFill>
          <a:ln>
            <a:solidFill>
              <a:srgbClr val="000000"/>
            </a:solidFill>
          </a:ln>
        </p:spPr>
        <p:txBody>
          <a:bodyPr lIns="89941" tIns="44970" rIns="89941" bIns="44970"/>
          <a:lstStyle/>
          <a:p>
            <a:r>
              <a:rPr lang="en-US" smtClean="0"/>
              <a:t>1. Epidemiology: Leading Cancers Worldwide</a:t>
            </a:r>
          </a:p>
          <a:p>
            <a:r>
              <a:rPr lang="en-US" b="1" smtClean="0"/>
              <a:t>Worldwide, 8.1 million new cancer cases were estimated for 1990, the most recent year for which complete global data are available. The ranking of the 10 most common sites for new cancers among men and women are shown in this slide.  The four most common sites in both sexes combined were lung, stomach, breast, and colon and rectum, each representing more than 750,000 cases.</a:t>
            </a:r>
            <a:r>
              <a:rPr lang="en-US" smtClean="0"/>
              <a:t>  </a:t>
            </a:r>
          </a:p>
          <a:p>
            <a:endParaRPr lang="en-US" smtClean="0"/>
          </a:p>
          <a:p>
            <a:endParaRPr lang="en-US" smtClean="0"/>
          </a:p>
          <a:p>
            <a:endParaRPr lang="en-US" smtClean="0"/>
          </a:p>
        </p:txBody>
      </p:sp>
    </p:spTree>
    <p:extLst>
      <p:ext uri="{BB962C8B-B14F-4D97-AF65-F5344CB8AC3E}">
        <p14:creationId xmlns:p14="http://schemas.microsoft.com/office/powerpoint/2010/main" val="1773430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Образ слайда 1"/>
          <p:cNvSpPr>
            <a:spLocks noGrp="1" noRot="1" noChangeAspect="1" noTextEdit="1"/>
          </p:cNvSpPr>
          <p:nvPr>
            <p:ph type="sldImg"/>
          </p:nvPr>
        </p:nvSpPr>
        <p:spPr>
          <a:xfrm>
            <a:off x="854075" y="744538"/>
            <a:ext cx="4960938" cy="3722687"/>
          </a:xfrm>
          <a:ln/>
        </p:spPr>
      </p:sp>
      <p:sp>
        <p:nvSpPr>
          <p:cNvPr id="3" name="Заметки 2"/>
          <p:cNvSpPr>
            <a:spLocks noGrp="1"/>
          </p:cNvSpPr>
          <p:nvPr>
            <p:ph type="body" idx="1"/>
          </p:nvPr>
        </p:nvSpPr>
        <p:spPr/>
        <p:txBody>
          <a:bodyPr/>
          <a:lstStyle/>
          <a:p>
            <a:pPr>
              <a:defRPr/>
            </a:pPr>
            <a:r>
              <a:rPr lang="ru-RU" sz="1600" dirty="0" smtClean="0">
                <a:latin typeface="+mn-lt"/>
              </a:rPr>
              <a:t>На этом слайде представлен примеры сканированного микрочипа инкубированного с сыворотками здорового донора и пациента, где красный цвет показывает повышенную реактивность сывороточных антител с указанными пептидами и был обнаружен у пациенток РМЖ, а сниженная реакция показана синим и черным цветом. На этом примере можно видеть разницу в профиле антител, у здоровых и пациентов, взаимодействующих с различными пептидами. </a:t>
            </a:r>
          </a:p>
          <a:p>
            <a:pPr>
              <a:defRPr/>
            </a:pPr>
            <a:endParaRPr lang="ru-RU" sz="1600" dirty="0" smtClean="0">
              <a:latin typeface="+mn-lt"/>
            </a:endParaRPr>
          </a:p>
          <a:p>
            <a:pPr>
              <a:defRPr/>
            </a:pPr>
            <a:r>
              <a:rPr lang="ru-RU" sz="1600" dirty="0" smtClean="0">
                <a:latin typeface="+mn-lt"/>
              </a:rPr>
              <a:t>Используя методы </a:t>
            </a:r>
            <a:r>
              <a:rPr lang="ru-RU" sz="1600" dirty="0" err="1" smtClean="0">
                <a:latin typeface="+mn-lt"/>
              </a:rPr>
              <a:t>биоинформатики</a:t>
            </a:r>
            <a:r>
              <a:rPr lang="ru-RU" sz="1600" dirty="0" smtClean="0">
                <a:latin typeface="+mn-lt"/>
              </a:rPr>
              <a:t> мы выбираем пептиды, взаимодействие с которыми с сывороточными антителами отличается у здоровых и пациентов.  </a:t>
            </a:r>
            <a:endParaRPr lang="en-US" sz="1600" dirty="0" smtClean="0">
              <a:latin typeface="+mn-lt"/>
            </a:endParaRPr>
          </a:p>
        </p:txBody>
      </p:sp>
      <p:sp>
        <p:nvSpPr>
          <p:cNvPr id="165892" name="Номер слайда 3"/>
          <p:cNvSpPr>
            <a:spLocks noGrp="1"/>
          </p:cNvSpPr>
          <p:nvPr>
            <p:ph type="sldNum" sz="quarter" idx="5"/>
          </p:nvPr>
        </p:nvSpPr>
        <p:spPr>
          <a:noFill/>
        </p:spPr>
        <p:txBody>
          <a:bodyPr/>
          <a:lstStyle/>
          <a:p>
            <a:fld id="{6AB598D5-171F-4DCC-B2D6-DED4EF744F53}" type="slidenum">
              <a:rPr lang="en-US" smtClean="0"/>
              <a:pPr/>
              <a:t>126</a:t>
            </a:fld>
            <a:endParaRPr lang="en-US" smtClean="0"/>
          </a:p>
        </p:txBody>
      </p:sp>
    </p:spTree>
    <p:extLst>
      <p:ext uri="{BB962C8B-B14F-4D97-AF65-F5344CB8AC3E}">
        <p14:creationId xmlns:p14="http://schemas.microsoft.com/office/powerpoint/2010/main" val="3587893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Образ слайда 1"/>
          <p:cNvSpPr>
            <a:spLocks noGrp="1" noRot="1" noChangeAspect="1" noTextEdit="1"/>
          </p:cNvSpPr>
          <p:nvPr>
            <p:ph type="sldImg"/>
          </p:nvPr>
        </p:nvSpPr>
        <p:spPr>
          <a:xfrm>
            <a:off x="854075" y="744538"/>
            <a:ext cx="4960938" cy="3722687"/>
          </a:xfrm>
          <a:ln/>
        </p:spPr>
      </p:sp>
      <p:sp>
        <p:nvSpPr>
          <p:cNvPr id="166915" name="Заметки 2"/>
          <p:cNvSpPr>
            <a:spLocks noGrp="1"/>
          </p:cNvSpPr>
          <p:nvPr>
            <p:ph type="body" idx="1"/>
          </p:nvPr>
        </p:nvSpPr>
        <p:spPr>
          <a:noFill/>
          <a:ln/>
        </p:spPr>
        <p:txBody>
          <a:bodyPr/>
          <a:lstStyle/>
          <a:p>
            <a:r>
              <a:rPr lang="ru-RU" sz="1600" smtClean="0"/>
              <a:t>Наиболее трудоемким и затратным по времени является биоинформационный анализ полученных результатов. На данном слайде представлена вся цепочка биоинформационного анализа иммуносигнатур. Сканированные имиджи оцифровывается, проводиться контроль качества и нормализация. Затем с помощью статистических алгоритмов выбираются информативные пептиды.   </a:t>
            </a:r>
            <a:endParaRPr lang="en-US" sz="1600" smtClean="0"/>
          </a:p>
        </p:txBody>
      </p:sp>
      <p:sp>
        <p:nvSpPr>
          <p:cNvPr id="166916" name="Номер слайда 3"/>
          <p:cNvSpPr>
            <a:spLocks noGrp="1"/>
          </p:cNvSpPr>
          <p:nvPr>
            <p:ph type="sldNum" sz="quarter" idx="5"/>
          </p:nvPr>
        </p:nvSpPr>
        <p:spPr>
          <a:noFill/>
        </p:spPr>
        <p:txBody>
          <a:bodyPr/>
          <a:lstStyle/>
          <a:p>
            <a:fld id="{86A98D97-8B42-4A89-A719-437011B6F620}" type="slidenum">
              <a:rPr lang="en-US" smtClean="0"/>
              <a:pPr/>
              <a:t>127</a:t>
            </a:fld>
            <a:endParaRPr lang="en-US" smtClean="0"/>
          </a:p>
        </p:txBody>
      </p:sp>
    </p:spTree>
    <p:extLst>
      <p:ext uri="{BB962C8B-B14F-4D97-AF65-F5344CB8AC3E}">
        <p14:creationId xmlns:p14="http://schemas.microsoft.com/office/powerpoint/2010/main" val="3552051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Образ слайда 1"/>
          <p:cNvSpPr>
            <a:spLocks noGrp="1" noRot="1" noChangeAspect="1" noTextEdit="1"/>
          </p:cNvSpPr>
          <p:nvPr>
            <p:ph type="sldImg"/>
          </p:nvPr>
        </p:nvSpPr>
        <p:spPr>
          <a:xfrm>
            <a:off x="854075" y="744538"/>
            <a:ext cx="4960938" cy="3722687"/>
          </a:xfrm>
          <a:ln/>
        </p:spPr>
      </p:sp>
      <p:sp>
        <p:nvSpPr>
          <p:cNvPr id="167939" name="Заметки 2"/>
          <p:cNvSpPr>
            <a:spLocks noGrp="1"/>
          </p:cNvSpPr>
          <p:nvPr>
            <p:ph type="body" idx="1"/>
          </p:nvPr>
        </p:nvSpPr>
        <p:spPr>
          <a:noFill/>
          <a:ln/>
        </p:spPr>
        <p:txBody>
          <a:bodyPr/>
          <a:lstStyle/>
          <a:p>
            <a:r>
              <a:rPr lang="ru-RU" sz="1600" smtClean="0"/>
              <a:t>В качестве примера я хочу показать результаты наших партнеров из Аризоны США. Здесь показаны иммуносигнатуры 12-ти различных онкологических заболеваний. Видно, что каждой онкологии соответствует своя иммуносигнатура. </a:t>
            </a:r>
            <a:endParaRPr lang="en-US" sz="1600" smtClean="0"/>
          </a:p>
        </p:txBody>
      </p:sp>
      <p:sp>
        <p:nvSpPr>
          <p:cNvPr id="167940" name="Номер слайда 3"/>
          <p:cNvSpPr>
            <a:spLocks noGrp="1"/>
          </p:cNvSpPr>
          <p:nvPr>
            <p:ph type="sldNum" sz="quarter" idx="5"/>
          </p:nvPr>
        </p:nvSpPr>
        <p:spPr>
          <a:noFill/>
        </p:spPr>
        <p:txBody>
          <a:bodyPr/>
          <a:lstStyle/>
          <a:p>
            <a:fld id="{D28A91C9-BF0E-4A16-AEEF-F0B5EA6DB35D}" type="slidenum">
              <a:rPr lang="en-US" smtClean="0"/>
              <a:pPr/>
              <a:t>128</a:t>
            </a:fld>
            <a:endParaRPr lang="en-US" smtClean="0"/>
          </a:p>
        </p:txBody>
      </p:sp>
    </p:spTree>
    <p:extLst>
      <p:ext uri="{BB962C8B-B14F-4D97-AF65-F5344CB8AC3E}">
        <p14:creationId xmlns:p14="http://schemas.microsoft.com/office/powerpoint/2010/main" val="3124435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a:xfrm>
            <a:off x="854075" y="744538"/>
            <a:ext cx="4960938" cy="3722687"/>
          </a:xfrm>
          <a:ln/>
        </p:spPr>
      </p:sp>
      <p:sp>
        <p:nvSpPr>
          <p:cNvPr id="168963" name="Заметки 2"/>
          <p:cNvSpPr>
            <a:spLocks noGrp="1"/>
          </p:cNvSpPr>
          <p:nvPr>
            <p:ph type="body" idx="1"/>
          </p:nvPr>
        </p:nvSpPr>
        <p:spPr>
          <a:noFill/>
          <a:ln/>
        </p:spPr>
        <p:txBody>
          <a:bodyPr/>
          <a:lstStyle/>
          <a:p>
            <a:r>
              <a:rPr lang="ru-RU" sz="1600" smtClean="0"/>
              <a:t>Выводы. Заключение.</a:t>
            </a:r>
          </a:p>
          <a:p>
            <a:r>
              <a:rPr lang="ru-RU" sz="1600" smtClean="0"/>
              <a:t>1. Обнаружены 141 информативных пептида, определяющую достоверную разницу между здоровыми пациентками и больными РМЖ (p&lt;0,001).</a:t>
            </a:r>
          </a:p>
          <a:p>
            <a:r>
              <a:rPr lang="ru-RU" sz="1600" smtClean="0"/>
              <a:t>2. Это позволяет получать индивидуальные иммунные портреты – иммуносигнатуры, характерные для пациенток с предопухолевыми заболеваниями, больных РМЖ и здоровых женщин, свободных от рака.</a:t>
            </a:r>
          </a:p>
          <a:p>
            <a:r>
              <a:rPr lang="ru-RU" sz="1600" smtClean="0"/>
              <a:t>3. Динамический анализ индивидуальных иммунносигнатур может быть использован для прогнозирования течения ЗНО.</a:t>
            </a:r>
          </a:p>
          <a:p>
            <a:endParaRPr lang="ru-RU" sz="1600" smtClean="0"/>
          </a:p>
          <a:p>
            <a:r>
              <a:rPr lang="ru-RU" sz="1600" smtClean="0"/>
              <a:t>Полученные результаты свидетельствуют об уникальности и высокой достоверности использования инновационного метода иммуносигнатуры в целях профилактики, ранней диагностики и прогнозирования течения рака молочной железы.</a:t>
            </a:r>
          </a:p>
          <a:p>
            <a:endParaRPr lang="en-US" smtClean="0"/>
          </a:p>
        </p:txBody>
      </p:sp>
      <p:sp>
        <p:nvSpPr>
          <p:cNvPr id="168964" name="Номер слайда 3"/>
          <p:cNvSpPr>
            <a:spLocks noGrp="1"/>
          </p:cNvSpPr>
          <p:nvPr>
            <p:ph type="sldNum" sz="quarter" idx="5"/>
          </p:nvPr>
        </p:nvSpPr>
        <p:spPr>
          <a:noFill/>
        </p:spPr>
        <p:txBody>
          <a:bodyPr/>
          <a:lstStyle/>
          <a:p>
            <a:fld id="{6685348B-8BB6-48CB-B8F9-C27E5FFE7F74}" type="slidenum">
              <a:rPr lang="en-US" smtClean="0"/>
              <a:pPr/>
              <a:t>129</a:t>
            </a:fld>
            <a:endParaRPr lang="en-US" smtClean="0"/>
          </a:p>
        </p:txBody>
      </p:sp>
    </p:spTree>
    <p:extLst>
      <p:ext uri="{BB962C8B-B14F-4D97-AF65-F5344CB8AC3E}">
        <p14:creationId xmlns:p14="http://schemas.microsoft.com/office/powerpoint/2010/main" val="2568103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7C2CB5C0-1F71-48EE-AC41-B346455DCBC1}" type="slidenum">
              <a:rPr lang="ru-RU" smtClean="0"/>
              <a:pPr/>
              <a:t>23</a:t>
            </a:fld>
            <a:endParaRPr lang="ru-RU" smtClean="0"/>
          </a:p>
        </p:txBody>
      </p:sp>
      <p:sp>
        <p:nvSpPr>
          <p:cNvPr id="148483" name="Rectangle 2"/>
          <p:cNvSpPr>
            <a:spLocks noGrp="1" noRot="1" noChangeAspect="1" noChangeArrowheads="1" noTextEdit="1"/>
          </p:cNvSpPr>
          <p:nvPr>
            <p:ph type="sldImg"/>
          </p:nvPr>
        </p:nvSpPr>
        <p:spPr>
          <a:xfrm>
            <a:off x="852488" y="744538"/>
            <a:ext cx="4965700" cy="3724275"/>
          </a:xfrm>
          <a:ln/>
        </p:spPr>
      </p:sp>
      <p:sp>
        <p:nvSpPr>
          <p:cNvPr id="148484" name="Rectangle 3"/>
          <p:cNvSpPr>
            <a:spLocks noGrp="1" noChangeArrowheads="1"/>
          </p:cNvSpPr>
          <p:nvPr>
            <p:ph type="body" idx="1"/>
          </p:nvPr>
        </p:nvSpPr>
        <p:spPr>
          <a:xfrm>
            <a:off x="889000" y="4716463"/>
            <a:ext cx="4891088" cy="4465637"/>
          </a:xfrm>
          <a:noFill/>
          <a:ln/>
        </p:spPr>
        <p:txBody>
          <a:bodyPr lIns="89950" tIns="44975" rIns="89950" bIns="44975"/>
          <a:lstStyle/>
          <a:p>
            <a:r>
              <a:rPr lang="en-US" smtClean="0"/>
              <a:t>12. Epidemiology: Smoking-Related Cancers</a:t>
            </a:r>
          </a:p>
          <a:p>
            <a:r>
              <a:rPr lang="en-US" b="1" smtClean="0"/>
              <a:t>Overall, cigarette smoking has been identified as the chief preventable cause of deaths due to cancer in the United States. It is a major cause of cancers of lung, larynx, oral cavity, and esophagus, and is considered a contributory factor in pancreatic, bladder, kidney, stomach, and uterine cervix cancers. </a:t>
            </a:r>
          </a:p>
          <a:p>
            <a:endParaRPr lang="en-US" b="1" smtClean="0"/>
          </a:p>
          <a:p>
            <a:endParaRPr lang="en-US" smtClean="0"/>
          </a:p>
        </p:txBody>
      </p:sp>
    </p:spTree>
    <p:extLst>
      <p:ext uri="{BB962C8B-B14F-4D97-AF65-F5344CB8AC3E}">
        <p14:creationId xmlns:p14="http://schemas.microsoft.com/office/powerpoint/2010/main" val="1707079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ED155191-D1C5-47BF-8C5A-918C8E2E9C85}" type="slidenum">
              <a:rPr lang="ru-RU" smtClean="0"/>
              <a:pPr/>
              <a:t>78</a:t>
            </a:fld>
            <a:endParaRPr lang="ru-RU" smtClean="0"/>
          </a:p>
        </p:txBody>
      </p:sp>
      <p:sp>
        <p:nvSpPr>
          <p:cNvPr id="149507" name="Rectangle 2"/>
          <p:cNvSpPr>
            <a:spLocks noGrp="1" noRot="1" noChangeAspect="1" noChangeArrowheads="1" noTextEdit="1"/>
          </p:cNvSpPr>
          <p:nvPr>
            <p:ph type="sldImg"/>
          </p:nvPr>
        </p:nvSpPr>
        <p:spPr>
          <a:xfrm>
            <a:off x="842963" y="736600"/>
            <a:ext cx="4984750" cy="3738563"/>
          </a:xfrm>
          <a:ln/>
        </p:spPr>
      </p:sp>
      <p:sp>
        <p:nvSpPr>
          <p:cNvPr id="149508" name="Rectangle 3"/>
          <p:cNvSpPr>
            <a:spLocks noGrp="1" noChangeArrowheads="1"/>
          </p:cNvSpPr>
          <p:nvPr>
            <p:ph type="body" idx="1"/>
          </p:nvPr>
        </p:nvSpPr>
        <p:spPr>
          <a:xfrm>
            <a:off x="666750" y="4714875"/>
            <a:ext cx="5335588" cy="4467225"/>
          </a:xfrm>
          <a:noFill/>
          <a:ln/>
        </p:spPr>
        <p:txBody>
          <a:bodyPr wrap="none" anchor="ctr"/>
          <a:lstStyle/>
          <a:p>
            <a:pPr eaLnBrk="1" hangingPunct="1"/>
            <a:endParaRPr lang="ru-RU" smtClean="0"/>
          </a:p>
        </p:txBody>
      </p:sp>
    </p:spTree>
    <p:extLst>
      <p:ext uri="{BB962C8B-B14F-4D97-AF65-F5344CB8AC3E}">
        <p14:creationId xmlns:p14="http://schemas.microsoft.com/office/powerpoint/2010/main" val="99588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B600228F-0A81-414E-A1F9-CA552418A44F}" type="slidenum">
              <a:rPr lang="ru-RU" smtClean="0"/>
              <a:pPr/>
              <a:t>85</a:t>
            </a:fld>
            <a:endParaRPr lang="ru-RU" smtClean="0"/>
          </a:p>
        </p:txBody>
      </p:sp>
      <p:sp>
        <p:nvSpPr>
          <p:cNvPr id="150531" name="Rectangle 2"/>
          <p:cNvSpPr>
            <a:spLocks noGrp="1" noRot="1" noChangeAspect="1" noChangeArrowheads="1" noTextEdit="1"/>
          </p:cNvSpPr>
          <p:nvPr>
            <p:ph type="sldImg"/>
          </p:nvPr>
        </p:nvSpPr>
        <p:spPr>
          <a:xfrm>
            <a:off x="852488" y="744538"/>
            <a:ext cx="4960937" cy="3722687"/>
          </a:xfrm>
          <a:ln/>
        </p:spPr>
      </p:sp>
      <p:sp>
        <p:nvSpPr>
          <p:cNvPr id="150532" name="Rectangle 3"/>
          <p:cNvSpPr>
            <a:spLocks noGrp="1" noChangeArrowheads="1"/>
          </p:cNvSpPr>
          <p:nvPr>
            <p:ph type="body" idx="1"/>
          </p:nvPr>
        </p:nvSpPr>
        <p:spPr>
          <a:noFill/>
          <a:ln/>
        </p:spPr>
        <p:txBody>
          <a:bodyPr/>
          <a:lstStyle/>
          <a:p>
            <a:pPr eaLnBrk="1" hangingPunct="1"/>
            <a:endParaRPr lang="ru-RU" smtClean="0"/>
          </a:p>
        </p:txBody>
      </p:sp>
    </p:spTree>
    <p:extLst>
      <p:ext uri="{BB962C8B-B14F-4D97-AF65-F5344CB8AC3E}">
        <p14:creationId xmlns:p14="http://schemas.microsoft.com/office/powerpoint/2010/main" val="4065751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Образ слайда 1"/>
          <p:cNvSpPr>
            <a:spLocks noGrp="1" noRot="1" noChangeAspect="1" noTextEdit="1"/>
          </p:cNvSpPr>
          <p:nvPr>
            <p:ph type="sldImg"/>
          </p:nvPr>
        </p:nvSpPr>
        <p:spPr>
          <a:xfrm>
            <a:off x="854075" y="744538"/>
            <a:ext cx="4960938" cy="3722687"/>
          </a:xfrm>
          <a:ln/>
        </p:spPr>
      </p:sp>
      <p:sp>
        <p:nvSpPr>
          <p:cNvPr id="3" name="Заметки 2"/>
          <p:cNvSpPr>
            <a:spLocks noGrp="1"/>
          </p:cNvSpPr>
          <p:nvPr>
            <p:ph type="body" idx="1"/>
          </p:nvPr>
        </p:nvSpPr>
        <p:spPr/>
        <p:txBody>
          <a:bodyPr/>
          <a:lstStyle/>
          <a:p>
            <a:pPr eaLnBrk="1" fontAlgn="auto" hangingPunct="1">
              <a:spcBef>
                <a:spcPts val="0"/>
              </a:spcBef>
              <a:spcAft>
                <a:spcPts val="0"/>
              </a:spcAft>
              <a:defRPr/>
            </a:pPr>
            <a:r>
              <a:rPr lang="ru-RU" sz="1600" dirty="0" smtClean="0">
                <a:latin typeface="+mn-lt"/>
              </a:rPr>
              <a:t>Иммуносигнатура – инновационная методика профилактики и ранней диагностики рака молочной железы. </a:t>
            </a:r>
          </a:p>
          <a:p>
            <a:pPr>
              <a:defRPr/>
            </a:pPr>
            <a:endParaRPr lang="ru-RU" sz="1600" dirty="0" smtClean="0">
              <a:latin typeface="+mn-lt"/>
            </a:endParaRPr>
          </a:p>
          <a:p>
            <a:pPr>
              <a:defRPr/>
            </a:pPr>
            <a:r>
              <a:rPr lang="ru-RU" sz="1600" dirty="0" smtClean="0">
                <a:latin typeface="+mn-lt"/>
              </a:rPr>
              <a:t>Актуальность профилактики и ранней диагностики рака молочной железы (РМЖ) не вызывает сомнений, так как показатели онкологической заболеваемости и смертности занимают лидирующие позиции как в РФ, так и во всём мире. Следует признать, что современные инструментальные методы ранней диагностики РМЖ являются дорогостоящими, инвазивными и трудновыполнимыми для массового скрининга. Сывороточные биомаркеры: CA15.3, CA27-29  и РЭА не обладают достаточной чувствительностью и специфичностью для ранней диагностики РМЖ и используются, в основном, для мониторинга заболевания и терапии.</a:t>
            </a:r>
            <a:endParaRPr lang="en-US" sz="1600" dirty="0" smtClean="0">
              <a:latin typeface="+mn-lt"/>
            </a:endParaRPr>
          </a:p>
          <a:p>
            <a:pPr>
              <a:defRPr/>
            </a:pPr>
            <a:endParaRPr lang="en-US" dirty="0"/>
          </a:p>
        </p:txBody>
      </p:sp>
      <p:sp>
        <p:nvSpPr>
          <p:cNvPr id="151556" name="Номер слайда 3"/>
          <p:cNvSpPr>
            <a:spLocks noGrp="1"/>
          </p:cNvSpPr>
          <p:nvPr>
            <p:ph type="sldNum" sz="quarter" idx="5"/>
          </p:nvPr>
        </p:nvSpPr>
        <p:spPr>
          <a:noFill/>
        </p:spPr>
        <p:txBody>
          <a:bodyPr/>
          <a:lstStyle/>
          <a:p>
            <a:fld id="{09418377-B2EA-4D67-8466-2A2809407393}" type="slidenum">
              <a:rPr lang="en-US" smtClean="0"/>
              <a:pPr/>
              <a:t>105</a:t>
            </a:fld>
            <a:endParaRPr lang="en-US" smtClean="0"/>
          </a:p>
        </p:txBody>
      </p:sp>
    </p:spTree>
    <p:extLst>
      <p:ext uri="{BB962C8B-B14F-4D97-AF65-F5344CB8AC3E}">
        <p14:creationId xmlns:p14="http://schemas.microsoft.com/office/powerpoint/2010/main" val="1061733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Образ слайда 1"/>
          <p:cNvSpPr>
            <a:spLocks noGrp="1" noRot="1" noChangeAspect="1" noTextEdit="1"/>
          </p:cNvSpPr>
          <p:nvPr>
            <p:ph type="sldImg"/>
          </p:nvPr>
        </p:nvSpPr>
        <p:spPr>
          <a:xfrm>
            <a:off x="854075" y="744538"/>
            <a:ext cx="4960938" cy="3722687"/>
          </a:xfrm>
          <a:ln/>
        </p:spPr>
      </p:sp>
      <p:sp>
        <p:nvSpPr>
          <p:cNvPr id="3" name="Заметки 2"/>
          <p:cNvSpPr>
            <a:spLocks noGrp="1"/>
          </p:cNvSpPr>
          <p:nvPr>
            <p:ph type="body" idx="1"/>
          </p:nvPr>
        </p:nvSpPr>
        <p:spPr/>
        <p:txBody>
          <a:bodyPr/>
          <a:lstStyle/>
          <a:p>
            <a:pPr eaLnBrk="1" fontAlgn="auto" hangingPunct="1">
              <a:spcBef>
                <a:spcPts val="0"/>
              </a:spcBef>
              <a:spcAft>
                <a:spcPts val="0"/>
              </a:spcAft>
              <a:defRPr/>
            </a:pPr>
            <a:r>
              <a:rPr lang="ru-RU" sz="1600" dirty="0" smtClean="0">
                <a:latin typeface="+mn-lt"/>
              </a:rPr>
              <a:t>Иммуносигнатура – инновационная методика профилактики и ранней диагностики рака молочной железы. </a:t>
            </a:r>
          </a:p>
          <a:p>
            <a:pPr>
              <a:defRPr/>
            </a:pPr>
            <a:endParaRPr lang="ru-RU" sz="1600" dirty="0" smtClean="0">
              <a:latin typeface="+mn-lt"/>
            </a:endParaRPr>
          </a:p>
          <a:p>
            <a:pPr>
              <a:defRPr/>
            </a:pPr>
            <a:r>
              <a:rPr lang="ru-RU" sz="1600" dirty="0" smtClean="0">
                <a:latin typeface="+mn-lt"/>
              </a:rPr>
              <a:t>Актуальность профилактики и ранней диагностики рака молочной железы (РМЖ) не вызывает сомнений, так как показатели онкологической заболеваемости и смертности занимают лидирующие позиции как в РФ, так и во всём мире. Следует признать, что современные инструментальные методы ранней диагностики РМЖ являются дорогостоящими, инвазивными и трудновыполнимыми для массового скрининга. Сывороточные биомаркеры: CA15.3, CA27-29  и РЭА не обладают достаточной чувствительностью и специфичностью для ранней диагностики РМЖ и используются, в основном, для мониторинга заболевания и терапии.</a:t>
            </a:r>
            <a:endParaRPr lang="en-US" sz="1600" dirty="0" smtClean="0">
              <a:latin typeface="+mn-lt"/>
            </a:endParaRPr>
          </a:p>
          <a:p>
            <a:pPr>
              <a:defRPr/>
            </a:pPr>
            <a:endParaRPr lang="en-US" dirty="0"/>
          </a:p>
        </p:txBody>
      </p:sp>
      <p:sp>
        <p:nvSpPr>
          <p:cNvPr id="152580" name="Номер слайда 3"/>
          <p:cNvSpPr>
            <a:spLocks noGrp="1"/>
          </p:cNvSpPr>
          <p:nvPr>
            <p:ph type="sldNum" sz="quarter" idx="5"/>
          </p:nvPr>
        </p:nvSpPr>
        <p:spPr>
          <a:noFill/>
        </p:spPr>
        <p:txBody>
          <a:bodyPr/>
          <a:lstStyle/>
          <a:p>
            <a:fld id="{3DF97943-1400-4F77-91CB-96E7BCF5E530}" type="slidenum">
              <a:rPr lang="en-US" smtClean="0"/>
              <a:pPr/>
              <a:t>113</a:t>
            </a:fld>
            <a:endParaRPr lang="en-US" smtClean="0"/>
          </a:p>
        </p:txBody>
      </p:sp>
    </p:spTree>
    <p:extLst>
      <p:ext uri="{BB962C8B-B14F-4D97-AF65-F5344CB8AC3E}">
        <p14:creationId xmlns:p14="http://schemas.microsoft.com/office/powerpoint/2010/main" val="2167958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Образ слайда 1"/>
          <p:cNvSpPr>
            <a:spLocks noGrp="1" noRot="1" noChangeAspect="1" noTextEdit="1"/>
          </p:cNvSpPr>
          <p:nvPr>
            <p:ph type="sldImg"/>
          </p:nvPr>
        </p:nvSpPr>
        <p:spPr>
          <a:xfrm>
            <a:off x="854075" y="744538"/>
            <a:ext cx="4960938" cy="3722687"/>
          </a:xfrm>
          <a:ln/>
        </p:spPr>
      </p:sp>
      <p:sp>
        <p:nvSpPr>
          <p:cNvPr id="3" name="Заметки 2"/>
          <p:cNvSpPr>
            <a:spLocks noGrp="1"/>
          </p:cNvSpPr>
          <p:nvPr>
            <p:ph type="body" idx="1"/>
          </p:nvPr>
        </p:nvSpPr>
        <p:spPr/>
        <p:txBody>
          <a:bodyPr/>
          <a:lstStyle/>
          <a:p>
            <a:pPr>
              <a:defRPr/>
            </a:pPr>
            <a:r>
              <a:rPr lang="ru-RU" sz="1600" u="sng" dirty="0" smtClean="0">
                <a:latin typeface="+mn-lt"/>
              </a:rPr>
              <a:t>Цель исследования </a:t>
            </a:r>
            <a:r>
              <a:rPr lang="ru-RU" sz="1600" dirty="0" smtClean="0">
                <a:latin typeface="+mn-lt"/>
              </a:rPr>
              <a:t>- изучение метода иммуносигнатуры как инновационного метода с высокой степенью достоверности для профилактики и ранней диагностики рака молочной железы.</a:t>
            </a:r>
            <a:endParaRPr lang="en-US" sz="1600" dirty="0" smtClean="0">
              <a:latin typeface="+mn-lt"/>
            </a:endParaRPr>
          </a:p>
          <a:p>
            <a:pPr>
              <a:defRPr/>
            </a:pPr>
            <a:endParaRPr lang="ru-RU" sz="1600" u="sng" dirty="0" smtClean="0">
              <a:latin typeface="+mn-lt"/>
            </a:endParaRPr>
          </a:p>
          <a:p>
            <a:pPr>
              <a:defRPr/>
            </a:pPr>
            <a:r>
              <a:rPr lang="ru-RU" sz="1600" u="sng" dirty="0" smtClean="0">
                <a:latin typeface="+mn-lt"/>
              </a:rPr>
              <a:t>Организация и интеграция.</a:t>
            </a:r>
            <a:r>
              <a:rPr lang="ru-RU" sz="1600" dirty="0" smtClean="0">
                <a:latin typeface="+mn-lt"/>
              </a:rPr>
              <a:t> В 2014 году был организован Российско-Американский противораковый центр (РАПРЦ) на базе Алтайского государственного университета и Алтайского краевого онкологического диспансера совместно с Алтайским филиалом РОНЦ им. Н.Н. Блохина МЗ РФ (Российская Федерация) и Центром Инновационной медицины Университета штата Аризона (США), который начал проводить данные исследования.</a:t>
            </a:r>
            <a:endParaRPr lang="en-US" sz="1600" dirty="0" smtClean="0">
              <a:latin typeface="+mn-lt"/>
            </a:endParaRPr>
          </a:p>
          <a:p>
            <a:pPr>
              <a:defRPr/>
            </a:pPr>
            <a:endParaRPr lang="en-US" dirty="0"/>
          </a:p>
        </p:txBody>
      </p:sp>
      <p:sp>
        <p:nvSpPr>
          <p:cNvPr id="153604" name="Номер слайда 3"/>
          <p:cNvSpPr>
            <a:spLocks noGrp="1"/>
          </p:cNvSpPr>
          <p:nvPr>
            <p:ph type="sldNum" sz="quarter" idx="5"/>
          </p:nvPr>
        </p:nvSpPr>
        <p:spPr>
          <a:noFill/>
        </p:spPr>
        <p:txBody>
          <a:bodyPr/>
          <a:lstStyle/>
          <a:p>
            <a:fld id="{4E6125C7-AC8D-4192-AE46-B37A6C6A0D83}" type="slidenum">
              <a:rPr lang="en-US" smtClean="0"/>
              <a:pPr/>
              <a:t>114</a:t>
            </a:fld>
            <a:endParaRPr lang="en-US" smtClean="0"/>
          </a:p>
        </p:txBody>
      </p:sp>
    </p:spTree>
    <p:extLst>
      <p:ext uri="{BB962C8B-B14F-4D97-AF65-F5344CB8AC3E}">
        <p14:creationId xmlns:p14="http://schemas.microsoft.com/office/powerpoint/2010/main" val="626791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Образ слайда 1"/>
          <p:cNvSpPr>
            <a:spLocks noGrp="1" noRot="1" noChangeAspect="1" noTextEdit="1"/>
          </p:cNvSpPr>
          <p:nvPr>
            <p:ph type="sldImg"/>
          </p:nvPr>
        </p:nvSpPr>
        <p:spPr>
          <a:xfrm>
            <a:off x="854075" y="744538"/>
            <a:ext cx="4960938" cy="3722687"/>
          </a:xfrm>
          <a:ln/>
        </p:spPr>
      </p:sp>
      <p:sp>
        <p:nvSpPr>
          <p:cNvPr id="154627" name="Заметки 2"/>
          <p:cNvSpPr>
            <a:spLocks noGrp="1"/>
          </p:cNvSpPr>
          <p:nvPr>
            <p:ph type="body" idx="1"/>
          </p:nvPr>
        </p:nvSpPr>
        <p:spPr>
          <a:noFill/>
          <a:ln/>
        </p:spPr>
        <p:txBody>
          <a:bodyPr/>
          <a:lstStyle/>
          <a:p>
            <a:endParaRPr lang="ru-RU" sz="1800" smtClean="0"/>
          </a:p>
          <a:p>
            <a:r>
              <a:rPr lang="ru-RU" sz="1600" smtClean="0"/>
              <a:t>Известно, что любая молекулярная опасность – инфекция; взаимодействие с факторами вешней среды – аллергия; или растущая опухоль вызывает иммунный ответ и выработку специфических антител.</a:t>
            </a:r>
            <a:endParaRPr lang="en-US" sz="1600" smtClean="0"/>
          </a:p>
        </p:txBody>
      </p:sp>
      <p:sp>
        <p:nvSpPr>
          <p:cNvPr id="154628" name="Номер слайда 3"/>
          <p:cNvSpPr>
            <a:spLocks noGrp="1"/>
          </p:cNvSpPr>
          <p:nvPr>
            <p:ph type="sldNum" sz="quarter" idx="5"/>
          </p:nvPr>
        </p:nvSpPr>
        <p:spPr>
          <a:noFill/>
        </p:spPr>
        <p:txBody>
          <a:bodyPr/>
          <a:lstStyle/>
          <a:p>
            <a:fld id="{E2DF87EF-5B98-469F-9B99-8423E111C7A5}" type="slidenum">
              <a:rPr lang="en-US" smtClean="0"/>
              <a:pPr/>
              <a:t>115</a:t>
            </a:fld>
            <a:endParaRPr lang="en-US" smtClean="0"/>
          </a:p>
        </p:txBody>
      </p:sp>
    </p:spTree>
    <p:extLst>
      <p:ext uri="{BB962C8B-B14F-4D97-AF65-F5344CB8AC3E}">
        <p14:creationId xmlns:p14="http://schemas.microsoft.com/office/powerpoint/2010/main" val="1249215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3"/>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Прямоугольник 4"/>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Прямоугольник 5"/>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Прямоугольник 6"/>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Заголовок 7"/>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10" name="Дата 27"/>
          <p:cNvSpPr>
            <a:spLocks noGrp="1"/>
          </p:cNvSpPr>
          <p:nvPr>
            <p:ph type="dt" sz="half" idx="10"/>
          </p:nvPr>
        </p:nvSpPr>
        <p:spPr>
          <a:xfrm>
            <a:off x="6400800" y="6354763"/>
            <a:ext cx="2286000" cy="366712"/>
          </a:xfrm>
        </p:spPr>
        <p:txBody>
          <a:bodyPr/>
          <a:lstStyle>
            <a:lvl1pPr>
              <a:defRPr sz="1400"/>
            </a:lvl1pPr>
          </a:lstStyle>
          <a:p>
            <a:pPr>
              <a:defRPr/>
            </a:pPr>
            <a:endParaRPr lang="ru-RU"/>
          </a:p>
        </p:txBody>
      </p:sp>
      <p:sp>
        <p:nvSpPr>
          <p:cNvPr id="11" name="Нижний колонтитул 16"/>
          <p:cNvSpPr>
            <a:spLocks noGrp="1"/>
          </p:cNvSpPr>
          <p:nvPr>
            <p:ph type="ftr" sz="quarter" idx="11"/>
          </p:nvPr>
        </p:nvSpPr>
        <p:spPr>
          <a:xfrm>
            <a:off x="2898775" y="6354763"/>
            <a:ext cx="3475038" cy="366712"/>
          </a:xfrm>
        </p:spPr>
        <p:txBody>
          <a:bodyPr/>
          <a:lstStyle>
            <a:lvl1pPr>
              <a:defRPr/>
            </a:lvl1pPr>
          </a:lstStyle>
          <a:p>
            <a:pPr>
              <a:defRPr/>
            </a:pPr>
            <a:endParaRPr lang="ru-RU"/>
          </a:p>
        </p:txBody>
      </p:sp>
      <p:sp>
        <p:nvSpPr>
          <p:cNvPr id="12" name="Номер слайда 28"/>
          <p:cNvSpPr>
            <a:spLocks noGrp="1"/>
          </p:cNvSpPr>
          <p:nvPr>
            <p:ph type="sldNum" sz="quarter" idx="12"/>
          </p:nvPr>
        </p:nvSpPr>
        <p:spPr>
          <a:xfrm>
            <a:off x="1216025" y="6354763"/>
            <a:ext cx="1219200" cy="366712"/>
          </a:xfrm>
        </p:spPr>
        <p:txBody>
          <a:bodyPr/>
          <a:lstStyle>
            <a:lvl1pPr>
              <a:defRPr/>
            </a:lvl1pPr>
          </a:lstStyle>
          <a:p>
            <a:pPr>
              <a:defRPr/>
            </a:pPr>
            <a:fld id="{B72B583E-793E-40D9-9735-2A25F6B4E02A}"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65A6F3BC-7126-4A00-B1C4-664824DDEA41}"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4" name="Прямая соединительная линия 3"/>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a:p>
        </p:txBody>
      </p:sp>
      <p:sp>
        <p:nvSpPr>
          <p:cNvPr id="5" name="Равнобедренный треугольник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Прямая соединительная линия 5"/>
          <p:cNvSpPr>
            <a:spLocks noChangeShapeType="1"/>
          </p:cNvSpPr>
          <p:nvPr/>
        </p:nvSpPr>
        <p:spPr bwMode="auto">
          <a:xfrm rot="5400000">
            <a:off x="36306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a:p>
        </p:txBody>
      </p:sp>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3"/>
          <p:cNvSpPr>
            <a:spLocks noGrp="1"/>
          </p:cNvSpPr>
          <p:nvPr>
            <p:ph type="dt" sz="half" idx="10"/>
          </p:nvPr>
        </p:nvSpPr>
        <p:spPr/>
        <p:txBody>
          <a:bodyPr/>
          <a:lstStyle>
            <a:lvl1pPr>
              <a:defRPr/>
            </a:lvl1pPr>
          </a:lstStyle>
          <a:p>
            <a:pPr>
              <a:defRPr/>
            </a:pPr>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8323A3F8-89B6-46D4-89AB-02136709D29A}"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85800" y="609600"/>
            <a:ext cx="7772400" cy="5486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13"/>
          <p:cNvSpPr>
            <a:spLocks noGrp="1"/>
          </p:cNvSpPr>
          <p:nvPr>
            <p:ph type="dt" sz="half" idx="10"/>
          </p:nvPr>
        </p:nvSpPr>
        <p:spPr/>
        <p:txBody>
          <a:bodyPr/>
          <a:lstStyle>
            <a:lvl1pPr>
              <a:defRPr/>
            </a:lvl1pPr>
          </a:lstStyle>
          <a:p>
            <a:pPr>
              <a:defRPr/>
            </a:pPr>
            <a:endParaRPr lang="ru-RU"/>
          </a:p>
        </p:txBody>
      </p:sp>
      <p:sp>
        <p:nvSpPr>
          <p:cNvPr id="4" name="Нижний колонтитул 2"/>
          <p:cNvSpPr>
            <a:spLocks noGrp="1"/>
          </p:cNvSpPr>
          <p:nvPr>
            <p:ph type="ftr" sz="quarter" idx="11"/>
          </p:nvPr>
        </p:nvSpPr>
        <p:spPr/>
        <p:txBody>
          <a:bodyPr/>
          <a:lstStyle>
            <a:lvl1pPr>
              <a:defRPr/>
            </a:lvl1pPr>
          </a:lstStyle>
          <a:p>
            <a:pPr>
              <a:defRPr/>
            </a:pPr>
            <a:endParaRPr lang="ru-RU"/>
          </a:p>
        </p:txBody>
      </p:sp>
      <p:sp>
        <p:nvSpPr>
          <p:cNvPr id="5" name="Номер слайда 22"/>
          <p:cNvSpPr>
            <a:spLocks noGrp="1"/>
          </p:cNvSpPr>
          <p:nvPr>
            <p:ph type="sldNum" sz="quarter" idx="12"/>
          </p:nvPr>
        </p:nvSpPr>
        <p:spPr/>
        <p:txBody>
          <a:bodyPr/>
          <a:lstStyle>
            <a:lvl1pPr>
              <a:defRPr/>
            </a:lvl1pPr>
          </a:lstStyle>
          <a:p>
            <a:pPr>
              <a:defRPr/>
            </a:pPr>
            <a:fld id="{3F0636A6-7422-4D5B-B1D2-44DB4A4EB73D}"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685800" y="1981200"/>
            <a:ext cx="7772400" cy="4114800"/>
          </a:xfrm>
        </p:spPr>
        <p:txBody>
          <a:bodyPr>
            <a:normAutofit/>
          </a:bodyPr>
          <a:lstStyle/>
          <a:p>
            <a:pPr lvl="0"/>
            <a:endParaRPr lang="ru-RU" noProof="0" smtClean="0"/>
          </a:p>
        </p:txBody>
      </p:sp>
      <p:sp>
        <p:nvSpPr>
          <p:cNvPr id="4" name="Дата 13"/>
          <p:cNvSpPr>
            <a:spLocks noGrp="1"/>
          </p:cNvSpPr>
          <p:nvPr>
            <p:ph type="dt" sz="half" idx="10"/>
          </p:nvPr>
        </p:nvSpPr>
        <p:spPr/>
        <p:txBody>
          <a:bodyPr/>
          <a:lstStyle>
            <a:lvl1pPr>
              <a:defRPr/>
            </a:lvl1pPr>
          </a:lstStyle>
          <a:p>
            <a:pPr>
              <a:defRPr/>
            </a:pPr>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F199929B-C76C-4FD0-999A-CD65F5BE78A2}"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normAutofit/>
          </a:bodyPr>
          <a:lstStyle/>
          <a:p>
            <a:pPr lvl="0"/>
            <a:endParaRPr lang="ru-RU" noProof="0" smtClean="0"/>
          </a:p>
        </p:txBody>
      </p:sp>
      <p:sp>
        <p:nvSpPr>
          <p:cNvPr id="4" name="Дата 13"/>
          <p:cNvSpPr>
            <a:spLocks noGrp="1"/>
          </p:cNvSpPr>
          <p:nvPr>
            <p:ph type="dt" sz="half" idx="10"/>
          </p:nvPr>
        </p:nvSpPr>
        <p:spPr/>
        <p:txBody>
          <a:bodyPr/>
          <a:lstStyle>
            <a:lvl1pPr>
              <a:defRPr/>
            </a:lvl1pPr>
          </a:lstStyle>
          <a:p>
            <a:pPr>
              <a:defRPr/>
            </a:pPr>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E579F917-E174-4221-BF55-508F716D449B}"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Дата 13"/>
          <p:cNvSpPr>
            <a:spLocks noGrp="1"/>
          </p:cNvSpPr>
          <p:nvPr>
            <p:ph type="dt" sz="half" idx="10"/>
          </p:nvPr>
        </p:nvSpPr>
        <p:spPr/>
        <p:txBody>
          <a:bodyPr/>
          <a:lstStyle>
            <a:lvl1pPr>
              <a:defRPr/>
            </a:lvl1pPr>
          </a:lstStyle>
          <a:p>
            <a:pPr>
              <a:defRPr/>
            </a:pPr>
            <a:endParaRPr lang="ru-RU"/>
          </a:p>
        </p:txBody>
      </p:sp>
      <p:sp>
        <p:nvSpPr>
          <p:cNvPr id="4" name="Нижний колонтитул 2"/>
          <p:cNvSpPr>
            <a:spLocks noGrp="1"/>
          </p:cNvSpPr>
          <p:nvPr>
            <p:ph type="ftr" sz="quarter" idx="11"/>
          </p:nvPr>
        </p:nvSpPr>
        <p:spPr/>
        <p:txBody>
          <a:bodyPr/>
          <a:lstStyle>
            <a:lvl1pPr>
              <a:defRPr/>
            </a:lvl1pPr>
          </a:lstStyle>
          <a:p>
            <a:pPr>
              <a:defRPr/>
            </a:pPr>
            <a:endParaRPr lang="ru-RU"/>
          </a:p>
        </p:txBody>
      </p:sp>
      <p:sp>
        <p:nvSpPr>
          <p:cNvPr id="5" name="Номер слайда 22"/>
          <p:cNvSpPr>
            <a:spLocks noGrp="1"/>
          </p:cNvSpPr>
          <p:nvPr>
            <p:ph type="sldNum" sz="quarter" idx="12"/>
          </p:nvPr>
        </p:nvSpPr>
        <p:spPr/>
        <p:txBody>
          <a:bodyPr/>
          <a:lstStyle>
            <a:lvl1pPr>
              <a:defRPr/>
            </a:lvl1pPr>
          </a:lstStyle>
          <a:p>
            <a:pPr>
              <a:defRPr/>
            </a:pPr>
            <a:fld id="{D6CFFAFD-4147-4228-A7D0-AED7E5490207}"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dgm">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685800" y="1981200"/>
            <a:ext cx="7772400" cy="4114800"/>
          </a:xfrm>
        </p:spPr>
        <p:txBody>
          <a:bodyPr>
            <a:normAutofit/>
          </a:bodyPr>
          <a:lstStyle/>
          <a:p>
            <a:pPr lvl="0"/>
            <a:endParaRPr lang="ru-RU" noProof="0" smtClean="0"/>
          </a:p>
        </p:txBody>
      </p:sp>
      <p:sp>
        <p:nvSpPr>
          <p:cNvPr id="4" name="Дата 13"/>
          <p:cNvSpPr>
            <a:spLocks noGrp="1"/>
          </p:cNvSpPr>
          <p:nvPr>
            <p:ph type="dt" sz="half" idx="10"/>
          </p:nvPr>
        </p:nvSpPr>
        <p:spPr/>
        <p:txBody>
          <a:bodyPr/>
          <a:lstStyle>
            <a:lvl1pPr>
              <a:defRPr/>
            </a:lvl1pPr>
          </a:lstStyle>
          <a:p>
            <a:pPr>
              <a:defRPr/>
            </a:pPr>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8FB7C986-BD67-4BB2-BC65-E43D42B15837}" type="slidenum">
              <a:rPr lang="ru-RU"/>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7" name="Нижний колонтитул 6"/>
          <p:cNvSpPr>
            <a:spLocks noGrp="1"/>
          </p:cNvSpPr>
          <p:nvPr>
            <p:ph type="ftr" sz="quarter" idx="11"/>
          </p:nvPr>
        </p:nvSpPr>
        <p:spPr>
          <a:xfrm>
            <a:off x="3124200" y="6245225"/>
            <a:ext cx="2895600" cy="476250"/>
          </a:xfrm>
        </p:spPr>
        <p:txBody>
          <a:bodyPr/>
          <a:lstStyle>
            <a:lvl1pPr>
              <a:defRPr/>
            </a:lvl1pPr>
          </a:lstStyle>
          <a:p>
            <a:pPr>
              <a:defRPr/>
            </a:pPr>
            <a:endParaRPr lang="ru-RU"/>
          </a:p>
        </p:txBody>
      </p:sp>
      <p:sp>
        <p:nvSpPr>
          <p:cNvPr id="8" name="Номер слайда 7"/>
          <p:cNvSpPr>
            <a:spLocks noGrp="1"/>
          </p:cNvSpPr>
          <p:nvPr>
            <p:ph type="sldNum" sz="quarter" idx="12"/>
          </p:nvPr>
        </p:nvSpPr>
        <p:spPr>
          <a:xfrm>
            <a:off x="6553200" y="6245225"/>
            <a:ext cx="2133600" cy="476250"/>
          </a:xfrm>
        </p:spPr>
        <p:txBody>
          <a:bodyPr/>
          <a:lstStyle>
            <a:lvl1pPr>
              <a:defRPr/>
            </a:lvl1pPr>
          </a:lstStyle>
          <a:p>
            <a:pPr>
              <a:defRPr/>
            </a:pPr>
            <a:fld id="{99FF585E-E32F-4E04-9330-471FB6F90C64}" type="slidenum">
              <a:rPr lang="ru-RU"/>
              <a:pPr>
                <a:defRPr/>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pPr>
              <a:defRPr/>
            </a:pPr>
            <a:fld id="{BC6BEC9F-8215-41FF-BAFC-BA1EDAEA0F7B}"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8" name="Содержимое 7"/>
          <p:cNvSpPr>
            <a:spLocks noGrp="1"/>
          </p:cNvSpPr>
          <p:nvPr>
            <p:ph sz="quarter" idx="1"/>
          </p:nvPr>
        </p:nvSpPr>
        <p:spPr>
          <a:xfrm>
            <a:off x="457200" y="1219200"/>
            <a:ext cx="8229600" cy="49377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2AF0C804-401C-4284-9B86-4EC6D4153454}"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2"/>
        </a:solidFill>
        <a:effectLst/>
      </p:bgPr>
    </p:bg>
    <p:spTree>
      <p:nvGrpSpPr>
        <p:cNvPr id="1" name=""/>
        <p:cNvGrpSpPr/>
        <p:nvPr/>
      </p:nvGrpSpPr>
      <p:grpSpPr>
        <a:xfrm>
          <a:off x="0" y="0"/>
          <a:ext cx="0" cy="0"/>
          <a:chOff x="0" y="0"/>
          <a:chExt cx="0" cy="0"/>
        </a:xfrm>
      </p:grpSpPr>
      <p:sp>
        <p:nvSpPr>
          <p:cNvPr id="4" name="Прямоугольник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Прямоугольник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Заголовок 1"/>
          <p:cNvSpPr>
            <a:spLocks noGrp="1"/>
          </p:cNvSpPr>
          <p:nvPr>
            <p:ph type="title"/>
          </p:nvPr>
        </p:nvSpPr>
        <p:spPr>
          <a:xfrm>
            <a:off x="1219200" y="2971800"/>
            <a:ext cx="6858000" cy="1066800"/>
          </a:xfrm>
        </p:spPr>
        <p:txBody>
          <a:bodyPr anchor="t"/>
          <a:lstStyle>
            <a:lvl1pPr algn="r">
              <a:buNone/>
              <a:defRPr sz="3200" b="0" cap="none" baseline="0"/>
            </a:lvl1pPr>
          </a:lstStyle>
          <a:p>
            <a:r>
              <a:rPr lang="ru-RU" smtClean="0"/>
              <a:t>Образец заголовка</a:t>
            </a:r>
            <a:endParaRPr lang="en-US"/>
          </a:p>
        </p:txBody>
      </p:sp>
      <p:sp>
        <p:nvSpPr>
          <p:cNvPr id="3" name="Текст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6" name="Дата 3"/>
          <p:cNvSpPr>
            <a:spLocks noGrp="1"/>
          </p:cNvSpPr>
          <p:nvPr>
            <p:ph type="dt" sz="half" idx="10"/>
          </p:nvPr>
        </p:nvSpPr>
        <p:spPr>
          <a:xfrm>
            <a:off x="6400800" y="6354763"/>
            <a:ext cx="2286000" cy="366712"/>
          </a:xfrm>
        </p:spPr>
        <p:txBody>
          <a:bodyPr/>
          <a:lstStyle>
            <a:lvl1pPr>
              <a:defRPr/>
            </a:lvl1pPr>
          </a:lstStyle>
          <a:p>
            <a:pPr>
              <a:defRPr/>
            </a:pPr>
            <a:endParaRPr lang="ru-RU"/>
          </a:p>
        </p:txBody>
      </p:sp>
      <p:sp>
        <p:nvSpPr>
          <p:cNvPr id="7" name="Нижний колонтитул 4"/>
          <p:cNvSpPr>
            <a:spLocks noGrp="1"/>
          </p:cNvSpPr>
          <p:nvPr>
            <p:ph type="ftr" sz="quarter" idx="11"/>
          </p:nvPr>
        </p:nvSpPr>
        <p:spPr>
          <a:xfrm>
            <a:off x="2898775" y="6354763"/>
            <a:ext cx="3475038" cy="366712"/>
          </a:xfrm>
        </p:spPr>
        <p:txBody>
          <a:bodyPr/>
          <a:lstStyle>
            <a:lvl1pPr>
              <a:defRPr/>
            </a:lvl1pPr>
          </a:lstStyle>
          <a:p>
            <a:pPr>
              <a:defRPr/>
            </a:pPr>
            <a:endParaRPr lang="ru-RU"/>
          </a:p>
        </p:txBody>
      </p:sp>
      <p:sp>
        <p:nvSpPr>
          <p:cNvPr id="8" name="Номер слайда 5"/>
          <p:cNvSpPr>
            <a:spLocks noGrp="1"/>
          </p:cNvSpPr>
          <p:nvPr>
            <p:ph type="sldNum" sz="quarter" idx="12"/>
          </p:nvPr>
        </p:nvSpPr>
        <p:spPr>
          <a:xfrm>
            <a:off x="1069975" y="6354763"/>
            <a:ext cx="1520825" cy="366712"/>
          </a:xfrm>
        </p:spPr>
        <p:txBody>
          <a:bodyPr/>
          <a:lstStyle>
            <a:lvl1pPr>
              <a:defRPr/>
            </a:lvl1pPr>
          </a:lstStyle>
          <a:p>
            <a:pPr>
              <a:defRPr/>
            </a:pPr>
            <a:fld id="{35C27E07-238A-4AE4-B79B-3FEBF69BAFBF}"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229600" cy="914400"/>
          </a:xfrm>
        </p:spPr>
        <p:txBody>
          <a:bodyPr/>
          <a:lstStyle/>
          <a:p>
            <a:r>
              <a:rPr lang="ru-RU" smtClean="0"/>
              <a:t>Образец заголовка</a:t>
            </a:r>
            <a:endParaRPr lang="en-US"/>
          </a:p>
        </p:txBody>
      </p:sp>
      <p:sp>
        <p:nvSpPr>
          <p:cNvPr id="9" name="Содержимое 8"/>
          <p:cNvSpPr>
            <a:spLocks noGrp="1"/>
          </p:cNvSpPr>
          <p:nvPr>
            <p:ph sz="quarter" idx="1"/>
          </p:nvPr>
        </p:nvSpPr>
        <p:spPr>
          <a:xfrm>
            <a:off x="457200" y="1219200"/>
            <a:ext cx="4041648" cy="49377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Содержимое 10"/>
          <p:cNvSpPr>
            <a:spLocks noGrp="1"/>
          </p:cNvSpPr>
          <p:nvPr>
            <p:ph sz="quarter" idx="2"/>
          </p:nvPr>
        </p:nvSpPr>
        <p:spPr>
          <a:xfrm>
            <a:off x="4632198" y="1216152"/>
            <a:ext cx="4041648" cy="49377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endParaRPr lang="ru-RU"/>
          </a:p>
        </p:txBody>
      </p:sp>
      <p:sp>
        <p:nvSpPr>
          <p:cNvPr id="6" name="Нижний колонтитул 2"/>
          <p:cNvSpPr>
            <a:spLocks noGrp="1"/>
          </p:cNvSpPr>
          <p:nvPr>
            <p:ph type="ftr" sz="quarter" idx="11"/>
          </p:nvPr>
        </p:nvSpPr>
        <p:spPr/>
        <p:txBody>
          <a:bodyPr/>
          <a:lstStyle>
            <a:lvl1pPr>
              <a:defRPr/>
            </a:lvl1pPr>
          </a:lstStyle>
          <a:p>
            <a:pPr>
              <a:defRPr/>
            </a:pPr>
            <a:endParaRPr lang="ru-RU"/>
          </a:p>
        </p:txBody>
      </p:sp>
      <p:sp>
        <p:nvSpPr>
          <p:cNvPr id="7" name="Номер слайда 22"/>
          <p:cNvSpPr>
            <a:spLocks noGrp="1"/>
          </p:cNvSpPr>
          <p:nvPr>
            <p:ph type="sldNum" sz="quarter" idx="12"/>
          </p:nvPr>
        </p:nvSpPr>
        <p:spPr/>
        <p:txBody>
          <a:bodyPr/>
          <a:lstStyle>
            <a:lvl1pPr>
              <a:defRPr/>
            </a:lvl1pPr>
          </a:lstStyle>
          <a:p>
            <a:pPr>
              <a:defRPr/>
            </a:pPr>
            <a:fld id="{A728B934-126D-4B15-9750-F152961C46C1}"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229600" cy="914400"/>
          </a:xfrm>
        </p:spPr>
        <p:txBody>
          <a:bodyPr anchor="ct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11" name="Содержимое 10"/>
          <p:cNvSpPr>
            <a:spLocks noGrp="1"/>
          </p:cNvSpPr>
          <p:nvPr>
            <p:ph sz="quarter" idx="2"/>
          </p:nvPr>
        </p:nvSpPr>
        <p:spPr>
          <a:xfrm>
            <a:off x="457200" y="2133600"/>
            <a:ext cx="4038600" cy="4038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Содержимое 12"/>
          <p:cNvSpPr>
            <a:spLocks noGrp="1"/>
          </p:cNvSpPr>
          <p:nvPr>
            <p:ph sz="quarter" idx="4"/>
          </p:nvPr>
        </p:nvSpPr>
        <p:spPr>
          <a:xfrm>
            <a:off x="4648200" y="2133600"/>
            <a:ext cx="4038600" cy="4038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13"/>
          <p:cNvSpPr>
            <a:spLocks noGrp="1"/>
          </p:cNvSpPr>
          <p:nvPr>
            <p:ph type="dt" sz="half" idx="10"/>
          </p:nvPr>
        </p:nvSpPr>
        <p:spPr/>
        <p:txBody>
          <a:bodyPr/>
          <a:lstStyle>
            <a:lvl1pPr>
              <a:defRPr/>
            </a:lvl1pPr>
          </a:lstStyle>
          <a:p>
            <a:pPr>
              <a:defRPr/>
            </a:pPr>
            <a:endParaRPr lang="ru-RU"/>
          </a:p>
        </p:txBody>
      </p:sp>
      <p:sp>
        <p:nvSpPr>
          <p:cNvPr id="8" name="Нижний колонтитул 2"/>
          <p:cNvSpPr>
            <a:spLocks noGrp="1"/>
          </p:cNvSpPr>
          <p:nvPr>
            <p:ph type="ftr" sz="quarter" idx="11"/>
          </p:nvPr>
        </p:nvSpPr>
        <p:spPr/>
        <p:txBody>
          <a:bodyPr/>
          <a:lstStyle>
            <a:lvl1pPr>
              <a:defRPr/>
            </a:lvl1pPr>
          </a:lstStyle>
          <a:p>
            <a:pPr>
              <a:defRPr/>
            </a:pPr>
            <a:endParaRPr lang="ru-RU"/>
          </a:p>
        </p:txBody>
      </p:sp>
      <p:sp>
        <p:nvSpPr>
          <p:cNvPr id="9" name="Номер слайда 22"/>
          <p:cNvSpPr>
            <a:spLocks noGrp="1"/>
          </p:cNvSpPr>
          <p:nvPr>
            <p:ph type="sldNum" sz="quarter" idx="12"/>
          </p:nvPr>
        </p:nvSpPr>
        <p:spPr/>
        <p:txBody>
          <a:bodyPr/>
          <a:lstStyle>
            <a:lvl1pPr>
              <a:defRPr/>
            </a:lvl1pPr>
          </a:lstStyle>
          <a:p>
            <a:pPr>
              <a:defRPr/>
            </a:pPr>
            <a:fld id="{030DB74A-623A-4FD7-A452-848D77A61237}"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Равнобедренный треугольник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Заголовок 1"/>
          <p:cNvSpPr>
            <a:spLocks noGrp="1"/>
          </p:cNvSpPr>
          <p:nvPr>
            <p:ph type="title"/>
          </p:nvPr>
        </p:nvSpPr>
        <p:spPr>
          <a:xfrm>
            <a:off x="457200" y="228600"/>
            <a:ext cx="8229600" cy="914400"/>
          </a:xfrm>
        </p:spPr>
        <p:txBody>
          <a:bodyPr/>
          <a:lstStyle/>
          <a:p>
            <a:r>
              <a:rPr lang="ru-RU" smtClean="0"/>
              <a:t>Образец заголовка</a:t>
            </a:r>
            <a:endParaRPr lang="en-US"/>
          </a:p>
        </p:txBody>
      </p:sp>
      <p:sp>
        <p:nvSpPr>
          <p:cNvPr id="4" name="Дата 2"/>
          <p:cNvSpPr>
            <a:spLocks noGrp="1"/>
          </p:cNvSpPr>
          <p:nvPr>
            <p:ph type="dt" sz="half" idx="10"/>
          </p:nvPr>
        </p:nvSpPr>
        <p:spPr/>
        <p:txBody>
          <a:bodyPr/>
          <a:lstStyle>
            <a:lvl1pPr>
              <a:defRPr/>
            </a:lvl1pPr>
          </a:lstStyle>
          <a:p>
            <a:pPr>
              <a:defRPr/>
            </a:pPr>
            <a:endParaRPr lang="ru-RU"/>
          </a:p>
        </p:txBody>
      </p:sp>
      <p:sp>
        <p:nvSpPr>
          <p:cNvPr id="5" name="Нижний колонтитул 3"/>
          <p:cNvSpPr>
            <a:spLocks noGrp="1"/>
          </p:cNvSpPr>
          <p:nvPr>
            <p:ph type="ftr" sz="quarter" idx="11"/>
          </p:nvPr>
        </p:nvSpPr>
        <p:spPr/>
        <p:txBody>
          <a:bodyPr/>
          <a:lstStyle>
            <a:lvl1pPr>
              <a:defRPr/>
            </a:lvl1pPr>
          </a:lstStyle>
          <a:p>
            <a:pPr>
              <a:defRPr/>
            </a:pPr>
            <a:endParaRPr lang="ru-RU"/>
          </a:p>
        </p:txBody>
      </p:sp>
      <p:sp>
        <p:nvSpPr>
          <p:cNvPr id="6" name="Номер слайда 4"/>
          <p:cNvSpPr>
            <a:spLocks noGrp="1"/>
          </p:cNvSpPr>
          <p:nvPr>
            <p:ph type="sldNum" sz="quarter" idx="12"/>
          </p:nvPr>
        </p:nvSpPr>
        <p:spPr/>
        <p:txBody>
          <a:bodyPr/>
          <a:lstStyle>
            <a:lvl1pPr>
              <a:defRPr/>
            </a:lvl1pPr>
          </a:lstStyle>
          <a:p>
            <a:pPr>
              <a:defRPr/>
            </a:pPr>
            <a:fld id="{4F41520E-339A-49D9-9977-FED36E4920DF}"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Прямая соединительная линия 1"/>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a:p>
        </p:txBody>
      </p:sp>
      <p:sp>
        <p:nvSpPr>
          <p:cNvPr id="3" name="Равнобедренный треугольник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4" name="Дата 1"/>
          <p:cNvSpPr>
            <a:spLocks noGrp="1"/>
          </p:cNvSpPr>
          <p:nvPr>
            <p:ph type="dt" sz="half" idx="10"/>
          </p:nvPr>
        </p:nvSpPr>
        <p:spPr/>
        <p:txBody>
          <a:bodyPr/>
          <a:lstStyle>
            <a:lvl1pPr>
              <a:defRPr/>
            </a:lvl1pPr>
          </a:lstStyle>
          <a:p>
            <a:pPr>
              <a:defRPr/>
            </a:pPr>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3"/>
          <p:cNvSpPr>
            <a:spLocks noGrp="1"/>
          </p:cNvSpPr>
          <p:nvPr>
            <p:ph type="sldNum" sz="quarter" idx="12"/>
          </p:nvPr>
        </p:nvSpPr>
        <p:spPr/>
        <p:txBody>
          <a:bodyPr/>
          <a:lstStyle>
            <a:lvl1pPr>
              <a:defRPr/>
            </a:lvl1pPr>
          </a:lstStyle>
          <a:p>
            <a:pPr>
              <a:defRPr/>
            </a:pPr>
            <a:fld id="{D3B0294D-D656-444D-8FA9-8345304E63C1}"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Прямая соединительная линия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a:p>
        </p:txBody>
      </p:sp>
      <p:sp>
        <p:nvSpPr>
          <p:cNvPr id="6" name="Прямая соединительная линия 5"/>
          <p:cNvSpPr>
            <a:spLocks noChangeShapeType="1"/>
          </p:cNvSpPr>
          <p:nvPr/>
        </p:nvSpPr>
        <p:spPr bwMode="auto">
          <a:xfrm rot="5400000">
            <a:off x="3160712" y="3324226"/>
            <a:ext cx="6035675"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dirty="0"/>
          </a:p>
        </p:txBody>
      </p:sp>
      <p:sp>
        <p:nvSpPr>
          <p:cNvPr id="7" name="Равнобедренный треугольник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Заголовок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ru-RU" smtClean="0"/>
              <a:t>Образец заголовка</a:t>
            </a:r>
            <a:endParaRPr lang="en-US"/>
          </a:p>
        </p:txBody>
      </p:sp>
      <p:sp>
        <p:nvSpPr>
          <p:cNvPr id="3" name="Текст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12" name="Содержимое 11"/>
          <p:cNvSpPr>
            <a:spLocks noGrp="1"/>
          </p:cNvSpPr>
          <p:nvPr>
            <p:ph sz="quarter" idx="1"/>
          </p:nvPr>
        </p:nvSpPr>
        <p:spPr>
          <a:xfrm>
            <a:off x="304800" y="304800"/>
            <a:ext cx="5715000" cy="5715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Дата 4"/>
          <p:cNvSpPr>
            <a:spLocks noGrp="1"/>
          </p:cNvSpPr>
          <p:nvPr>
            <p:ph type="dt" sz="half" idx="10"/>
          </p:nvPr>
        </p:nvSpPr>
        <p:spPr/>
        <p:txBody>
          <a:bodyPr/>
          <a:lstStyle>
            <a:lvl1pPr>
              <a:defRPr/>
            </a:lvl1pPr>
          </a:lstStyle>
          <a:p>
            <a:pPr>
              <a:defRPr/>
            </a:pPr>
            <a:endParaRPr lang="ru-RU"/>
          </a:p>
        </p:txBody>
      </p:sp>
      <p:sp>
        <p:nvSpPr>
          <p:cNvPr id="9" name="Нижний колонтитул 5"/>
          <p:cNvSpPr>
            <a:spLocks noGrp="1"/>
          </p:cNvSpPr>
          <p:nvPr>
            <p:ph type="ftr" sz="quarter" idx="11"/>
          </p:nvPr>
        </p:nvSpPr>
        <p:spPr/>
        <p:txBody>
          <a:bodyPr/>
          <a:lstStyle>
            <a:lvl1pPr>
              <a:defRPr/>
            </a:lvl1pPr>
          </a:lstStyle>
          <a:p>
            <a:pPr>
              <a:defRPr/>
            </a:pPr>
            <a:endParaRPr lang="ru-RU"/>
          </a:p>
        </p:txBody>
      </p:sp>
      <p:sp>
        <p:nvSpPr>
          <p:cNvPr id="10" name="Номер слайда 6"/>
          <p:cNvSpPr>
            <a:spLocks noGrp="1"/>
          </p:cNvSpPr>
          <p:nvPr>
            <p:ph type="sldNum" sz="quarter" idx="12"/>
          </p:nvPr>
        </p:nvSpPr>
        <p:spPr/>
        <p:txBody>
          <a:bodyPr/>
          <a:lstStyle>
            <a:lvl1pPr>
              <a:defRPr/>
            </a:lvl1pPr>
          </a:lstStyle>
          <a:p>
            <a:pPr>
              <a:defRPr/>
            </a:pPr>
            <a:fld id="{3E47D306-7800-4921-8D88-DC5AC555062B}"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Pr>
        <a:solidFill>
          <a:schemeClr val="bg2"/>
        </a:solidFill>
        <a:effectLst/>
      </p:bgPr>
    </p:bg>
    <p:spTree>
      <p:nvGrpSpPr>
        <p:cNvPr id="1" name=""/>
        <p:cNvGrpSpPr/>
        <p:nvPr/>
      </p:nvGrpSpPr>
      <p:grpSpPr>
        <a:xfrm>
          <a:off x="0" y="0"/>
          <a:ext cx="0" cy="0"/>
          <a:chOff x="0" y="0"/>
          <a:chExt cx="0" cy="0"/>
        </a:xfrm>
      </p:grpSpPr>
      <p:sp>
        <p:nvSpPr>
          <p:cNvPr id="5" name="Прямая соединительная линия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a:p>
        </p:txBody>
      </p:sp>
      <p:sp>
        <p:nvSpPr>
          <p:cNvPr id="6" name="Равнобедренный треугольник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Прямоугольник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Заголовок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ru-RU" smtClean="0"/>
              <a:t>Образец заголовка</a:t>
            </a:r>
            <a:endParaRPr lang="en-US"/>
          </a:p>
        </p:txBody>
      </p:sp>
      <p:sp>
        <p:nvSpPr>
          <p:cNvPr id="3" name="Рисунок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8" name="Дата 4"/>
          <p:cNvSpPr>
            <a:spLocks noGrp="1"/>
          </p:cNvSpPr>
          <p:nvPr>
            <p:ph type="dt" sz="half" idx="10"/>
          </p:nvPr>
        </p:nvSpPr>
        <p:spPr/>
        <p:txBody>
          <a:bodyPr/>
          <a:lstStyle>
            <a:lvl1pPr>
              <a:defRPr/>
            </a:lvl1pPr>
          </a:lstStyle>
          <a:p>
            <a:pPr>
              <a:defRPr/>
            </a:pPr>
            <a:endParaRPr lang="ru-RU"/>
          </a:p>
        </p:txBody>
      </p:sp>
      <p:sp>
        <p:nvSpPr>
          <p:cNvPr id="9" name="Нижний колонтитул 5"/>
          <p:cNvSpPr>
            <a:spLocks noGrp="1"/>
          </p:cNvSpPr>
          <p:nvPr>
            <p:ph type="ftr" sz="quarter" idx="11"/>
          </p:nvPr>
        </p:nvSpPr>
        <p:spPr/>
        <p:txBody>
          <a:bodyPr/>
          <a:lstStyle>
            <a:lvl1pPr>
              <a:defRPr/>
            </a:lvl1pPr>
          </a:lstStyle>
          <a:p>
            <a:pPr>
              <a:defRPr/>
            </a:pPr>
            <a:endParaRPr lang="ru-RU"/>
          </a:p>
        </p:txBody>
      </p:sp>
      <p:sp>
        <p:nvSpPr>
          <p:cNvPr id="10" name="Номер слайда 6"/>
          <p:cNvSpPr>
            <a:spLocks noGrp="1"/>
          </p:cNvSpPr>
          <p:nvPr>
            <p:ph type="sldNum" sz="quarter" idx="12"/>
          </p:nvPr>
        </p:nvSpPr>
        <p:spPr/>
        <p:txBody>
          <a:bodyPr/>
          <a:lstStyle>
            <a:lvl1pPr>
              <a:defRPr/>
            </a:lvl1pPr>
          </a:lstStyle>
          <a:p>
            <a:pPr>
              <a:defRPr/>
            </a:pPr>
            <a:fld id="{A54E659F-416A-4F9C-A641-28761BB67035}"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Заголовок 21"/>
          <p:cNvSpPr>
            <a:spLocks noGrp="1"/>
          </p:cNvSpPr>
          <p:nvPr>
            <p:ph type="title"/>
          </p:nvPr>
        </p:nvSpPr>
        <p:spPr bwMode="auto">
          <a:xfrm>
            <a:off x="457200" y="152400"/>
            <a:ext cx="82296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ru-RU" smtClean="0"/>
              <a:t>Образец заголовка</a:t>
            </a:r>
            <a:endParaRPr lang="en-US" smtClean="0"/>
          </a:p>
        </p:txBody>
      </p:sp>
      <p:sp>
        <p:nvSpPr>
          <p:cNvPr id="16387" name="Текст 12"/>
          <p:cNvSpPr>
            <a:spLocks noGrp="1"/>
          </p:cNvSpPr>
          <p:nvPr>
            <p:ph type="body" idx="1"/>
          </p:nvPr>
        </p:nvSpPr>
        <p:spPr bwMode="auto">
          <a:xfrm>
            <a:off x="457200" y="1219200"/>
            <a:ext cx="8229600" cy="4910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400800" y="6356350"/>
            <a:ext cx="2289175" cy="365125"/>
          </a:xfrm>
          <a:prstGeom prst="rect">
            <a:avLst/>
          </a:prstGeom>
        </p:spPr>
        <p:txBody>
          <a:bodyPr vert="horz"/>
          <a:lstStyle>
            <a:lvl1pPr algn="l" eaLnBrk="1" latinLnBrk="0" hangingPunct="1">
              <a:defRPr kumimoji="0" sz="1400">
                <a:solidFill>
                  <a:schemeClr val="tx2"/>
                </a:solidFill>
              </a:defRPr>
            </a:lvl1pPr>
          </a:lstStyle>
          <a:p>
            <a:pPr>
              <a:defRPr/>
            </a:pPr>
            <a:endParaRPr lang="ru-RU"/>
          </a:p>
        </p:txBody>
      </p:sp>
      <p:sp>
        <p:nvSpPr>
          <p:cNvPr id="3" name="Нижний колонтитул 2"/>
          <p:cNvSpPr>
            <a:spLocks noGrp="1"/>
          </p:cNvSpPr>
          <p:nvPr>
            <p:ph type="ftr" sz="quarter" idx="3"/>
          </p:nvPr>
        </p:nvSpPr>
        <p:spPr>
          <a:xfrm>
            <a:off x="2898775" y="6356350"/>
            <a:ext cx="3505200" cy="365125"/>
          </a:xfrm>
          <a:prstGeom prst="rect">
            <a:avLst/>
          </a:prstGeom>
        </p:spPr>
        <p:txBody>
          <a:bodyPr vert="horz"/>
          <a:lstStyle>
            <a:lvl1pPr algn="r" eaLnBrk="1" latinLnBrk="0" hangingPunct="1">
              <a:defRPr kumimoji="0" sz="1400">
                <a:solidFill>
                  <a:schemeClr val="tx2"/>
                </a:solidFill>
              </a:defRPr>
            </a:lvl1pPr>
          </a:lstStyle>
          <a:p>
            <a:pPr>
              <a:defRPr/>
            </a:pPr>
            <a:endParaRPr lang="ru-RU"/>
          </a:p>
        </p:txBody>
      </p:sp>
      <p:sp>
        <p:nvSpPr>
          <p:cNvPr id="23" name="Номер слайда 22"/>
          <p:cNvSpPr>
            <a:spLocks noGrp="1"/>
          </p:cNvSpPr>
          <p:nvPr>
            <p:ph type="sldNum" sz="quarter" idx="4"/>
          </p:nvPr>
        </p:nvSpPr>
        <p:spPr>
          <a:xfrm>
            <a:off x="612775" y="6356350"/>
            <a:ext cx="1981200" cy="365125"/>
          </a:xfrm>
          <a:prstGeom prst="rect">
            <a:avLst/>
          </a:prstGeom>
        </p:spPr>
        <p:txBody>
          <a:bodyPr vert="horz"/>
          <a:lstStyle>
            <a:lvl1pPr algn="l" eaLnBrk="1" latinLnBrk="0" hangingPunct="1">
              <a:defRPr kumimoji="0" sz="1400">
                <a:solidFill>
                  <a:schemeClr val="tx2"/>
                </a:solidFill>
              </a:defRPr>
            </a:lvl1pPr>
          </a:lstStyle>
          <a:p>
            <a:pPr>
              <a:defRPr/>
            </a:pPr>
            <a:fld id="{B84CD80A-085F-4CF0-8DA0-5CB43EA40F7B}" type="slidenum">
              <a:rPr lang="ru-RU"/>
              <a:pPr>
                <a:defRPr/>
              </a:pPr>
              <a:t>‹#›</a:t>
            </a:fld>
            <a:endParaRPr lang="ru-RU"/>
          </a:p>
        </p:txBody>
      </p:sp>
      <p:sp>
        <p:nvSpPr>
          <p:cNvPr id="28" name="Прямая соединительная линия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a:p>
        </p:txBody>
      </p:sp>
      <p:sp>
        <p:nvSpPr>
          <p:cNvPr id="29" name="Прямая соединительная линия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a:p>
        </p:txBody>
      </p:sp>
      <p:sp>
        <p:nvSpPr>
          <p:cNvPr id="10" name="Равнобедренный треугольник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736" r:id="rId1"/>
    <p:sldLayoutId id="2147483727" r:id="rId2"/>
    <p:sldLayoutId id="2147483737" r:id="rId3"/>
    <p:sldLayoutId id="2147483728" r:id="rId4"/>
    <p:sldLayoutId id="2147483729" r:id="rId5"/>
    <p:sldLayoutId id="2147483738" r:id="rId6"/>
    <p:sldLayoutId id="2147483739" r:id="rId7"/>
    <p:sldLayoutId id="2147483740" r:id="rId8"/>
    <p:sldLayoutId id="2147483741" r:id="rId9"/>
    <p:sldLayoutId id="2147483730" r:id="rId10"/>
    <p:sldLayoutId id="2147483742" r:id="rId11"/>
    <p:sldLayoutId id="2147483731" r:id="rId12"/>
    <p:sldLayoutId id="2147483732" r:id="rId13"/>
    <p:sldLayoutId id="2147483733" r:id="rId14"/>
    <p:sldLayoutId id="2147483734" r:id="rId15"/>
    <p:sldLayoutId id="2147483735" r:id="rId16"/>
    <p:sldLayoutId id="2147483743" r:id="rId17"/>
    <p:sldLayoutId id="2147483744" r:id="rId18"/>
  </p:sldLayoutIdLst>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Cambria" pitchFamily="18" charset="0"/>
        </a:defRPr>
      </a:lvl2pPr>
      <a:lvl3pPr algn="l" rtl="0" eaLnBrk="0" fontAlgn="base" hangingPunct="0">
        <a:spcBef>
          <a:spcPct val="0"/>
        </a:spcBef>
        <a:spcAft>
          <a:spcPct val="0"/>
        </a:spcAft>
        <a:defRPr sz="3200">
          <a:solidFill>
            <a:schemeClr val="tx2"/>
          </a:solidFill>
          <a:latin typeface="Cambria" pitchFamily="18" charset="0"/>
        </a:defRPr>
      </a:lvl3pPr>
      <a:lvl4pPr algn="l" rtl="0" eaLnBrk="0" fontAlgn="base" hangingPunct="0">
        <a:spcBef>
          <a:spcPct val="0"/>
        </a:spcBef>
        <a:spcAft>
          <a:spcPct val="0"/>
        </a:spcAft>
        <a:defRPr sz="3200">
          <a:solidFill>
            <a:schemeClr val="tx2"/>
          </a:solidFill>
          <a:latin typeface="Cambria" pitchFamily="18" charset="0"/>
        </a:defRPr>
      </a:lvl4pPr>
      <a:lvl5pPr algn="l" rtl="0" eaLnBrk="0" fontAlgn="base" hangingPunct="0">
        <a:spcBef>
          <a:spcPct val="0"/>
        </a:spcBef>
        <a:spcAft>
          <a:spcPct val="0"/>
        </a:spcAft>
        <a:defRPr sz="3200">
          <a:solidFill>
            <a:schemeClr val="tx2"/>
          </a:solidFill>
          <a:latin typeface="Cambria" pitchFamily="18" charset="0"/>
        </a:defRPr>
      </a:lvl5pPr>
      <a:lvl6pPr marL="457200" algn="l" rtl="0" fontAlgn="base">
        <a:spcBef>
          <a:spcPct val="0"/>
        </a:spcBef>
        <a:spcAft>
          <a:spcPct val="0"/>
        </a:spcAft>
        <a:defRPr sz="3200">
          <a:solidFill>
            <a:schemeClr val="tx2"/>
          </a:solidFill>
          <a:latin typeface="Cambria" pitchFamily="18" charset="0"/>
        </a:defRPr>
      </a:lvl6pPr>
      <a:lvl7pPr marL="914400" algn="l" rtl="0" fontAlgn="base">
        <a:spcBef>
          <a:spcPct val="0"/>
        </a:spcBef>
        <a:spcAft>
          <a:spcPct val="0"/>
        </a:spcAft>
        <a:defRPr sz="3200">
          <a:solidFill>
            <a:schemeClr val="tx2"/>
          </a:solidFill>
          <a:latin typeface="Cambria" pitchFamily="18" charset="0"/>
        </a:defRPr>
      </a:lvl7pPr>
      <a:lvl8pPr marL="1371600" algn="l" rtl="0" fontAlgn="base">
        <a:spcBef>
          <a:spcPct val="0"/>
        </a:spcBef>
        <a:spcAft>
          <a:spcPct val="0"/>
        </a:spcAft>
        <a:defRPr sz="3200">
          <a:solidFill>
            <a:schemeClr val="tx2"/>
          </a:solidFill>
          <a:latin typeface="Cambria" pitchFamily="18" charset="0"/>
        </a:defRPr>
      </a:lvl8pPr>
      <a:lvl9pPr marL="1828800" algn="l" rtl="0" fontAlgn="base">
        <a:spcBef>
          <a:spcPct val="0"/>
        </a:spcBef>
        <a:spcAft>
          <a:spcPct val="0"/>
        </a:spcAft>
        <a:defRPr sz="3200">
          <a:solidFill>
            <a:schemeClr val="tx2"/>
          </a:solidFill>
          <a:latin typeface="Cambria" pitchFamily="18" charset="0"/>
        </a:defRPr>
      </a:lvl9pPr>
    </p:titleStyle>
    <p:bodyStyle>
      <a:lvl1pPr marL="273050" indent="-273050" algn="l" rtl="0" eaLnBrk="0" fontAlgn="base" hangingPunct="0">
        <a:spcBef>
          <a:spcPts val="600"/>
        </a:spcBef>
        <a:spcAft>
          <a:spcPct val="0"/>
        </a:spcAft>
        <a:buClr>
          <a:schemeClr val="accent1"/>
        </a:buClr>
        <a:buSzPct val="76000"/>
        <a:buFont typeface="Wingdings 3"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C01A22"/>
        </a:buClr>
        <a:buSzPct val="70000"/>
        <a:buFont typeface="Wingdings" pitchFamily="2" charset="2"/>
        <a:buChar char=""/>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globocan.iarc.fr/"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3.xml"/><Relationship Id="rId1" Type="http://schemas.openxmlformats.org/officeDocument/2006/relationships/vmlDrawing" Target="../drawings/vmlDrawing17.vml"/><Relationship Id="rId5" Type="http://schemas.openxmlformats.org/officeDocument/2006/relationships/image" Target="../media/image62.png"/><Relationship Id="rId4" Type="http://schemas.openxmlformats.org/officeDocument/2006/relationships/oleObject" Target="../embeddings/_____Microsoft_Excel_97-200318.xls"/></Relationships>
</file>

<file path=ppt/slides/_rels/slide10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png"/><Relationship Id="rId4" Type="http://schemas.openxmlformats.org/officeDocument/2006/relationships/oleObject" Target="../embeddings/_____Microsoft_Excel_97-20033.xls"/></Relationships>
</file>

<file path=ppt/slides/_rels/slide1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8" Type="http://schemas.openxmlformats.org/officeDocument/2006/relationships/hyperlink" Target="http://&#1074;&#1091;&#1079;-&#1088;&#1086;&#1089;&#1089;&#1080;&#1080;.&#1088;&#1092;/select/2" TargetMode="External"/><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 Id="rId9" Type="http://schemas.openxmlformats.org/officeDocument/2006/relationships/image" Target="../media/image69.jpeg"/></Relationships>
</file>

<file path=ppt/slides/_rels/slide11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1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png"/><Relationship Id="rId4" Type="http://schemas.openxmlformats.org/officeDocument/2006/relationships/oleObject" Target="../embeddings/_____Microsoft_Excel_97-20034.xls"/></Relationships>
</file>

<file path=ppt/slides/_rels/slide1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9.png"/><Relationship Id="rId4" Type="http://schemas.openxmlformats.org/officeDocument/2006/relationships/image" Target="../media/image78.jpeg"/></Relationships>
</file>

<file path=ppt/slides/_rels/slide12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73.png"/><Relationship Id="rId4" Type="http://schemas.openxmlformats.org/officeDocument/2006/relationships/image" Target="../media/image81.png"/><Relationship Id="rId9" Type="http://schemas.openxmlformats.org/officeDocument/2006/relationships/image" Target="../media/image86.emf"/></Relationships>
</file>

<file path=ppt/slides/_rels/slide1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1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2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jpeg"/><Relationship Id="rId7"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86.emf"/></Relationships>
</file>

<file path=ppt/slides/_rels/slide1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oleObject" Target="../embeddings/oleObject5.bin"/><Relationship Id="rId7" Type="http://schemas.openxmlformats.org/officeDocument/2006/relationships/oleObject" Target="../embeddings/_____Microsoft_Excel_97-20036.xls"/><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8.emf"/><Relationship Id="rId4" Type="http://schemas.openxmlformats.org/officeDocument/2006/relationships/oleObject" Target="../embeddings/_____Microsoft_Excel_97-20035.xls"/></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7.bin"/><Relationship Id="rId7" Type="http://schemas.openxmlformats.org/officeDocument/2006/relationships/oleObject" Target="../embeddings/_____Microsoft_Excel_97-20038.xls"/><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10.png"/><Relationship Id="rId4" Type="http://schemas.openxmlformats.org/officeDocument/2006/relationships/oleObject" Target="../embeddings/_____Microsoft_Excel_97-20037.xls"/></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8" Type="http://schemas.openxmlformats.org/officeDocument/2006/relationships/hyperlink" Target="https://www.researchgate.net/researcher/47562209_Maxim_L_Filipenko" TargetMode="External"/><Relationship Id="rId13" Type="http://schemas.openxmlformats.org/officeDocument/2006/relationships/hyperlink" Target="https://www.researchgate.net/researcher/2086872969_Alexandra_M_Mazitova" TargetMode="External"/><Relationship Id="rId18" Type="http://schemas.openxmlformats.org/officeDocument/2006/relationships/hyperlink" Target="http://elibrary.ru/contents.asp?issueid=1237323" TargetMode="External"/><Relationship Id="rId3" Type="http://schemas.openxmlformats.org/officeDocument/2006/relationships/hyperlink" Target="https://www.researchgate.net/researcher/2055718156_Alexandra_S_Shadrina" TargetMode="External"/><Relationship Id="rId7" Type="http://schemas.openxmlformats.org/officeDocument/2006/relationships/hyperlink" Target="https://www.researchgate.net/researcher/60146446_Alexandr_F_Lazarev" TargetMode="External"/><Relationship Id="rId12" Type="http://schemas.openxmlformats.org/officeDocument/2006/relationships/hyperlink" Target="https://www.researchgate.net/researcher/2086930629_Andrey_A_Kechin" TargetMode="External"/><Relationship Id="rId17" Type="http://schemas.openxmlformats.org/officeDocument/2006/relationships/hyperlink" Target="https://www.researchgate.net/profile/Maxim_Filipenko" TargetMode="External"/><Relationship Id="rId2" Type="http://schemas.openxmlformats.org/officeDocument/2006/relationships/hyperlink" Target="https://www.researchgate.net/publication/270004713_Polymorphisms_in_DNA_repair_genes_and_breast_cancer_risk_in_Russian_population_a_casecontrol_study?ev=prf_pub" TargetMode="External"/><Relationship Id="rId16" Type="http://schemas.openxmlformats.org/officeDocument/2006/relationships/hyperlink" Target="https://www.researchgate.net/researcher/2086743296_Nikolay_E_Kushlinskii" TargetMode="External"/><Relationship Id="rId1" Type="http://schemas.openxmlformats.org/officeDocument/2006/relationships/slideLayout" Target="../slideLayouts/slideLayout2.xml"/><Relationship Id="rId6" Type="http://schemas.openxmlformats.org/officeDocument/2006/relationships/hyperlink" Target="https://www.researchgate.net/researcher/15424558_Tatiana_V_Sinkina" TargetMode="External"/><Relationship Id="rId11" Type="http://schemas.openxmlformats.org/officeDocument/2006/relationships/hyperlink" Target="https://www.researchgate.net/researcher/2086896588_Natalya_A_Ermolenko" TargetMode="External"/><Relationship Id="rId5" Type="http://schemas.openxmlformats.org/officeDocument/2006/relationships/hyperlink" Target="https://www.researchgate.net/researcher/2052624470_Uljana_A_Boyarskikh" TargetMode="External"/><Relationship Id="rId15" Type="http://schemas.openxmlformats.org/officeDocument/2006/relationships/hyperlink" Target="https://www.researchgate.net/profile/Valentina_Petrova2" TargetMode="External"/><Relationship Id="rId10" Type="http://schemas.openxmlformats.org/officeDocument/2006/relationships/hyperlink" Target="https://www.researchgate.net/researcher/2073649840_Natalja_A_Oskina" TargetMode="External"/><Relationship Id="rId19" Type="http://schemas.openxmlformats.org/officeDocument/2006/relationships/hyperlink" Target="http://elibrary.ru/contents.asp?issueid=1237323&amp;selid=21082294" TargetMode="External"/><Relationship Id="rId4" Type="http://schemas.openxmlformats.org/officeDocument/2006/relationships/hyperlink" Target="https://www.researchgate.net/researcher/2050854096_Natalia_A_Ermolenko" TargetMode="External"/><Relationship Id="rId9" Type="http://schemas.openxmlformats.org/officeDocument/2006/relationships/hyperlink" Target="https://www.researchgate.net/publication/266680712_TERT_polymorphisms_rs2853669_and_rs7726159_influence_on_prostate_cancer_risk_in_Russian_population?ev=prf_pub" TargetMode="External"/><Relationship Id="rId14" Type="http://schemas.openxmlformats.org/officeDocument/2006/relationships/hyperlink" Target="https://www.researchgate.net/researcher/2073721748_Evgeny_A_Khrapov" TargetMode="Externa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17.emf"/><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16.png"/><Relationship Id="rId4" Type="http://schemas.openxmlformats.org/officeDocument/2006/relationships/oleObject" Target="../embeddings/_____Microsoft_Excel_97-20039.xls"/></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2.xml"/><Relationship Id="rId1" Type="http://schemas.openxmlformats.org/officeDocument/2006/relationships/vmlDrawing" Target="../drawings/vmlDrawing8.v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7.xml"/><Relationship Id="rId1" Type="http://schemas.openxmlformats.org/officeDocument/2006/relationships/vmlDrawing" Target="../drawings/vmlDrawing9.vml"/><Relationship Id="rId6" Type="http://schemas.openxmlformats.org/officeDocument/2006/relationships/image" Target="../media/image21.png"/><Relationship Id="rId5" Type="http://schemas.openxmlformats.org/officeDocument/2006/relationships/oleObject" Target="../embeddings/oleObject13.bin"/><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24.emf"/></Relationships>
</file>

<file path=ppt/slides/_rels/slide3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oleObject" Target="../embeddings/oleObject15.bin"/><Relationship Id="rId7" Type="http://schemas.openxmlformats.org/officeDocument/2006/relationships/oleObject" Target="../embeddings/_____Microsoft_Excel_97-200311.xls"/><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16.bin"/><Relationship Id="rId11" Type="http://schemas.openxmlformats.org/officeDocument/2006/relationships/image" Target="../media/image32.png"/><Relationship Id="rId5" Type="http://schemas.openxmlformats.org/officeDocument/2006/relationships/image" Target="../media/image30.png"/><Relationship Id="rId10" Type="http://schemas.openxmlformats.org/officeDocument/2006/relationships/oleObject" Target="../embeddings/_____Microsoft_Excel_97-200312.xls"/><Relationship Id="rId4" Type="http://schemas.openxmlformats.org/officeDocument/2006/relationships/oleObject" Target="../embeddings/_____Microsoft_Excel_97-200310.xls"/><Relationship Id="rId9" Type="http://schemas.openxmlformats.org/officeDocument/2006/relationships/oleObject" Target="../embeddings/oleObject17.bin"/></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oleObject" Target="../embeddings/oleObject18.bin"/><Relationship Id="rId7" Type="http://schemas.openxmlformats.org/officeDocument/2006/relationships/oleObject" Target="../embeddings/_____Microsoft_Excel_97-200314.xls"/><Relationship Id="rId2" Type="http://schemas.openxmlformats.org/officeDocument/2006/relationships/slideLayout" Target="../slideLayouts/slideLayout12.xml"/><Relationship Id="rId1" Type="http://schemas.openxmlformats.org/officeDocument/2006/relationships/vmlDrawing" Target="../drawings/vmlDrawing12.vml"/><Relationship Id="rId6" Type="http://schemas.openxmlformats.org/officeDocument/2006/relationships/oleObject" Target="../embeddings/oleObject19.bin"/><Relationship Id="rId5" Type="http://schemas.openxmlformats.org/officeDocument/2006/relationships/image" Target="../media/image33.png"/><Relationship Id="rId4" Type="http://schemas.openxmlformats.org/officeDocument/2006/relationships/oleObject" Target="../embeddings/_____Microsoft_Excel_97-200313.xls"/></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35.png"/><Relationship Id="rId4" Type="http://schemas.openxmlformats.org/officeDocument/2006/relationships/oleObject" Target="../embeddings/_____Microsoft_Excel_97-200315.xls"/></Relationships>
</file>

<file path=ppt/slides/_rels/slide44.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4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_____Microsoft_Excel_97-20031.xls"/></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png"/><Relationship Id="rId4" Type="http://schemas.openxmlformats.org/officeDocument/2006/relationships/oleObject" Target="../embeddings/_____Microsoft_Excel_97-20032.xls"/></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3.xml"/><Relationship Id="rId1" Type="http://schemas.openxmlformats.org/officeDocument/2006/relationships/vmlDrawing" Target="../drawings/vmlDrawing15.vml"/><Relationship Id="rId5" Type="http://schemas.openxmlformats.org/officeDocument/2006/relationships/image" Target="../media/image60.png"/><Relationship Id="rId4" Type="http://schemas.openxmlformats.org/officeDocument/2006/relationships/oleObject" Target="../embeddings/_____Microsoft_Excel_97-200316.xls"/></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3.xml"/><Relationship Id="rId1" Type="http://schemas.openxmlformats.org/officeDocument/2006/relationships/vmlDrawing" Target="../drawings/vmlDrawing16.vml"/><Relationship Id="rId5" Type="http://schemas.openxmlformats.org/officeDocument/2006/relationships/image" Target="../media/image61.png"/><Relationship Id="rId4" Type="http://schemas.openxmlformats.org/officeDocument/2006/relationships/oleObject" Target="../embeddings/_____Microsoft_Excel_97-200317.xls"/></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globocan.iarc.fr/"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C:\Users\Admin\Desktop\dir0\ТелеВидео\Foto\от Фотографа\надежда\DSC_4693.JPG"/>
          <p:cNvPicPr>
            <a:picLocks noChangeAspect="1" noChangeArrowheads="1"/>
          </p:cNvPicPr>
          <p:nvPr/>
        </p:nvPicPr>
        <p:blipFill>
          <a:blip r:embed="rId2" cstate="print"/>
          <a:srcRect/>
          <a:stretch>
            <a:fillRect/>
          </a:stretch>
        </p:blipFill>
        <p:spPr bwMode="auto">
          <a:xfrm>
            <a:off x="0" y="2960688"/>
            <a:ext cx="9144000" cy="3708400"/>
          </a:xfrm>
          <a:prstGeom prst="rect">
            <a:avLst/>
          </a:prstGeom>
          <a:noFill/>
          <a:ln w="9525">
            <a:noFill/>
            <a:miter lim="800000"/>
            <a:headEnd/>
            <a:tailEnd/>
          </a:ln>
        </p:spPr>
      </p:pic>
      <p:sp>
        <p:nvSpPr>
          <p:cNvPr id="10242" name="Rectangle 2"/>
          <p:cNvSpPr>
            <a:spLocks noGrp="1" noChangeArrowheads="1"/>
          </p:cNvSpPr>
          <p:nvPr>
            <p:ph type="title"/>
          </p:nvPr>
        </p:nvSpPr>
        <p:spPr>
          <a:xfrm>
            <a:off x="1476375" y="261938"/>
            <a:ext cx="7667625" cy="1943100"/>
          </a:xfrm>
          <a:solidFill>
            <a:schemeClr val="bg1"/>
          </a:solidFill>
        </p:spPr>
        <p:txBody>
          <a:bodyPr>
            <a:normAutofit fontScale="90000"/>
          </a:bodyPr>
          <a:lstStyle/>
          <a:p>
            <a:pPr algn="ctr" eaLnBrk="1" fontAlgn="auto" hangingPunct="1">
              <a:spcBef>
                <a:spcPts val="600"/>
              </a:spcBef>
              <a:spcAft>
                <a:spcPts val="600"/>
              </a:spcAft>
              <a:defRPr/>
            </a:pPr>
            <a:r>
              <a:rPr lang="ru-RU" sz="2400" dirty="0" smtClean="0"/>
              <a:t>Кафедра онкологии, лучевой терапии и лучевой диагностики с курсом ДПО ФГБОУ ВО «Алтайский государственный медицинский университет» МЗ РФ </a:t>
            </a:r>
            <a:br>
              <a:rPr lang="ru-RU" sz="2400" dirty="0" smtClean="0"/>
            </a:br>
            <a:r>
              <a:rPr lang="ru-RU" sz="2400" dirty="0" smtClean="0"/>
              <a:t>Алтайский филиал </a:t>
            </a:r>
            <a:br>
              <a:rPr lang="ru-RU" sz="2400" dirty="0" smtClean="0"/>
            </a:br>
            <a:r>
              <a:rPr lang="ru-RU" sz="2400" dirty="0" smtClean="0"/>
              <a:t>ФГБУ «НИМЦ онкологии им. Н.Н. Блохина» МЗ РФ</a:t>
            </a:r>
            <a:br>
              <a:rPr lang="ru-RU" sz="2400" dirty="0" smtClean="0"/>
            </a:br>
            <a:endParaRPr lang="ru-RU" sz="2400" dirty="0" smtClean="0"/>
          </a:p>
        </p:txBody>
      </p:sp>
      <p:sp>
        <p:nvSpPr>
          <p:cNvPr id="26628" name="Rectangle 4"/>
          <p:cNvSpPr>
            <a:spLocks noChangeArrowheads="1"/>
          </p:cNvSpPr>
          <p:nvPr/>
        </p:nvSpPr>
        <p:spPr bwMode="auto">
          <a:xfrm>
            <a:off x="3171825" y="2133600"/>
            <a:ext cx="4495800" cy="504825"/>
          </a:xfrm>
          <a:prstGeom prst="rect">
            <a:avLst/>
          </a:prstGeom>
          <a:solidFill>
            <a:schemeClr val="bg1"/>
          </a:solidFill>
          <a:ln w="9525">
            <a:noFill/>
            <a:miter lim="800000"/>
            <a:headEnd/>
            <a:tailEnd/>
          </a:ln>
        </p:spPr>
        <p:txBody>
          <a:bodyPr wrap="none" anchor="ctr"/>
          <a:lstStyle/>
          <a:p>
            <a:pPr algn="ctr"/>
            <a:r>
              <a:rPr lang="ru-RU" sz="1800" b="1" dirty="0">
                <a:solidFill>
                  <a:schemeClr val="tx2"/>
                </a:solidFill>
                <a:latin typeface="Tahoma" pitchFamily="34" charset="0"/>
              </a:rPr>
              <a:t>д.м.н., профессор </a:t>
            </a:r>
            <a:r>
              <a:rPr lang="ru-RU" sz="2400" b="1" dirty="0">
                <a:solidFill>
                  <a:schemeClr val="tx2"/>
                </a:solidFill>
                <a:latin typeface="Tahoma" pitchFamily="34" charset="0"/>
              </a:rPr>
              <a:t>А.Ф. Лазарев</a:t>
            </a:r>
          </a:p>
          <a:p>
            <a:pPr algn="ctr"/>
            <a:r>
              <a:rPr lang="ru-RU" sz="2400" b="1" u="sng" dirty="0">
                <a:solidFill>
                  <a:schemeClr val="tx2"/>
                </a:solidFill>
                <a:latin typeface="Tahoma" pitchFamily="34" charset="0"/>
              </a:rPr>
              <a:t>АКТОВАЯ РЕЧЬ</a:t>
            </a:r>
            <a:r>
              <a:rPr lang="ru-RU" sz="2400" b="1" dirty="0">
                <a:solidFill>
                  <a:schemeClr val="tx2"/>
                </a:solidFill>
                <a:latin typeface="Tahoma" pitchFamily="34" charset="0"/>
              </a:rPr>
              <a:t>, 09.02.2018</a:t>
            </a:r>
          </a:p>
        </p:txBody>
      </p:sp>
      <p:sp>
        <p:nvSpPr>
          <p:cNvPr id="26629" name="Text Box 7"/>
          <p:cNvSpPr txBox="1">
            <a:spLocks noChangeArrowheads="1"/>
          </p:cNvSpPr>
          <p:nvPr/>
        </p:nvSpPr>
        <p:spPr bwMode="auto">
          <a:xfrm>
            <a:off x="0" y="3003550"/>
            <a:ext cx="9144000" cy="1504950"/>
          </a:xfrm>
          <a:prstGeom prst="rect">
            <a:avLst/>
          </a:prstGeom>
          <a:noFill/>
          <a:ln w="9525">
            <a:noFill/>
            <a:miter lim="800000"/>
            <a:headEnd/>
            <a:tailEnd/>
          </a:ln>
        </p:spPr>
        <p:txBody>
          <a:bodyPr>
            <a:spAutoFit/>
          </a:bodyPr>
          <a:lstStyle/>
          <a:p>
            <a:pPr algn="ctr">
              <a:lnSpc>
                <a:spcPct val="85000"/>
              </a:lnSpc>
              <a:spcBef>
                <a:spcPct val="50000"/>
              </a:spcBef>
            </a:pPr>
            <a:r>
              <a:rPr lang="ru-RU" sz="3600" b="1">
                <a:solidFill>
                  <a:srgbClr val="C00000"/>
                </a:solidFill>
                <a:latin typeface="Times New Roman" pitchFamily="18" charset="0"/>
              </a:rPr>
              <a:t>Профилактика злокачественных новообразований (ЗНО) на современном этапе</a:t>
            </a:r>
            <a:endParaRPr lang="ru-RU" sz="3600">
              <a:solidFill>
                <a:srgbClr val="C00000"/>
              </a:solidFill>
              <a:latin typeface="Times New Roman" pitchFamily="18" charset="0"/>
            </a:endParaRPr>
          </a:p>
        </p:txBody>
      </p:sp>
      <p:pic>
        <p:nvPicPr>
          <p:cNvPr id="26630" name="Picture 7" descr="C:\Users\Admin\Desktop\dir0\ТелеВидео\Foto\АФЛ\1.jpg"/>
          <p:cNvPicPr>
            <a:picLocks noChangeAspect="1" noChangeArrowheads="1"/>
          </p:cNvPicPr>
          <p:nvPr/>
        </p:nvPicPr>
        <p:blipFill>
          <a:blip r:embed="rId3" cstate="print"/>
          <a:srcRect/>
          <a:stretch>
            <a:fillRect/>
          </a:stretch>
        </p:blipFill>
        <p:spPr bwMode="auto">
          <a:xfrm>
            <a:off x="250825" y="287338"/>
            <a:ext cx="1568450" cy="234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ChangeArrowheads="1"/>
          </p:cNvSpPr>
          <p:nvPr/>
        </p:nvSpPr>
        <p:spPr bwMode="auto">
          <a:xfrm>
            <a:off x="468313" y="44450"/>
            <a:ext cx="8280400" cy="863600"/>
          </a:xfrm>
          <a:prstGeom prst="rect">
            <a:avLst/>
          </a:prstGeom>
          <a:noFill/>
          <a:ln w="12700">
            <a:noFill/>
            <a:miter lim="800000"/>
            <a:headEnd/>
            <a:tailEnd/>
          </a:ln>
          <a:effectLst/>
        </p:spPr>
        <p:txBody>
          <a:bodyPr lIns="0" tIns="0" rIns="0" bIns="0"/>
          <a:lstStyle/>
          <a:p>
            <a:pPr algn="ctr">
              <a:defRPr/>
            </a:pPr>
            <a:r>
              <a:rPr lang="ru-RU" sz="2800" b="1" dirty="0">
                <a:solidFill>
                  <a:srgbClr val="000099"/>
                </a:solidFill>
                <a:effectLst>
                  <a:outerShdw blurRad="38100" dist="38100" dir="2700000" algn="tl">
                    <a:srgbClr val="C0C0C0"/>
                  </a:outerShdw>
                </a:effectLst>
              </a:rPr>
              <a:t>Наиболее часто встречающиеся локализации ЗНО у женщин</a:t>
            </a:r>
            <a:endParaRPr lang="en-US" sz="2800" b="1" dirty="0">
              <a:solidFill>
                <a:srgbClr val="000099"/>
              </a:solidFill>
              <a:effectLst>
                <a:outerShdw blurRad="38100" dist="38100" dir="2700000" algn="tl">
                  <a:srgbClr val="C0C0C0"/>
                </a:outerShdw>
              </a:effectLst>
            </a:endParaRPr>
          </a:p>
        </p:txBody>
      </p:sp>
      <p:graphicFrame>
        <p:nvGraphicFramePr>
          <p:cNvPr id="178400" name="Group 224"/>
          <p:cNvGraphicFramePr>
            <a:graphicFrameLocks noGrp="1"/>
          </p:cNvGraphicFramePr>
          <p:nvPr/>
        </p:nvGraphicFramePr>
        <p:xfrm>
          <a:off x="304800" y="858838"/>
          <a:ext cx="8534400" cy="5378784"/>
        </p:xfrm>
        <a:graphic>
          <a:graphicData uri="http://schemas.openxmlformats.org/drawingml/2006/table">
            <a:tbl>
              <a:tblPr/>
              <a:tblGrid>
                <a:gridCol w="2971800"/>
                <a:gridCol w="1905000"/>
                <a:gridCol w="1447800"/>
                <a:gridCol w="2209800"/>
              </a:tblGrid>
              <a:tr h="0">
                <a:tc rowSpan="2">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Локализация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gridSpan="3">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smtClean="0">
                          <a:ln>
                            <a:noFill/>
                          </a:ln>
                          <a:solidFill>
                            <a:srgbClr val="2B2BAD"/>
                          </a:solidFill>
                          <a:effectLst/>
                          <a:latin typeface="Times New Roman" pitchFamily="18" charset="0"/>
                        </a:rPr>
                        <a:t>Ранговое место</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hMerge="1">
                  <a:txBody>
                    <a:bodyPr/>
                    <a:lstStyle/>
                    <a:p>
                      <a:endParaRPr lang="ru-RU"/>
                    </a:p>
                  </a:txBody>
                  <a:tcPr/>
                </a:tc>
                <a:tc hMerge="1">
                  <a:txBody>
                    <a:bodyPr/>
                    <a:lstStyle/>
                    <a:p>
                      <a:endParaRPr lang="ru-RU"/>
                    </a:p>
                  </a:txBody>
                  <a:tcPr/>
                </a:tc>
              </a:tr>
              <a:tr h="0">
                <a:tc vMerge="1">
                  <a:txBody>
                    <a:bodyPr/>
                    <a:lstStyle/>
                    <a:p>
                      <a:endParaRPr lang="ru-RU"/>
                    </a:p>
                  </a:txBody>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в США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smtClean="0">
                          <a:ln>
                            <a:noFill/>
                          </a:ln>
                          <a:solidFill>
                            <a:srgbClr val="2B2BAD"/>
                          </a:solidFill>
                          <a:effectLst/>
                          <a:latin typeface="Times New Roman" pitchFamily="18" charset="0"/>
                        </a:rPr>
                        <a:t>в РФ</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smtClean="0">
                          <a:ln>
                            <a:noFill/>
                          </a:ln>
                          <a:solidFill>
                            <a:srgbClr val="2B2BAD"/>
                          </a:solidFill>
                          <a:effectLst/>
                          <a:latin typeface="Times New Roman" pitchFamily="18" charset="0"/>
                        </a:rPr>
                        <a:t>в Алтайском крае</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277813">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rPr>
                        <a:t>Молочная железа</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smtClean="0">
                          <a:ln>
                            <a:noFill/>
                          </a:ln>
                          <a:solidFill>
                            <a:srgbClr val="2B2BAD"/>
                          </a:solidFill>
                          <a:effectLst/>
                          <a:latin typeface="Times New Roman" pitchFamily="18" charset="0"/>
                        </a:rPr>
                        <a:t>1</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1</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2</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269875">
                <a:tc>
                  <a: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ru-RU" sz="1800" b="0" i="0" u="none" strike="noStrike" cap="none" normalizeH="0" baseline="0" dirty="0" smtClean="0">
                          <a:ln>
                            <a:noFill/>
                          </a:ln>
                          <a:solidFill>
                            <a:schemeClr val="tx1"/>
                          </a:solidFill>
                          <a:effectLst/>
                          <a:latin typeface="Times New Roman" pitchFamily="18" charset="0"/>
                        </a:rPr>
                        <a:t>Лёгкие</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smtClean="0">
                          <a:ln>
                            <a:noFill/>
                          </a:ln>
                          <a:solidFill>
                            <a:srgbClr val="2B2BAD"/>
                          </a:solidFill>
                          <a:effectLst/>
                          <a:latin typeface="Times New Roman" pitchFamily="18" charset="0"/>
                        </a:rPr>
                        <a:t>2</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9</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9</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288925">
                <a:tc>
                  <a: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ru-RU" sz="1800" b="0" i="0" u="none" strike="noStrike" cap="none" normalizeH="0" baseline="0" dirty="0" smtClean="0">
                          <a:ln>
                            <a:noFill/>
                          </a:ln>
                          <a:solidFill>
                            <a:schemeClr val="tx1"/>
                          </a:solidFill>
                          <a:effectLst/>
                          <a:latin typeface="Times New Roman" pitchFamily="18" charset="0"/>
                        </a:rPr>
                        <a:t>Ободочная и прямая кишка</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smtClean="0">
                          <a:ln>
                            <a:noFill/>
                          </a:ln>
                          <a:solidFill>
                            <a:srgbClr val="2B2BAD"/>
                          </a:solidFill>
                          <a:effectLst/>
                          <a:latin typeface="Times New Roman" pitchFamily="18" charset="0"/>
                        </a:rPr>
                        <a:t>3</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3</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3</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306388">
                <a:tc>
                  <a: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ru-RU" sz="1800" b="0" i="0" u="none" strike="noStrike" cap="none" normalizeH="0" baseline="0" dirty="0" smtClean="0">
                          <a:ln>
                            <a:noFill/>
                          </a:ln>
                          <a:solidFill>
                            <a:schemeClr val="tx1"/>
                          </a:solidFill>
                          <a:effectLst/>
                          <a:latin typeface="Times New Roman" pitchFamily="18" charset="0"/>
                        </a:rPr>
                        <a:t>Тело матки</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smtClean="0">
                          <a:ln>
                            <a:noFill/>
                          </a:ln>
                          <a:solidFill>
                            <a:srgbClr val="2B2BAD"/>
                          </a:solidFill>
                          <a:effectLst/>
                          <a:latin typeface="Times New Roman" pitchFamily="18" charset="0"/>
                        </a:rPr>
                        <a:t>4</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4</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5</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225">
                <a:tc>
                  <a: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ru-RU" sz="1800" b="0" i="0" u="none" strike="noStrike" cap="none" normalizeH="0" baseline="0" dirty="0" smtClean="0">
                          <a:ln>
                            <a:noFill/>
                          </a:ln>
                          <a:solidFill>
                            <a:schemeClr val="tx1"/>
                          </a:solidFill>
                          <a:effectLst/>
                          <a:latin typeface="Times New Roman" pitchFamily="18" charset="0"/>
                        </a:rPr>
                        <a:t>Щитовидная железа</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3FFA3">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smtClean="0">
                          <a:ln>
                            <a:noFill/>
                          </a:ln>
                          <a:solidFill>
                            <a:srgbClr val="2B2BAD"/>
                          </a:solidFill>
                          <a:effectLst/>
                          <a:latin typeface="Times New Roman" pitchFamily="18" charset="0"/>
                        </a:rPr>
                        <a:t>5</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3FFA3">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11</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3FFA3">
                        <a:alpha val="50000"/>
                      </a:srgb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4</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3FFA3">
                        <a:alpha val="50000"/>
                      </a:srgbClr>
                    </a:solidFill>
                  </a:tcPr>
                </a:tc>
              </a:tr>
              <a:tr h="225425">
                <a:tc>
                  <a: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ru-RU" sz="1800" b="0" i="0" u="none" strike="noStrike" cap="none" normalizeH="0" baseline="0" dirty="0" err="1" smtClean="0">
                          <a:ln>
                            <a:noFill/>
                          </a:ln>
                          <a:solidFill>
                            <a:schemeClr val="tx1"/>
                          </a:solidFill>
                          <a:effectLst/>
                          <a:latin typeface="Times New Roman" pitchFamily="18" charset="0"/>
                        </a:rPr>
                        <a:t>Кожа+меланома</a:t>
                      </a:r>
                      <a:endParaRPr kumimoji="0" lang="ru-RU" sz="1800" b="0" i="0" u="none" strike="noStrike" cap="none" normalizeH="0" baseline="0" dirty="0" smtClean="0">
                        <a:ln>
                          <a:noFill/>
                        </a:ln>
                        <a:solidFill>
                          <a:schemeClr val="tx1"/>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smtClean="0">
                          <a:ln>
                            <a:noFill/>
                          </a:ln>
                          <a:solidFill>
                            <a:srgbClr val="2B2BAD"/>
                          </a:solidFill>
                          <a:effectLst/>
                          <a:latin typeface="Times New Roman" pitchFamily="18" charset="0"/>
                        </a:rPr>
                        <a:t>6</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2</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1</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290513">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ru-RU" sz="1800" b="0" i="0" u="none" strike="noStrike" cap="none" normalizeH="0" baseline="0" dirty="0" err="1" smtClean="0">
                          <a:ln>
                            <a:noFill/>
                          </a:ln>
                          <a:solidFill>
                            <a:schemeClr val="tx1"/>
                          </a:solidFill>
                          <a:effectLst/>
                          <a:latin typeface="Times New Roman" pitchFamily="18" charset="0"/>
                        </a:rPr>
                        <a:t>Неходжскинские</a:t>
                      </a:r>
                      <a:r>
                        <a:rPr kumimoji="0" lang="ru-RU" sz="1800" b="0" i="0" u="none" strike="noStrike" cap="none" normalizeH="0" baseline="0" dirty="0" smtClean="0">
                          <a:ln>
                            <a:noFill/>
                          </a:ln>
                          <a:solidFill>
                            <a:schemeClr val="tx1"/>
                          </a:solidFill>
                          <a:effectLst/>
                          <a:latin typeface="Times New Roman" pitchFamily="18" charset="0"/>
                        </a:rPr>
                        <a:t> </a:t>
                      </a:r>
                      <a:r>
                        <a:rPr kumimoji="0" lang="ru-RU" sz="1800" b="0" i="0" u="none" strike="noStrike" cap="none" normalizeH="0" baseline="0" dirty="0" err="1" smtClean="0">
                          <a:ln>
                            <a:noFill/>
                          </a:ln>
                          <a:solidFill>
                            <a:schemeClr val="tx1"/>
                          </a:solidFill>
                          <a:effectLst/>
                          <a:latin typeface="Times New Roman" pitchFamily="18" charset="0"/>
                        </a:rPr>
                        <a:t>лимфомы</a:t>
                      </a:r>
                      <a:endParaRPr kumimoji="0" lang="ru-RU" sz="1800" b="0" i="0" u="none" strike="noStrike" cap="none" normalizeH="0" baseline="0" dirty="0" smtClean="0">
                        <a:ln>
                          <a:noFill/>
                        </a:ln>
                        <a:solidFill>
                          <a:schemeClr val="tx1"/>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smtClean="0">
                          <a:ln>
                            <a:noFill/>
                          </a:ln>
                          <a:solidFill>
                            <a:srgbClr val="2B2BAD"/>
                          </a:solidFill>
                          <a:effectLst/>
                          <a:latin typeface="Times New Roman" pitchFamily="18" charset="0"/>
                        </a:rPr>
                        <a:t>7</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endParaRPr kumimoji="0" lang="ru-RU" sz="1800" b="1" i="0" u="none" strike="noStrike" cap="none" normalizeH="0" baseline="0" dirty="0" smtClean="0">
                        <a:ln>
                          <a:noFill/>
                        </a:ln>
                        <a:solidFill>
                          <a:srgbClr val="2B2BAD"/>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endParaRPr kumimoji="0" lang="ru-RU" sz="1800" b="1" i="0" u="none" strike="noStrike" cap="none" normalizeH="0" baseline="0" dirty="0" smtClean="0">
                        <a:ln>
                          <a:noFill/>
                        </a:ln>
                        <a:solidFill>
                          <a:srgbClr val="2B2BAD"/>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369888">
                <a:tc>
                  <a: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ru-RU" sz="1800" b="0" i="0" u="none" strike="noStrike" cap="none" normalizeH="0" baseline="0" dirty="0" smtClean="0">
                          <a:ln>
                            <a:noFill/>
                          </a:ln>
                          <a:solidFill>
                            <a:schemeClr val="tx1"/>
                          </a:solidFill>
                          <a:effectLst/>
                          <a:latin typeface="Times New Roman" pitchFamily="18" charset="0"/>
                        </a:rPr>
                        <a:t>Почки</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smtClean="0">
                          <a:ln>
                            <a:noFill/>
                          </a:ln>
                          <a:solidFill>
                            <a:srgbClr val="2B2BAD"/>
                          </a:solidFill>
                          <a:effectLst/>
                          <a:latin typeface="Times New Roman" pitchFamily="18" charset="0"/>
                        </a:rPr>
                        <a:t>8</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10</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11</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293688">
                <a:tc>
                  <a: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ru-RU" sz="1800" b="0" i="0" u="none" strike="noStrike" cap="none" normalizeH="0" baseline="0" dirty="0" smtClean="0">
                          <a:ln>
                            <a:noFill/>
                          </a:ln>
                          <a:solidFill>
                            <a:schemeClr val="tx1"/>
                          </a:solidFill>
                          <a:effectLst/>
                          <a:latin typeface="Times New Roman" pitchFamily="18" charset="0"/>
                        </a:rPr>
                        <a:t>Поджелудочная железа</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smtClean="0">
                          <a:ln>
                            <a:noFill/>
                          </a:ln>
                          <a:solidFill>
                            <a:srgbClr val="2B2BAD"/>
                          </a:solidFill>
                          <a:effectLst/>
                          <a:latin typeface="Times New Roman" pitchFamily="18" charset="0"/>
                        </a:rPr>
                        <a:t>9</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12</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12</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306388">
                <a:tc>
                  <a: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ru-RU" sz="1800" b="0" i="0" u="none" strike="noStrike" cap="none" normalizeH="0" baseline="0" dirty="0" smtClean="0">
                          <a:ln>
                            <a:noFill/>
                          </a:ln>
                          <a:solidFill>
                            <a:schemeClr val="tx1"/>
                          </a:solidFill>
                          <a:effectLst/>
                          <a:latin typeface="Times New Roman" pitchFamily="18" charset="0"/>
                        </a:rPr>
                        <a:t>Желудок</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endParaRPr kumimoji="0" lang="en-US" sz="1800" b="1" i="0" u="none" strike="noStrike" cap="none" normalizeH="0" baseline="0" smtClean="0">
                        <a:ln>
                          <a:noFill/>
                        </a:ln>
                        <a:solidFill>
                          <a:srgbClr val="2B2BAD"/>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5</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7</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307975">
                <a:tc>
                  <a: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ru-RU" sz="1800" b="0" i="0" u="none" strike="noStrike" cap="none" normalizeH="0" baseline="0" dirty="0" smtClean="0">
                          <a:ln>
                            <a:noFill/>
                          </a:ln>
                          <a:solidFill>
                            <a:schemeClr val="tx1"/>
                          </a:solidFill>
                          <a:effectLst/>
                          <a:latin typeface="Times New Roman" pitchFamily="18" charset="0"/>
                        </a:rPr>
                        <a:t>Шейка матки</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endParaRPr kumimoji="0" lang="en-US" sz="1800" b="1" i="0" u="none" strike="noStrike" cap="none" normalizeH="0" baseline="0" smtClean="0">
                        <a:ln>
                          <a:noFill/>
                        </a:ln>
                        <a:solidFill>
                          <a:srgbClr val="2B2BAD"/>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6</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6</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306388">
                <a:tc>
                  <a: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ru-RU" sz="1800" b="0" i="0" u="none" strike="noStrike" cap="none" normalizeH="0" baseline="0" dirty="0" smtClean="0">
                          <a:ln>
                            <a:noFill/>
                          </a:ln>
                          <a:solidFill>
                            <a:schemeClr val="tx1"/>
                          </a:solidFill>
                          <a:effectLst/>
                          <a:latin typeface="Times New Roman" pitchFamily="18" charset="0"/>
                        </a:rPr>
                        <a:t>Яичники</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endParaRPr kumimoji="0" lang="en-US" sz="1800" b="1" i="0" u="none" strike="noStrike" cap="none" normalizeH="0" baseline="0" dirty="0" smtClean="0">
                        <a:ln>
                          <a:noFill/>
                        </a:ln>
                        <a:solidFill>
                          <a:srgbClr val="2B2BAD"/>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7</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10</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307975">
                <a:tc>
                  <a: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ru-RU" sz="1800" b="0" i="0" u="none" strike="noStrike" cap="none" normalizeH="0" baseline="0" dirty="0" err="1" smtClean="0">
                          <a:ln>
                            <a:noFill/>
                          </a:ln>
                          <a:solidFill>
                            <a:schemeClr val="tx1"/>
                          </a:solidFill>
                          <a:effectLst/>
                          <a:latin typeface="Times New Roman" pitchFamily="18" charset="0"/>
                        </a:rPr>
                        <a:t>Гемобластозы</a:t>
                      </a:r>
                      <a:endParaRPr kumimoji="0" lang="ru-RU" sz="1800" b="0" i="0" u="none" strike="noStrike" cap="none" normalizeH="0" baseline="0" dirty="0" smtClean="0">
                        <a:ln>
                          <a:noFill/>
                        </a:ln>
                        <a:solidFill>
                          <a:schemeClr val="tx1"/>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endParaRPr kumimoji="0" lang="en-US" sz="1800" b="1" i="0" u="none" strike="noStrike" cap="none" normalizeH="0" baseline="0" dirty="0" smtClean="0">
                        <a:ln>
                          <a:noFill/>
                        </a:ln>
                        <a:solidFill>
                          <a:srgbClr val="2B2BAD"/>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8</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8</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306388">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ru-RU" sz="1800" b="0" i="0" u="none" strike="noStrike" cap="none" normalizeH="0" baseline="0" dirty="0" smtClean="0">
                          <a:ln>
                            <a:noFill/>
                          </a:ln>
                          <a:solidFill>
                            <a:schemeClr val="tx1"/>
                          </a:solidFill>
                          <a:effectLst/>
                          <a:latin typeface="Times New Roman" pitchFamily="18" charset="0"/>
                        </a:rPr>
                        <a:t>Пищевод</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endParaRPr kumimoji="0" lang="ru-RU" sz="1800" b="1" i="0" u="none" strike="noStrike" cap="none" normalizeH="0" baseline="0" dirty="0" smtClean="0">
                        <a:ln>
                          <a:noFill/>
                        </a:ln>
                        <a:solidFill>
                          <a:srgbClr val="2B2BAD"/>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13</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ru-RU" sz="1800" b="1" i="0" u="none" strike="noStrike" cap="none" normalizeH="0" baseline="0" dirty="0" smtClean="0">
                        <a:ln>
                          <a:noFill/>
                        </a:ln>
                        <a:solidFill>
                          <a:srgbClr val="2B2BAD"/>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306388">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ru-RU" sz="1800" b="0" i="0" u="none" strike="noStrike" cap="none" normalizeH="0" baseline="0" dirty="0" smtClean="0">
                          <a:ln>
                            <a:noFill/>
                          </a:ln>
                          <a:solidFill>
                            <a:schemeClr val="tx1"/>
                          </a:solidFill>
                          <a:effectLst/>
                          <a:latin typeface="Times New Roman" pitchFamily="18" charset="0"/>
                        </a:rPr>
                        <a:t>Головной мозг</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endParaRPr kumimoji="0" lang="en-US" sz="1800" b="1" i="0" u="none" strike="noStrike" cap="none" normalizeH="0" baseline="0" dirty="0" smtClean="0">
                        <a:ln>
                          <a:noFill/>
                        </a:ln>
                        <a:solidFill>
                          <a:srgbClr val="2B2BAD"/>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endParaRPr kumimoji="0" lang="ru-RU" sz="1800" b="1" i="0" u="none" strike="noStrike" cap="none" normalizeH="0" baseline="0" dirty="0" smtClean="0">
                        <a:ln>
                          <a:noFill/>
                        </a:ln>
                        <a:solidFill>
                          <a:srgbClr val="2B2BAD"/>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1800" b="1" i="0" u="none" strike="noStrike" cap="none" normalizeH="0" baseline="0" dirty="0" smtClean="0">
                          <a:ln>
                            <a:noFill/>
                          </a:ln>
                          <a:solidFill>
                            <a:srgbClr val="2B2BAD"/>
                          </a:solidFill>
                          <a:effectLst/>
                          <a:latin typeface="Times New Roman" pitchFamily="18" charset="0"/>
                        </a:rPr>
                        <a:t>13</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bl>
          </a:graphicData>
        </a:graphic>
      </p:graphicFrame>
      <p:sp>
        <p:nvSpPr>
          <p:cNvPr id="33884" name="Rectangle 4"/>
          <p:cNvSpPr>
            <a:spLocks noChangeArrowheads="1"/>
          </p:cNvSpPr>
          <p:nvPr/>
        </p:nvSpPr>
        <p:spPr bwMode="auto">
          <a:xfrm>
            <a:off x="250825" y="6519863"/>
            <a:ext cx="8893175" cy="307975"/>
          </a:xfrm>
          <a:prstGeom prst="rect">
            <a:avLst/>
          </a:prstGeom>
          <a:noFill/>
          <a:ln w="12700">
            <a:noFill/>
            <a:miter lim="800000"/>
            <a:headEnd/>
            <a:tailEnd/>
          </a:ln>
        </p:spPr>
        <p:txBody>
          <a:bodyPr>
            <a:spAutoFit/>
          </a:bodyPr>
          <a:lstStyle/>
          <a:p>
            <a:pPr algn="r" eaLnBrk="0" hangingPunct="0"/>
            <a:r>
              <a:rPr lang="en-US" sz="1400">
                <a:hlinkClick r:id="rId3"/>
              </a:rPr>
              <a:t>http://globocan.iarc.fr/</a:t>
            </a:r>
            <a:r>
              <a:rPr lang="ru-RU" sz="1400"/>
              <a:t>, </a:t>
            </a:r>
            <a:r>
              <a:rPr lang="ru-RU" sz="1400" i="1"/>
              <a:t>Каприн А.Д.,Старинский В.В., 2012; Лазарев А.Ф., Федоскина А.В., 2012</a:t>
            </a:r>
            <a:endParaRPr lang="en-US" sz="1400" i="1"/>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Заголовок 1"/>
          <p:cNvSpPr>
            <a:spLocks noGrp="1"/>
          </p:cNvSpPr>
          <p:nvPr>
            <p:ph type="title"/>
          </p:nvPr>
        </p:nvSpPr>
        <p:spPr>
          <a:xfrm>
            <a:off x="539750" y="0"/>
            <a:ext cx="8229600" cy="1066800"/>
          </a:xfrm>
        </p:spPr>
        <p:txBody>
          <a:bodyPr/>
          <a:lstStyle/>
          <a:p>
            <a:pPr eaLnBrk="1" hangingPunct="1"/>
            <a:r>
              <a:rPr lang="ru-RU" smtClean="0"/>
              <a:t>Таблица рисков рака молочной железы </a:t>
            </a:r>
            <a:r>
              <a:rPr lang="ru-RU" i="1" smtClean="0"/>
              <a:t>(продолжение)</a:t>
            </a:r>
            <a:endParaRPr lang="ru-RU" smtClean="0"/>
          </a:p>
        </p:txBody>
      </p:sp>
      <p:graphicFrame>
        <p:nvGraphicFramePr>
          <p:cNvPr id="5" name="Таблица 4"/>
          <p:cNvGraphicFramePr>
            <a:graphicFrameLocks noGrp="1"/>
          </p:cNvGraphicFramePr>
          <p:nvPr/>
        </p:nvGraphicFramePr>
        <p:xfrm>
          <a:off x="250825" y="1341438"/>
          <a:ext cx="8712967" cy="4632960"/>
        </p:xfrm>
        <a:graphic>
          <a:graphicData uri="http://schemas.openxmlformats.org/drawingml/2006/table">
            <a:tbl>
              <a:tblPr/>
              <a:tblGrid>
                <a:gridCol w="414166"/>
                <a:gridCol w="1962098"/>
                <a:gridCol w="2016224"/>
                <a:gridCol w="1008112"/>
                <a:gridCol w="1080120"/>
                <a:gridCol w="1112462"/>
                <a:gridCol w="1090566"/>
                <a:gridCol w="29219"/>
              </a:tblGrid>
              <a:tr h="48346">
                <a:tc>
                  <a:txBody>
                    <a:bodyPr/>
                    <a:lstStyle/>
                    <a:p>
                      <a:pPr marL="0" algn="ctr">
                        <a:lnSpc>
                          <a:spcPct val="100000"/>
                        </a:lnSpc>
                        <a:spcAft>
                          <a:spcPts val="0"/>
                        </a:spcAft>
                      </a:pPr>
                      <a:r>
                        <a:rPr lang="ru-RU" sz="1600" b="1" dirty="0">
                          <a:latin typeface="Times New Roman"/>
                          <a:ea typeface="Calibri"/>
                          <a:cs typeface="Times New Roman"/>
                        </a:rPr>
                        <a:t>№</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gridSpan="2">
                  <a:txBody>
                    <a:bodyPr/>
                    <a:lstStyle/>
                    <a:p>
                      <a:pPr marL="0" algn="ctr">
                        <a:lnSpc>
                          <a:spcPct val="100000"/>
                        </a:lnSpc>
                        <a:spcAft>
                          <a:spcPts val="0"/>
                        </a:spcAft>
                      </a:pPr>
                      <a:r>
                        <a:rPr lang="ru-RU" sz="1600" b="1" dirty="0">
                          <a:latin typeface="Times New Roman"/>
                          <a:ea typeface="Calibri"/>
                          <a:cs typeface="Times New Roman"/>
                        </a:rPr>
                        <a:t>Факторы риска</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hMerge="1">
                  <a:txBody>
                    <a:bodyPr/>
                    <a:lstStyle/>
                    <a:p>
                      <a:endParaRPr lang="ru-RU"/>
                    </a:p>
                  </a:txBody>
                  <a:tcPr/>
                </a:tc>
                <a:tc gridSpan="5">
                  <a:txBody>
                    <a:bodyPr/>
                    <a:lstStyle/>
                    <a:p>
                      <a:pPr marL="0" algn="ctr">
                        <a:lnSpc>
                          <a:spcPct val="100000"/>
                        </a:lnSpc>
                        <a:spcAft>
                          <a:spcPts val="0"/>
                        </a:spcAft>
                      </a:pPr>
                      <a:r>
                        <a:rPr lang="ru-RU" sz="1600" b="1" dirty="0">
                          <a:latin typeface="Times New Roman"/>
                          <a:ea typeface="Calibri"/>
                          <a:cs typeface="Times New Roman"/>
                        </a:rPr>
                        <a:t>Степень риска</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8346">
                <a:tc rowSpan="2">
                  <a:txBody>
                    <a:bodyPr/>
                    <a:lstStyle/>
                    <a:p>
                      <a:pPr marL="0">
                        <a:lnSpc>
                          <a:spcPct val="100000"/>
                        </a:lnSpc>
                        <a:spcAft>
                          <a:spcPts val="0"/>
                        </a:spcAft>
                        <a:tabLst>
                          <a:tab pos="334645" algn="l"/>
                        </a:tabLst>
                      </a:pPr>
                      <a:r>
                        <a:rPr lang="ru-RU" sz="1600" dirty="0">
                          <a:latin typeface="Times New Roman"/>
                          <a:ea typeface="Calibri"/>
                          <a:cs typeface="Times New Roman"/>
                        </a:rPr>
                        <a:t>22</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Аборты</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Общее число абортов</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нет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1-2</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3 и более</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w="28575" cap="flat" cmpd="sng" algn="ctr">
                      <a:solidFill>
                        <a:srgbClr val="C00000"/>
                      </a:solidFill>
                      <a:prstDash val="solid"/>
                      <a:round/>
                      <a:headEnd type="none" w="med" len="med"/>
                      <a:tailEnd type="none" w="med" len="med"/>
                    </a:lnT>
                    <a:lnB>
                      <a:noFill/>
                    </a:lnB>
                  </a:tcPr>
                </a:tc>
                <a:tc hMerge="1">
                  <a:txBody>
                    <a:bodyPr/>
                    <a:lstStyle/>
                    <a:p>
                      <a:endParaRPr lang="ru-RU"/>
                    </a:p>
                  </a:txBody>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dirty="0">
                          <a:latin typeface="Times New Roman"/>
                          <a:ea typeface="Calibri"/>
                          <a:cs typeface="Times New Roman"/>
                        </a:rPr>
                        <a:t>-1</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gridSpan="2">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w="28575" cap="flat" cmpd="sng" algn="ctr">
                      <a:solidFill>
                        <a:srgbClr val="C00000"/>
                      </a:solidFill>
                      <a:prstDash val="solid"/>
                      <a:round/>
                      <a:headEnd type="none" w="med" len="med"/>
                      <a:tailEnd type="none" w="med" len="med"/>
                    </a:lnB>
                  </a:tcPr>
                </a:tc>
                <a:tc hMerge="1">
                  <a:txBody>
                    <a:bodyPr/>
                    <a:lstStyle/>
                    <a:p>
                      <a:endParaRPr lang="ru-RU"/>
                    </a:p>
                  </a:txBody>
                  <a:tcPr/>
                </a:tc>
              </a:tr>
              <a:tr h="48346">
                <a:tc rowSpan="2">
                  <a:txBody>
                    <a:bodyPr/>
                    <a:lstStyle/>
                    <a:p>
                      <a:pPr marL="0">
                        <a:lnSpc>
                          <a:spcPct val="100000"/>
                        </a:lnSpc>
                        <a:spcAft>
                          <a:spcPts val="0"/>
                        </a:spcAft>
                        <a:tabLst>
                          <a:tab pos="334645" algn="l"/>
                        </a:tabLst>
                      </a:pPr>
                      <a:r>
                        <a:rPr lang="ru-RU" sz="1600" dirty="0">
                          <a:latin typeface="Times New Roman"/>
                          <a:ea typeface="Calibri"/>
                          <a:cs typeface="Times New Roman"/>
                        </a:rPr>
                        <a:t>23</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Беременности</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Число беременностей, </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нет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1-2</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3-4</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5 и более</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en-US"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dirty="0">
                          <a:latin typeface="Times New Roman"/>
                          <a:ea typeface="Calibri"/>
                          <a:cs typeface="Times New Roman"/>
                        </a:rPr>
                        <a:t>0</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96691">
                <a:tc rowSpan="2">
                  <a:txBody>
                    <a:bodyPr/>
                    <a:lstStyle/>
                    <a:p>
                      <a:pPr marL="0">
                        <a:lnSpc>
                          <a:spcPct val="100000"/>
                        </a:lnSpc>
                        <a:spcAft>
                          <a:spcPts val="0"/>
                        </a:spcAft>
                        <a:tabLst>
                          <a:tab pos="334645" algn="l"/>
                        </a:tabLst>
                      </a:pPr>
                      <a:r>
                        <a:rPr lang="ru-RU" sz="1600" dirty="0">
                          <a:latin typeface="Times New Roman"/>
                          <a:ea typeface="Calibri"/>
                          <a:cs typeface="Times New Roman"/>
                        </a:rPr>
                        <a:t>24</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Поздняя первая беременность</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Возраст 1-ой беременности </a:t>
                      </a:r>
                      <a:r>
                        <a:rPr lang="en-US" sz="1600">
                          <a:latin typeface="Times New Roman"/>
                          <a:ea typeface="Calibri"/>
                          <a:cs typeface="Times New Roman"/>
                        </a:rPr>
                        <a:t>&gt;</a:t>
                      </a:r>
                      <a:r>
                        <a:rPr lang="ru-RU" sz="1600">
                          <a:latin typeface="Times New Roman"/>
                          <a:ea typeface="Calibri"/>
                          <a:cs typeface="Times New Roman"/>
                        </a:rPr>
                        <a:t> 35 лет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нет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да</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w="28575" cap="flat" cmpd="sng" algn="ctr">
                      <a:solidFill>
                        <a:srgbClr val="C00000"/>
                      </a:solidFill>
                      <a:prstDash val="solid"/>
                      <a:round/>
                      <a:headEnd type="none" w="med" len="med"/>
                      <a:tailEnd type="none" w="med" len="med"/>
                    </a:lnT>
                    <a:lnB>
                      <a:noFill/>
                    </a:lnB>
                  </a:tcPr>
                </a:tc>
                <a:tc hMerge="1">
                  <a:txBody>
                    <a:bodyPr/>
                    <a:lstStyle/>
                    <a:p>
                      <a:endParaRPr lang="ru-RU"/>
                    </a:p>
                  </a:txBody>
                  <a:tcPr/>
                </a:tc>
                <a:tc hMerge="1">
                  <a:txBody>
                    <a:bodyPr/>
                    <a:lstStyle/>
                    <a:p>
                      <a:endParaRPr lang="ru-RU"/>
                    </a:p>
                  </a:txBody>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gridSpan="3">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ru-RU"/>
                    </a:p>
                  </a:txBody>
                  <a:tcPr/>
                </a:tc>
                <a:tc hMerge="1">
                  <a:txBody>
                    <a:bodyPr/>
                    <a:lstStyle/>
                    <a:p>
                      <a:endParaRPr lang="ru-RU"/>
                    </a:p>
                  </a:txBody>
                  <a:tcPr/>
                </a:tc>
              </a:tr>
              <a:tr h="48346">
                <a:tc rowSpan="2">
                  <a:txBody>
                    <a:bodyPr/>
                    <a:lstStyle/>
                    <a:p>
                      <a:pPr marL="0">
                        <a:lnSpc>
                          <a:spcPct val="100000"/>
                        </a:lnSpc>
                        <a:spcAft>
                          <a:spcPts val="0"/>
                        </a:spcAft>
                        <a:tabLst>
                          <a:tab pos="334645" algn="l"/>
                        </a:tabLst>
                      </a:pPr>
                      <a:r>
                        <a:rPr lang="ru-RU" sz="1600" dirty="0">
                          <a:latin typeface="Times New Roman"/>
                          <a:ea typeface="Calibri"/>
                          <a:cs typeface="Times New Roman"/>
                        </a:rPr>
                        <a:t>25</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Заместительная терапия</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Нет, да</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нет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да</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ru-RU"/>
                    </a:p>
                  </a:txBody>
                  <a:tcPr/>
                </a:tc>
                <a:tc hMerge="1">
                  <a:txBody>
                    <a:bodyPr/>
                    <a:lstStyle/>
                    <a:p>
                      <a:endParaRPr lang="ru-RU"/>
                    </a:p>
                  </a:txBody>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dirty="0">
                          <a:latin typeface="Times New Roman"/>
                          <a:ea typeface="Calibri"/>
                          <a:cs typeface="Times New Roman"/>
                        </a:rPr>
                        <a:t>Риск в баллах</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gridSpan="3">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ru-RU"/>
                    </a:p>
                  </a:txBody>
                  <a:tcPr/>
                </a:tc>
                <a:tc hMerge="1">
                  <a:txBody>
                    <a:bodyPr/>
                    <a:lstStyle/>
                    <a:p>
                      <a:endParaRPr lang="ru-RU"/>
                    </a:p>
                  </a:txBody>
                  <a:tcPr/>
                </a:tc>
              </a:tr>
              <a:tr h="48346">
                <a:tc rowSpan="2">
                  <a:txBody>
                    <a:bodyPr/>
                    <a:lstStyle/>
                    <a:p>
                      <a:pPr marL="0">
                        <a:lnSpc>
                          <a:spcPct val="100000"/>
                        </a:lnSpc>
                        <a:spcAft>
                          <a:spcPts val="0"/>
                        </a:spcAft>
                        <a:tabLst>
                          <a:tab pos="334645" algn="l"/>
                        </a:tabLst>
                      </a:pPr>
                      <a:r>
                        <a:rPr lang="ru-RU" sz="1600" dirty="0">
                          <a:latin typeface="Times New Roman"/>
                          <a:ea typeface="Calibri"/>
                          <a:cs typeface="Times New Roman"/>
                        </a:rPr>
                        <a:t>26</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Прием оральных контрацептивов</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Был прием, нет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нет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да</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ru-RU"/>
                    </a:p>
                  </a:txBody>
                  <a:tcPr/>
                </a:tc>
                <a:tc hMerge="1">
                  <a:txBody>
                    <a:bodyPr/>
                    <a:lstStyle/>
                    <a:p>
                      <a:endParaRPr lang="ru-RU"/>
                    </a:p>
                  </a:txBody>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gridSpan="3">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ru-RU"/>
                    </a:p>
                  </a:txBody>
                  <a:tcPr/>
                </a:tc>
                <a:tc hMerge="1">
                  <a:txBody>
                    <a:bodyPr/>
                    <a:lstStyle/>
                    <a:p>
                      <a:endParaRPr lang="ru-RU"/>
                    </a:p>
                  </a:txBody>
                  <a:tcPr/>
                </a:tc>
              </a:tr>
              <a:tr h="48346">
                <a:tc rowSpan="2">
                  <a:txBody>
                    <a:bodyPr/>
                    <a:lstStyle/>
                    <a:p>
                      <a:pPr marL="0">
                        <a:lnSpc>
                          <a:spcPct val="100000"/>
                        </a:lnSpc>
                        <a:spcAft>
                          <a:spcPts val="0"/>
                        </a:spcAft>
                        <a:tabLst>
                          <a:tab pos="334645" algn="l"/>
                        </a:tabLst>
                      </a:pPr>
                      <a:r>
                        <a:rPr lang="ru-RU" sz="1600" dirty="0">
                          <a:latin typeface="Times New Roman"/>
                          <a:ea typeface="Calibri"/>
                          <a:cs typeface="Times New Roman"/>
                        </a:rPr>
                        <a:t>27</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Заболевания молочных желез (мастопатия, фиброаденома и др.)</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Перечень заболеваний</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нет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да</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ru-RU"/>
                    </a:p>
                  </a:txBody>
                  <a:tcPr/>
                </a:tc>
                <a:tc hMerge="1">
                  <a:txBody>
                    <a:bodyPr/>
                    <a:lstStyle/>
                    <a:p>
                      <a:endParaRPr lang="ru-RU"/>
                    </a:p>
                  </a:txBody>
                  <a:tcPr/>
                </a:tc>
              </a:tr>
              <a:tr h="145037">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gridSpan="3">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ru-RU"/>
                    </a:p>
                  </a:txBody>
                  <a:tcPr/>
                </a:tc>
                <a:tc hMerge="1">
                  <a:txBody>
                    <a:bodyPr/>
                    <a:lstStyle/>
                    <a:p>
                      <a:endParaRPr lang="ru-RU"/>
                    </a:p>
                  </a:txBody>
                  <a:tcPr/>
                </a:tc>
              </a:tr>
              <a:tr h="48346">
                <a:tc rowSpan="2">
                  <a:txBody>
                    <a:bodyPr/>
                    <a:lstStyle/>
                    <a:p>
                      <a:pPr marL="0">
                        <a:lnSpc>
                          <a:spcPct val="100000"/>
                        </a:lnSpc>
                        <a:spcAft>
                          <a:spcPts val="0"/>
                        </a:spcAft>
                      </a:pPr>
                      <a:r>
                        <a:rPr lang="en-US" sz="1600" dirty="0">
                          <a:latin typeface="Times New Roman"/>
                          <a:ea typeface="Calibri"/>
                          <a:cs typeface="Times New Roman"/>
                        </a:rPr>
                        <a:t>2</a:t>
                      </a:r>
                      <a:r>
                        <a:rPr lang="ru-RU" sz="1600" dirty="0">
                          <a:latin typeface="Times New Roman"/>
                          <a:ea typeface="Calibri"/>
                          <a:cs typeface="Times New Roman"/>
                        </a:rPr>
                        <a:t>8</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Предшествующие операции на молочной железе</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Операции были, нет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нет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да</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ru-RU"/>
                    </a:p>
                  </a:txBody>
                  <a:tcPr/>
                </a:tc>
                <a:tc hMerge="1">
                  <a:txBody>
                    <a:bodyPr/>
                    <a:lstStyle/>
                    <a:p>
                      <a:endParaRPr lang="ru-RU"/>
                    </a:p>
                  </a:txBody>
                  <a:tcPr/>
                </a:tc>
              </a:tr>
              <a:tr h="9669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gridSpan="3">
                  <a:txBody>
                    <a:bodyPr/>
                    <a:lstStyle/>
                    <a:p>
                      <a:pPr marL="0">
                        <a:lnSpc>
                          <a:spcPct val="100000"/>
                        </a:lnSpc>
                        <a:spcAft>
                          <a:spcPts val="0"/>
                        </a:spcAft>
                      </a:pPr>
                      <a:r>
                        <a:rPr lang="ru-RU" sz="1600" dirty="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ru-RU"/>
                    </a:p>
                  </a:txBody>
                  <a:tcPr/>
                </a:tc>
                <a:tc hMerge="1">
                  <a:txBody>
                    <a:bodyPr/>
                    <a:lstStyle/>
                    <a:p>
                      <a:endParaRPr lang="ru-RU"/>
                    </a:p>
                  </a:txBody>
                  <a:tcPr/>
                </a:tc>
              </a:tr>
            </a:tbl>
          </a:graphicData>
        </a:graphic>
      </p:graphicFrame>
      <p:sp>
        <p:nvSpPr>
          <p:cNvPr id="113772" name="Прямоугольник 3"/>
          <p:cNvSpPr>
            <a:spLocks noChangeArrowheads="1"/>
          </p:cNvSpPr>
          <p:nvPr/>
        </p:nvSpPr>
        <p:spPr bwMode="auto">
          <a:xfrm>
            <a:off x="7280275" y="6524625"/>
            <a:ext cx="1828800" cy="307975"/>
          </a:xfrm>
          <a:prstGeom prst="rect">
            <a:avLst/>
          </a:prstGeom>
          <a:noFill/>
          <a:ln w="9525">
            <a:noFill/>
            <a:miter lim="800000"/>
            <a:headEnd/>
            <a:tailEnd/>
          </a:ln>
        </p:spPr>
        <p:txBody>
          <a:bodyPr wrap="none">
            <a:spAutoFit/>
          </a:bodyPr>
          <a:lstStyle/>
          <a:p>
            <a:pPr algn="r"/>
            <a:r>
              <a:rPr lang="ru-RU" sz="1400"/>
              <a:t>Лазарев А.Ф.,  2017</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288" y="0"/>
            <a:ext cx="8229600" cy="1066800"/>
          </a:xfrm>
        </p:spPr>
        <p:txBody>
          <a:bodyPr>
            <a:normAutofit fontScale="90000"/>
          </a:bodyPr>
          <a:lstStyle/>
          <a:p>
            <a:pPr eaLnBrk="1" fontAlgn="auto" hangingPunct="1">
              <a:spcAft>
                <a:spcPts val="0"/>
              </a:spcAft>
              <a:defRPr/>
            </a:pPr>
            <a:r>
              <a:rPr lang="ru-RU" dirty="0" smtClean="0"/>
              <a:t>Таблица рисков рака молочной железы  </a:t>
            </a:r>
            <a:r>
              <a:rPr lang="ru-RU" sz="3600" i="1" dirty="0" smtClean="0"/>
              <a:t>(продолжение)</a:t>
            </a:r>
            <a:endParaRPr lang="ru-RU" sz="3600" i="1" dirty="0"/>
          </a:p>
        </p:txBody>
      </p:sp>
      <p:graphicFrame>
        <p:nvGraphicFramePr>
          <p:cNvPr id="5" name="Таблица 4"/>
          <p:cNvGraphicFramePr>
            <a:graphicFrameLocks noGrp="1"/>
          </p:cNvGraphicFramePr>
          <p:nvPr/>
        </p:nvGraphicFramePr>
        <p:xfrm>
          <a:off x="539750" y="1341438"/>
          <a:ext cx="6506120" cy="2926080"/>
        </p:xfrm>
        <a:graphic>
          <a:graphicData uri="http://schemas.openxmlformats.org/drawingml/2006/table">
            <a:tbl>
              <a:tblPr/>
              <a:tblGrid>
                <a:gridCol w="414166"/>
                <a:gridCol w="1962098"/>
                <a:gridCol w="2016224"/>
                <a:gridCol w="1008112"/>
                <a:gridCol w="1080120"/>
                <a:gridCol w="25400"/>
              </a:tblGrid>
              <a:tr h="48346">
                <a:tc>
                  <a:txBody>
                    <a:bodyPr/>
                    <a:lstStyle/>
                    <a:p>
                      <a:pPr marL="0" algn="ctr">
                        <a:lnSpc>
                          <a:spcPct val="100000"/>
                        </a:lnSpc>
                        <a:spcAft>
                          <a:spcPts val="0"/>
                        </a:spcAft>
                      </a:pPr>
                      <a:r>
                        <a:rPr lang="ru-RU" sz="1600" b="1" dirty="0">
                          <a:latin typeface="Times New Roman"/>
                          <a:ea typeface="Calibri"/>
                          <a:cs typeface="Times New Roman"/>
                        </a:rPr>
                        <a:t>№</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gridSpan="2">
                  <a:txBody>
                    <a:bodyPr/>
                    <a:lstStyle/>
                    <a:p>
                      <a:pPr marL="0" algn="ctr">
                        <a:lnSpc>
                          <a:spcPct val="100000"/>
                        </a:lnSpc>
                        <a:spcAft>
                          <a:spcPts val="0"/>
                        </a:spcAft>
                      </a:pPr>
                      <a:r>
                        <a:rPr lang="ru-RU" sz="1600" b="1" dirty="0">
                          <a:latin typeface="Times New Roman"/>
                          <a:ea typeface="Calibri"/>
                          <a:cs typeface="Times New Roman"/>
                        </a:rPr>
                        <a:t>Факторы риска</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hMerge="1">
                  <a:txBody>
                    <a:bodyPr/>
                    <a:lstStyle/>
                    <a:p>
                      <a:endParaRPr lang="ru-RU"/>
                    </a:p>
                  </a:txBody>
                  <a:tcPr/>
                </a:tc>
                <a:tc gridSpan="3">
                  <a:txBody>
                    <a:bodyPr/>
                    <a:lstStyle/>
                    <a:p>
                      <a:pPr marL="0" algn="ctr">
                        <a:lnSpc>
                          <a:spcPct val="100000"/>
                        </a:lnSpc>
                        <a:spcAft>
                          <a:spcPts val="0"/>
                        </a:spcAft>
                      </a:pPr>
                      <a:r>
                        <a:rPr lang="ru-RU" sz="1600" b="1" dirty="0">
                          <a:latin typeface="Times New Roman"/>
                          <a:ea typeface="Calibri"/>
                          <a:cs typeface="Times New Roman"/>
                        </a:rPr>
                        <a:t>Степень риска</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110792">
                <a:tc rowSpan="2">
                  <a:txBody>
                    <a:bodyPr/>
                    <a:lstStyle/>
                    <a:p>
                      <a:pPr marL="0">
                        <a:lnSpc>
                          <a:spcPct val="100000"/>
                        </a:lnSpc>
                        <a:spcAft>
                          <a:spcPts val="0"/>
                        </a:spcAft>
                      </a:pPr>
                      <a:r>
                        <a:rPr lang="ru-RU" sz="1600" dirty="0">
                          <a:latin typeface="Times New Roman"/>
                          <a:ea typeface="Calibri"/>
                          <a:cs typeface="Times New Roman"/>
                        </a:rPr>
                        <a:t>29</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Хронические заболевания гениталий, печени, эндокринологии и др.</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Нет, да</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нет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да</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w="28575" cap="flat" cmpd="sng" algn="ctr">
                      <a:solidFill>
                        <a:srgbClr val="C00000"/>
                      </a:solidFill>
                      <a:prstDash val="solid"/>
                      <a:round/>
                      <a:headEnd type="none" w="med" len="med"/>
                      <a:tailEnd type="none" w="med" len="med"/>
                    </a:lnT>
                    <a:lnB>
                      <a:noFill/>
                    </a:lnB>
                  </a:tcPr>
                </a:tc>
              </a:tr>
              <a:tr h="130936">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48346">
                <a:tc rowSpan="2">
                  <a:txBody>
                    <a:bodyPr/>
                    <a:lstStyle/>
                    <a:p>
                      <a:pPr marL="0">
                        <a:lnSpc>
                          <a:spcPct val="100000"/>
                        </a:lnSpc>
                        <a:spcAft>
                          <a:spcPts val="0"/>
                        </a:spcAft>
                      </a:pPr>
                      <a:r>
                        <a:rPr lang="ru-RU" sz="1600">
                          <a:latin typeface="Times New Roman"/>
                          <a:ea typeface="Calibri"/>
                          <a:cs typeface="Times New Roman"/>
                        </a:rPr>
                        <a:t>30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gridSpan="2">
                  <a:txBody>
                    <a:bodyPr/>
                    <a:lstStyle/>
                    <a:p>
                      <a:pPr marL="0">
                        <a:lnSpc>
                          <a:spcPct val="100000"/>
                        </a:lnSpc>
                        <a:spcAft>
                          <a:spcPts val="0"/>
                        </a:spcAft>
                      </a:pPr>
                      <a:r>
                        <a:rPr lang="ru-RU" sz="1600" dirty="0">
                          <a:latin typeface="Times New Roman"/>
                          <a:ea typeface="Calibri"/>
                          <a:cs typeface="Times New Roman"/>
                        </a:rPr>
                        <a:t>Нарушение гомеостаза (гемоглобин, лейкоциты, лимфоциты, тромбоциты, СОЭ и др.), отклонения от нормы</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hMerge="1">
                  <a:txBody>
                    <a:bodyPr/>
                    <a:lstStyle/>
                    <a:p>
                      <a:endParaRPr lang="ru-RU"/>
                    </a:p>
                  </a:txBody>
                  <a:tcPr/>
                </a:tc>
                <a:tc>
                  <a:txBody>
                    <a:bodyPr/>
                    <a:lstStyle/>
                    <a:p>
                      <a:pPr marL="0" algn="ctr">
                        <a:lnSpc>
                          <a:spcPct val="100000"/>
                        </a:lnSpc>
                        <a:spcAft>
                          <a:spcPts val="0"/>
                        </a:spcAft>
                      </a:pPr>
                      <a:r>
                        <a:rPr lang="ru-RU" sz="1600">
                          <a:latin typeface="Times New Roman"/>
                          <a:ea typeface="Calibri"/>
                          <a:cs typeface="Times New Roman"/>
                        </a:rPr>
                        <a:t>нет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да</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96691">
                <a:tc vMerge="1">
                  <a:txBody>
                    <a:bodyPr/>
                    <a:lstStyle/>
                    <a:p>
                      <a:endParaRPr lang="ru-RU"/>
                    </a:p>
                  </a:txBody>
                  <a:tcPr/>
                </a:tc>
                <a:tc gridSpan="2" vMerge="1">
                  <a:txBody>
                    <a:bodyPr/>
                    <a:lstStyle/>
                    <a:p>
                      <a:endParaRPr lang="ru-RU"/>
                    </a:p>
                  </a:txBody>
                  <a:tcPr/>
                </a:tc>
                <a:tc hMerge="1" vMerge="1">
                  <a:txBody>
                    <a:bodyPr/>
                    <a:lstStyle/>
                    <a:p>
                      <a:endParaRPr lang="ru-RU"/>
                    </a:p>
                  </a:txBody>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48346">
                <a:tc rowSpan="2">
                  <a:txBody>
                    <a:bodyPr/>
                    <a:lstStyle/>
                    <a:p>
                      <a:pPr marL="0">
                        <a:lnSpc>
                          <a:spcPct val="100000"/>
                        </a:lnSpc>
                        <a:spcAft>
                          <a:spcPts val="0"/>
                        </a:spcAft>
                      </a:pPr>
                      <a:r>
                        <a:rPr lang="ru-RU" sz="1600" dirty="0">
                          <a:latin typeface="Times New Roman"/>
                          <a:ea typeface="Calibri"/>
                          <a:cs typeface="Times New Roman"/>
                        </a:rPr>
                        <a:t>31</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gridSpan="2">
                  <a:txBody>
                    <a:bodyPr/>
                    <a:lstStyle/>
                    <a:p>
                      <a:pPr marL="0">
                        <a:lnSpc>
                          <a:spcPct val="100000"/>
                        </a:lnSpc>
                        <a:spcAft>
                          <a:spcPts val="0"/>
                        </a:spcAft>
                      </a:pPr>
                      <a:r>
                        <a:rPr lang="ru-RU" sz="1600" dirty="0">
                          <a:latin typeface="Times New Roman"/>
                          <a:ea typeface="Calibri"/>
                          <a:cs typeface="Times New Roman"/>
                        </a:rPr>
                        <a:t>Опухолевые маркеры (</a:t>
                      </a:r>
                      <a:r>
                        <a:rPr lang="en-US" sz="1600" dirty="0">
                          <a:latin typeface="Times New Roman"/>
                          <a:ea typeface="Calibri"/>
                          <a:cs typeface="Times New Roman"/>
                        </a:rPr>
                        <a:t>CA</a:t>
                      </a:r>
                      <a:r>
                        <a:rPr lang="ru-RU" sz="1600" dirty="0">
                          <a:latin typeface="Times New Roman"/>
                          <a:ea typeface="Calibri"/>
                          <a:cs typeface="Times New Roman"/>
                        </a:rPr>
                        <a:t> 15-3, РЭА, СА 72-4, пролактин, </a:t>
                      </a:r>
                      <a:r>
                        <a:rPr lang="ru-RU" sz="1600" dirty="0" err="1">
                          <a:latin typeface="Times New Roman"/>
                          <a:ea typeface="Calibri"/>
                          <a:cs typeface="Times New Roman"/>
                        </a:rPr>
                        <a:t>эстрадиол</a:t>
                      </a:r>
                      <a:r>
                        <a:rPr lang="ru-RU" sz="1600" dirty="0">
                          <a:latin typeface="Times New Roman"/>
                          <a:ea typeface="Calibri"/>
                          <a:cs typeface="Times New Roman"/>
                        </a:rPr>
                        <a:t>), (повышены)</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hMerge="1">
                  <a:txBody>
                    <a:bodyPr/>
                    <a:lstStyle/>
                    <a:p>
                      <a:endParaRPr lang="ru-RU"/>
                    </a:p>
                  </a:txBody>
                  <a:tcPr/>
                </a:tc>
                <a:tc>
                  <a:txBody>
                    <a:bodyPr/>
                    <a:lstStyle/>
                    <a:p>
                      <a:pPr marL="0" algn="ctr">
                        <a:lnSpc>
                          <a:spcPct val="100000"/>
                        </a:lnSpc>
                        <a:spcAft>
                          <a:spcPts val="0"/>
                        </a:spcAft>
                      </a:pPr>
                      <a:r>
                        <a:rPr lang="ru-RU" sz="1600">
                          <a:latin typeface="Times New Roman"/>
                          <a:ea typeface="Calibri"/>
                          <a:cs typeface="Times New Roman"/>
                        </a:rPr>
                        <a:t>нет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да</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64461">
                <a:tc vMerge="1">
                  <a:txBody>
                    <a:bodyPr/>
                    <a:lstStyle/>
                    <a:p>
                      <a:endParaRPr lang="ru-RU"/>
                    </a:p>
                  </a:txBody>
                  <a:tcPr/>
                </a:tc>
                <a:tc gridSpan="2" vMerge="1">
                  <a:txBody>
                    <a:bodyPr/>
                    <a:lstStyle/>
                    <a:p>
                      <a:endParaRPr lang="ru-RU"/>
                    </a:p>
                  </a:txBody>
                  <a:tcPr/>
                </a:tc>
                <a:tc hMerge="1" vMerge="1">
                  <a:txBody>
                    <a:bodyPr/>
                    <a:lstStyle/>
                    <a:p>
                      <a:endParaRPr lang="ru-RU"/>
                    </a:p>
                  </a:txBody>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48346">
                <a:tc rowSpan="2">
                  <a:txBody>
                    <a:bodyPr/>
                    <a:lstStyle/>
                    <a:p>
                      <a:r>
                        <a:rPr lang="ru-RU" dirty="0" smtClean="0"/>
                        <a:t>32</a:t>
                      </a:r>
                      <a:endParaRPr lang="ru-RU"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gridSpan="2">
                  <a:txBody>
                    <a:bodyPr/>
                    <a:lstStyle/>
                    <a:p>
                      <a:pPr marL="0">
                        <a:lnSpc>
                          <a:spcPct val="100000"/>
                        </a:lnSpc>
                        <a:spcAft>
                          <a:spcPts val="0"/>
                        </a:spcAft>
                      </a:pPr>
                      <a:r>
                        <a:rPr lang="ru-RU" sz="1600">
                          <a:latin typeface="Times New Roman"/>
                          <a:ea typeface="Calibri"/>
                          <a:cs typeface="Times New Roman"/>
                        </a:rPr>
                        <a:t>Раковые мутации (</a:t>
                      </a:r>
                      <a:r>
                        <a:rPr lang="en-US" sz="1600">
                          <a:latin typeface="Times New Roman"/>
                          <a:ea typeface="Calibri"/>
                          <a:cs typeface="Times New Roman"/>
                        </a:rPr>
                        <a:t>BRCA</a:t>
                      </a:r>
                      <a:r>
                        <a:rPr lang="ru-RU" sz="1600">
                          <a:latin typeface="Times New Roman"/>
                          <a:ea typeface="Calibri"/>
                          <a:cs typeface="Times New Roman"/>
                        </a:rPr>
                        <a:t>-</a:t>
                      </a:r>
                      <a:r>
                        <a:rPr lang="en-US" sz="1600">
                          <a:latin typeface="Times New Roman"/>
                          <a:ea typeface="Calibri"/>
                          <a:cs typeface="Times New Roman"/>
                        </a:rPr>
                        <a:t>I</a:t>
                      </a:r>
                      <a:r>
                        <a:rPr lang="ru-RU" sz="1600">
                          <a:latin typeface="Times New Roman"/>
                          <a:ea typeface="Calibri"/>
                          <a:cs typeface="Times New Roman"/>
                        </a:rPr>
                        <a:t>, </a:t>
                      </a:r>
                      <a:r>
                        <a:rPr lang="en-US" sz="1600">
                          <a:latin typeface="Times New Roman"/>
                          <a:ea typeface="Calibri"/>
                          <a:cs typeface="Times New Roman"/>
                        </a:rPr>
                        <a:t>BRCA</a:t>
                      </a:r>
                      <a:r>
                        <a:rPr lang="ru-RU" sz="1600">
                          <a:latin typeface="Times New Roman"/>
                          <a:ea typeface="Calibri"/>
                          <a:cs typeface="Times New Roman"/>
                        </a:rPr>
                        <a:t>-</a:t>
                      </a:r>
                      <a:r>
                        <a:rPr lang="en-US" sz="1600">
                          <a:latin typeface="Times New Roman"/>
                          <a:ea typeface="Calibri"/>
                          <a:cs typeface="Times New Roman"/>
                        </a:rPr>
                        <a:t>II</a:t>
                      </a:r>
                      <a:r>
                        <a:rPr lang="ru-RU" sz="1600">
                          <a:latin typeface="Times New Roman"/>
                          <a:ea typeface="Calibri"/>
                          <a:cs typeface="Times New Roman"/>
                        </a:rPr>
                        <a:t> и др.), наличие</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hMerge="1">
                  <a:txBody>
                    <a:bodyPr/>
                    <a:lstStyle/>
                    <a:p>
                      <a:endParaRPr lang="ru-RU"/>
                    </a:p>
                  </a:txBody>
                  <a:tcPr/>
                </a:tc>
                <a:tc>
                  <a:txBody>
                    <a:bodyPr/>
                    <a:lstStyle/>
                    <a:p>
                      <a:pPr marL="0" algn="ctr">
                        <a:lnSpc>
                          <a:spcPct val="100000"/>
                        </a:lnSpc>
                        <a:spcAft>
                          <a:spcPts val="0"/>
                        </a:spcAft>
                      </a:pPr>
                      <a:r>
                        <a:rPr lang="ru-RU" sz="1600">
                          <a:latin typeface="Times New Roman"/>
                          <a:ea typeface="Calibri"/>
                          <a:cs typeface="Times New Roman"/>
                        </a:rPr>
                        <a:t>нет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да</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64461">
                <a:tc vMerge="1">
                  <a:txBody>
                    <a:bodyPr/>
                    <a:lstStyle/>
                    <a:p>
                      <a:endParaRPr lang="ru-RU"/>
                    </a:p>
                  </a:txBody>
                  <a:tcPr/>
                </a:tc>
                <a:tc gridSpan="2" vMerge="1">
                  <a:txBody>
                    <a:bodyPr/>
                    <a:lstStyle/>
                    <a:p>
                      <a:endParaRPr lang="ru-RU"/>
                    </a:p>
                  </a:txBody>
                  <a:tcPr/>
                </a:tc>
                <a:tc hMerge="1" vMerge="1">
                  <a:txBody>
                    <a:bodyPr/>
                    <a:lstStyle/>
                    <a:p>
                      <a:endParaRPr lang="ru-RU"/>
                    </a:p>
                  </a:txBody>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dirty="0">
                          <a:latin typeface="Times New Roman"/>
                          <a:ea typeface="Calibri"/>
                          <a:cs typeface="Times New Roman"/>
                        </a:rPr>
                        <a:t>1</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dirty="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bl>
          </a:graphicData>
        </a:graphic>
      </p:graphicFrame>
      <p:sp>
        <p:nvSpPr>
          <p:cNvPr id="114746" name="Прямоугольник 3"/>
          <p:cNvSpPr>
            <a:spLocks noChangeArrowheads="1"/>
          </p:cNvSpPr>
          <p:nvPr/>
        </p:nvSpPr>
        <p:spPr bwMode="auto">
          <a:xfrm>
            <a:off x="7280275" y="6524625"/>
            <a:ext cx="1828800" cy="307975"/>
          </a:xfrm>
          <a:prstGeom prst="rect">
            <a:avLst/>
          </a:prstGeom>
          <a:noFill/>
          <a:ln w="9525">
            <a:noFill/>
            <a:miter lim="800000"/>
            <a:headEnd/>
            <a:tailEnd/>
          </a:ln>
        </p:spPr>
        <p:txBody>
          <a:bodyPr wrap="none">
            <a:spAutoFit/>
          </a:bodyPr>
          <a:lstStyle/>
          <a:p>
            <a:pPr algn="r"/>
            <a:r>
              <a:rPr lang="ru-RU" sz="1400"/>
              <a:t>Лазарев А.Ф.,  2017</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0825" y="188913"/>
            <a:ext cx="8642350" cy="5810250"/>
          </a:xfrm>
        </p:spPr>
        <p:txBody>
          <a:bodyPr>
            <a:normAutofit/>
          </a:bodyPr>
          <a:lstStyle/>
          <a:p>
            <a:pPr marL="624078" indent="-514350" eaLnBrk="1" fontAlgn="auto" hangingPunct="1">
              <a:spcAft>
                <a:spcPts val="0"/>
              </a:spcAft>
              <a:buFont typeface="Wingdings 3"/>
              <a:buNone/>
              <a:defRPr/>
            </a:pPr>
            <a:r>
              <a:rPr lang="ru-RU" dirty="0" smtClean="0"/>
              <a:t>Затем определяется </a:t>
            </a:r>
            <a:r>
              <a:rPr lang="ru-RU" b="1" u="sng" dirty="0" smtClean="0"/>
              <a:t>уровень риска рака молочной железы </a:t>
            </a:r>
            <a:r>
              <a:rPr lang="ru-RU" dirty="0" smtClean="0"/>
              <a:t>(в %) по оригинальной формуле:  </a:t>
            </a:r>
          </a:p>
          <a:p>
            <a:pPr marL="624078" indent="-514350" eaLnBrk="1" fontAlgn="auto" hangingPunct="1">
              <a:spcAft>
                <a:spcPts val="0"/>
              </a:spcAft>
              <a:buFont typeface="Wingdings 3"/>
              <a:buNone/>
              <a:defRPr/>
            </a:pPr>
            <a:endParaRPr lang="ru-RU" dirty="0" smtClean="0"/>
          </a:p>
          <a:p>
            <a:pPr marL="274320" indent="-274320" eaLnBrk="1" fontAlgn="auto" hangingPunct="1">
              <a:spcAft>
                <a:spcPts val="0"/>
              </a:spcAft>
              <a:buFont typeface="Wingdings 3"/>
              <a:buNone/>
              <a:defRPr/>
            </a:pPr>
            <a:r>
              <a:rPr lang="en-US" sz="4000" b="1" dirty="0" smtClean="0">
                <a:solidFill>
                  <a:schemeClr val="accent2">
                    <a:lumMod val="50000"/>
                  </a:schemeClr>
                </a:solidFill>
              </a:rPr>
              <a:t>S </a:t>
            </a:r>
            <a:r>
              <a:rPr lang="ru-RU" sz="4000" b="1" dirty="0" smtClean="0">
                <a:solidFill>
                  <a:schemeClr val="accent2">
                    <a:lumMod val="50000"/>
                  </a:schemeClr>
                </a:solidFill>
              </a:rPr>
              <a:t>= (Р1+Р2+…+Р</a:t>
            </a:r>
            <a:r>
              <a:rPr lang="en-US" sz="4000" b="1" dirty="0" smtClean="0">
                <a:solidFill>
                  <a:schemeClr val="accent2">
                    <a:lumMod val="50000"/>
                  </a:schemeClr>
                </a:solidFill>
              </a:rPr>
              <a:t>n</a:t>
            </a:r>
            <a:r>
              <a:rPr lang="ru-RU" sz="4000" b="1" dirty="0" smtClean="0">
                <a:solidFill>
                  <a:schemeClr val="accent2">
                    <a:lumMod val="50000"/>
                  </a:schemeClr>
                </a:solidFill>
              </a:rPr>
              <a:t>) </a:t>
            </a:r>
            <a:r>
              <a:rPr lang="ru-RU" sz="4000" b="1" dirty="0" err="1" smtClean="0">
                <a:solidFill>
                  <a:schemeClr val="accent2">
                    <a:lumMod val="50000"/>
                  </a:schemeClr>
                </a:solidFill>
              </a:rPr>
              <a:t>х</a:t>
            </a:r>
            <a:r>
              <a:rPr lang="ru-RU" sz="4000" b="1" dirty="0" smtClean="0">
                <a:solidFill>
                  <a:schemeClr val="accent2">
                    <a:lumMod val="50000"/>
                  </a:schemeClr>
                </a:solidFill>
              </a:rPr>
              <a:t> 100% / </a:t>
            </a:r>
            <a:r>
              <a:rPr lang="en-US" sz="4000" b="1" dirty="0" smtClean="0">
                <a:solidFill>
                  <a:schemeClr val="accent2">
                    <a:lumMod val="50000"/>
                  </a:schemeClr>
                </a:solidFill>
              </a:rPr>
              <a:t>n</a:t>
            </a:r>
            <a:endParaRPr lang="ru-RU" sz="4000" b="1" dirty="0" smtClean="0">
              <a:solidFill>
                <a:schemeClr val="accent2">
                  <a:lumMod val="50000"/>
                </a:schemeClr>
              </a:solidFill>
            </a:endParaRPr>
          </a:p>
          <a:p>
            <a:pPr marL="274320" indent="-274320" eaLnBrk="1" fontAlgn="auto" hangingPunct="1">
              <a:spcAft>
                <a:spcPts val="0"/>
              </a:spcAft>
              <a:buFont typeface="Wingdings 3"/>
              <a:buNone/>
              <a:defRPr/>
            </a:pPr>
            <a:endParaRPr lang="ru-RU" dirty="0" smtClean="0"/>
          </a:p>
          <a:p>
            <a:pPr marL="274320" indent="-274320" eaLnBrk="1" fontAlgn="auto" hangingPunct="1">
              <a:spcAft>
                <a:spcPts val="0"/>
              </a:spcAft>
              <a:buFont typeface="Wingdings 3"/>
              <a:buNone/>
              <a:defRPr/>
            </a:pPr>
            <a:r>
              <a:rPr lang="ru-RU" dirty="0" smtClean="0"/>
              <a:t>где</a:t>
            </a:r>
          </a:p>
          <a:p>
            <a:pPr marL="274320" indent="-274320" eaLnBrk="1" fontAlgn="auto" hangingPunct="1">
              <a:spcAft>
                <a:spcPts val="0"/>
              </a:spcAft>
              <a:buFont typeface="Wingdings 3"/>
              <a:buNone/>
              <a:defRPr/>
            </a:pPr>
            <a:r>
              <a:rPr lang="en-US" dirty="0" smtClean="0"/>
              <a:t>S</a:t>
            </a:r>
            <a:r>
              <a:rPr lang="ru-RU" dirty="0" smtClean="0"/>
              <a:t> – величина онкологического риска (в %)</a:t>
            </a:r>
          </a:p>
          <a:p>
            <a:pPr marL="274320" indent="-274320" eaLnBrk="1" fontAlgn="auto" hangingPunct="1">
              <a:spcAft>
                <a:spcPts val="0"/>
              </a:spcAft>
              <a:buFont typeface="Wingdings 3"/>
              <a:buNone/>
              <a:defRPr/>
            </a:pPr>
            <a:r>
              <a:rPr lang="en-US" dirty="0" smtClean="0"/>
              <a:t>Pi </a:t>
            </a:r>
            <a:r>
              <a:rPr lang="ru-RU" dirty="0" smtClean="0"/>
              <a:t>– степень влияния фактора </a:t>
            </a:r>
            <a:r>
              <a:rPr lang="ru-RU" dirty="0" err="1" smtClean="0"/>
              <a:t>онкориска</a:t>
            </a:r>
            <a:r>
              <a:rPr lang="ru-RU" dirty="0" smtClean="0"/>
              <a:t>  </a:t>
            </a:r>
          </a:p>
          <a:p>
            <a:pPr marL="274320" indent="-274320" eaLnBrk="1" fontAlgn="auto" hangingPunct="1">
              <a:spcAft>
                <a:spcPts val="0"/>
              </a:spcAft>
              <a:buFont typeface="Wingdings 3"/>
              <a:buNone/>
              <a:defRPr/>
            </a:pPr>
            <a:r>
              <a:rPr lang="ru-RU" dirty="0" smtClean="0"/>
              <a:t>        (в баллах)</a:t>
            </a:r>
          </a:p>
          <a:p>
            <a:pPr marL="274320" indent="-274320" eaLnBrk="1" fontAlgn="auto" hangingPunct="1">
              <a:spcAft>
                <a:spcPts val="0"/>
              </a:spcAft>
              <a:buFont typeface="Wingdings 3"/>
              <a:buNone/>
              <a:defRPr/>
            </a:pPr>
            <a:r>
              <a:rPr lang="en-US" dirty="0" smtClean="0"/>
              <a:t>100% - </a:t>
            </a:r>
            <a:r>
              <a:rPr lang="ru-RU" dirty="0" smtClean="0"/>
              <a:t>поправочный коэффициент</a:t>
            </a:r>
          </a:p>
          <a:p>
            <a:pPr marL="274320" indent="-274320" eaLnBrk="1" fontAlgn="auto" hangingPunct="1">
              <a:spcAft>
                <a:spcPts val="0"/>
              </a:spcAft>
              <a:buFont typeface="Wingdings 3"/>
              <a:buNone/>
              <a:defRPr/>
            </a:pPr>
            <a:r>
              <a:rPr lang="en-US" dirty="0" smtClean="0"/>
              <a:t>n </a:t>
            </a:r>
            <a:r>
              <a:rPr lang="ru-RU" dirty="0" smtClean="0"/>
              <a:t>– число факторов</a:t>
            </a:r>
            <a:endParaRPr lang="en-US" dirty="0" smtClean="0"/>
          </a:p>
        </p:txBody>
      </p:sp>
      <p:sp>
        <p:nvSpPr>
          <p:cNvPr id="115715" name="Прямоугольник 3"/>
          <p:cNvSpPr>
            <a:spLocks noChangeArrowheads="1"/>
          </p:cNvSpPr>
          <p:nvPr/>
        </p:nvSpPr>
        <p:spPr bwMode="auto">
          <a:xfrm>
            <a:off x="7280275" y="6524625"/>
            <a:ext cx="1828800" cy="307975"/>
          </a:xfrm>
          <a:prstGeom prst="rect">
            <a:avLst/>
          </a:prstGeom>
          <a:noFill/>
          <a:ln w="9525">
            <a:noFill/>
            <a:miter lim="800000"/>
            <a:headEnd/>
            <a:tailEnd/>
          </a:ln>
        </p:spPr>
        <p:txBody>
          <a:bodyPr wrap="none">
            <a:spAutoFit/>
          </a:bodyPr>
          <a:lstStyle/>
          <a:p>
            <a:pPr algn="r"/>
            <a:r>
              <a:rPr lang="ru-RU" sz="1400"/>
              <a:t>Лазарев А.Ф.,  2017</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Заголовок 1"/>
          <p:cNvSpPr>
            <a:spLocks noGrp="1"/>
          </p:cNvSpPr>
          <p:nvPr>
            <p:ph type="title"/>
          </p:nvPr>
        </p:nvSpPr>
        <p:spPr>
          <a:xfrm>
            <a:off x="323850" y="0"/>
            <a:ext cx="8229600" cy="548680"/>
          </a:xfrm>
        </p:spPr>
        <p:txBody>
          <a:bodyPr/>
          <a:lstStyle/>
          <a:p>
            <a:pPr eaLnBrk="1" hangingPunct="1"/>
            <a:r>
              <a:rPr lang="ru-RU" dirty="0" smtClean="0"/>
              <a:t>Определяется </a:t>
            </a:r>
            <a:r>
              <a:rPr lang="ru-RU" b="1" i="1" dirty="0" smtClean="0"/>
              <a:t>уровень</a:t>
            </a:r>
            <a:r>
              <a:rPr lang="ru-RU" dirty="0" smtClean="0"/>
              <a:t> риска </a:t>
            </a:r>
            <a:r>
              <a:rPr lang="ru-RU" b="1" i="1" dirty="0" smtClean="0"/>
              <a:t>РМЖ</a:t>
            </a:r>
          </a:p>
        </p:txBody>
      </p:sp>
      <p:graphicFrame>
        <p:nvGraphicFramePr>
          <p:cNvPr id="4" name="Таблица 3"/>
          <p:cNvGraphicFramePr>
            <a:graphicFrameLocks noGrp="1"/>
          </p:cNvGraphicFramePr>
          <p:nvPr/>
        </p:nvGraphicFramePr>
        <p:xfrm>
          <a:off x="179388" y="1484313"/>
          <a:ext cx="8497067" cy="4626864"/>
        </p:xfrm>
        <a:graphic>
          <a:graphicData uri="http://schemas.openxmlformats.org/drawingml/2006/table">
            <a:tbl>
              <a:tblPr/>
              <a:tblGrid>
                <a:gridCol w="5063851"/>
                <a:gridCol w="1993056"/>
                <a:gridCol w="1440160"/>
              </a:tblGrid>
              <a:tr h="0">
                <a:tc>
                  <a:txBody>
                    <a:bodyPr/>
                    <a:lstStyle/>
                    <a:p>
                      <a:pPr>
                        <a:lnSpc>
                          <a:spcPct val="130000"/>
                        </a:lnSpc>
                        <a:spcAft>
                          <a:spcPts val="0"/>
                        </a:spcAft>
                      </a:pPr>
                      <a:endParaRPr lang="ru-RU" sz="2400" dirty="0">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ru-RU" sz="1800" dirty="0" smtClean="0">
                          <a:latin typeface="Calibri"/>
                          <a:ea typeface="Calibri"/>
                          <a:cs typeface="Times New Roman"/>
                        </a:rPr>
                        <a:t>Диапазон в %</a:t>
                      </a:r>
                      <a:endParaRPr lang="ru-RU" sz="1800"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ru-RU" sz="1800" dirty="0" smtClean="0">
                          <a:latin typeface="Calibri"/>
                          <a:ea typeface="Calibri"/>
                          <a:cs typeface="Times New Roman"/>
                        </a:rPr>
                        <a:t>Частота</a:t>
                      </a:r>
                      <a:r>
                        <a:rPr lang="ru-RU" sz="1800" baseline="0" dirty="0" smtClean="0">
                          <a:latin typeface="Calibri"/>
                          <a:ea typeface="Calibri"/>
                          <a:cs typeface="Times New Roman"/>
                        </a:rPr>
                        <a:t> в популяции РМЖ (в %)</a:t>
                      </a:r>
                      <a:endParaRPr lang="ru-RU" sz="1800"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nSpc>
                          <a:spcPct val="130000"/>
                        </a:lnSpc>
                        <a:spcAft>
                          <a:spcPts val="0"/>
                        </a:spcAft>
                      </a:pPr>
                      <a:r>
                        <a:rPr lang="ru-RU" sz="2400" dirty="0">
                          <a:latin typeface="Times New Roman"/>
                          <a:ea typeface="Calibri"/>
                          <a:cs typeface="Times New Roman"/>
                        </a:rPr>
                        <a:t>0 </a:t>
                      </a:r>
                      <a:r>
                        <a:rPr lang="ru-RU" sz="2400" dirty="0" smtClean="0">
                          <a:latin typeface="Times New Roman"/>
                          <a:ea typeface="Calibri"/>
                          <a:cs typeface="Times New Roman"/>
                        </a:rPr>
                        <a:t>уровень – риск отсутствует</a:t>
                      </a:r>
                      <a:endParaRPr lang="ru-RU" sz="2400" dirty="0">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30000"/>
                        </a:lnSpc>
                        <a:spcAft>
                          <a:spcPts val="0"/>
                        </a:spcAft>
                      </a:pPr>
                      <a:r>
                        <a:rPr lang="ru-RU" sz="2400" dirty="0" smtClean="0">
                          <a:latin typeface="Times New Roman"/>
                          <a:ea typeface="Calibri"/>
                          <a:cs typeface="Times New Roman"/>
                        </a:rPr>
                        <a:t>-30 и меньше</a:t>
                      </a:r>
                      <a:endParaRPr lang="ru-RU" sz="2400"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30000"/>
                        </a:lnSpc>
                        <a:spcAft>
                          <a:spcPts val="0"/>
                        </a:spcAft>
                      </a:pPr>
                      <a:r>
                        <a:rPr lang="ru-RU" sz="2000" dirty="0" smtClean="0">
                          <a:latin typeface="Calibri"/>
                          <a:ea typeface="Calibri"/>
                          <a:cs typeface="Times New Roman"/>
                        </a:rPr>
                        <a:t>0</a:t>
                      </a:r>
                      <a:endParaRPr lang="ru-RU" sz="2000"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nSpc>
                          <a:spcPct val="130000"/>
                        </a:lnSpc>
                        <a:spcAft>
                          <a:spcPts val="0"/>
                        </a:spcAft>
                      </a:pPr>
                      <a:r>
                        <a:rPr lang="en-US" sz="2400" dirty="0">
                          <a:latin typeface="Times New Roman"/>
                          <a:ea typeface="Calibri"/>
                          <a:cs typeface="Times New Roman"/>
                        </a:rPr>
                        <a:t>I</a:t>
                      </a:r>
                      <a:r>
                        <a:rPr lang="ru-RU" sz="2400" dirty="0">
                          <a:latin typeface="Times New Roman"/>
                          <a:ea typeface="Calibri"/>
                          <a:cs typeface="Times New Roman"/>
                        </a:rPr>
                        <a:t> </a:t>
                      </a:r>
                      <a:r>
                        <a:rPr lang="ru-RU" sz="2400" dirty="0" smtClean="0">
                          <a:latin typeface="Times New Roman"/>
                          <a:ea typeface="Calibri"/>
                          <a:cs typeface="Times New Roman"/>
                        </a:rPr>
                        <a:t>уровень – риск низкий</a:t>
                      </a:r>
                      <a:endParaRPr lang="ru-RU" sz="2400" dirty="0">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30000"/>
                        </a:lnSpc>
                        <a:spcAft>
                          <a:spcPts val="0"/>
                        </a:spcAft>
                      </a:pPr>
                      <a:r>
                        <a:rPr lang="ru-RU" sz="2400" dirty="0" smtClean="0">
                          <a:latin typeface="Times New Roman"/>
                          <a:ea typeface="Calibri"/>
                          <a:cs typeface="Times New Roman"/>
                        </a:rPr>
                        <a:t>-29 </a:t>
                      </a:r>
                      <a:r>
                        <a:rPr lang="ru-RU" sz="2400" dirty="0" smtClean="0">
                          <a:latin typeface="Calibri"/>
                          <a:ea typeface="Calibri"/>
                          <a:cs typeface="Times New Roman"/>
                        </a:rPr>
                        <a:t>– </a:t>
                      </a:r>
                      <a:r>
                        <a:rPr lang="ru-RU" sz="2400" dirty="0" smtClean="0">
                          <a:latin typeface="Times New Roman"/>
                          <a:ea typeface="Calibri"/>
                          <a:cs typeface="Times New Roman"/>
                        </a:rPr>
                        <a:t> -20</a:t>
                      </a:r>
                      <a:endParaRPr lang="ru-RU" sz="2400"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30000"/>
                        </a:lnSpc>
                        <a:spcAft>
                          <a:spcPts val="0"/>
                        </a:spcAft>
                      </a:pPr>
                      <a:r>
                        <a:rPr lang="ru-RU" sz="2000" dirty="0" smtClean="0">
                          <a:latin typeface="Calibri"/>
                          <a:ea typeface="Calibri"/>
                          <a:cs typeface="Times New Roman"/>
                        </a:rPr>
                        <a:t>1</a:t>
                      </a:r>
                      <a:endParaRPr lang="ru-RU" sz="2000"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nSpc>
                          <a:spcPct val="130000"/>
                        </a:lnSpc>
                        <a:spcAft>
                          <a:spcPts val="0"/>
                        </a:spcAft>
                      </a:pPr>
                      <a:r>
                        <a:rPr lang="en-US" sz="2400" dirty="0">
                          <a:latin typeface="Times New Roman"/>
                          <a:ea typeface="Calibri"/>
                          <a:cs typeface="Times New Roman"/>
                        </a:rPr>
                        <a:t>II</a:t>
                      </a:r>
                      <a:r>
                        <a:rPr lang="ru-RU" sz="2400" dirty="0">
                          <a:latin typeface="Times New Roman"/>
                          <a:ea typeface="Calibri"/>
                          <a:cs typeface="Times New Roman"/>
                        </a:rPr>
                        <a:t> </a:t>
                      </a:r>
                      <a:r>
                        <a:rPr lang="ru-RU" sz="2400" dirty="0" smtClean="0">
                          <a:latin typeface="Times New Roman"/>
                          <a:ea typeface="Calibri"/>
                          <a:cs typeface="Times New Roman"/>
                        </a:rPr>
                        <a:t>уровень – риск понижен                      </a:t>
                      </a:r>
                      <a:endParaRPr lang="ru-RU" sz="2400" dirty="0">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30000"/>
                        </a:lnSpc>
                        <a:spcAft>
                          <a:spcPts val="0"/>
                        </a:spcAft>
                      </a:pPr>
                      <a:r>
                        <a:rPr lang="ru-RU" sz="2400" dirty="0" smtClean="0">
                          <a:latin typeface="Calibri"/>
                          <a:ea typeface="Calibri"/>
                          <a:cs typeface="Times New Roman"/>
                        </a:rPr>
                        <a:t>-19 –  -1</a:t>
                      </a:r>
                      <a:endParaRPr lang="ru-RU" sz="2400"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30000"/>
                        </a:lnSpc>
                        <a:spcAft>
                          <a:spcPts val="0"/>
                        </a:spcAft>
                      </a:pPr>
                      <a:r>
                        <a:rPr lang="ru-RU" sz="2000" dirty="0" smtClean="0">
                          <a:latin typeface="Calibri"/>
                          <a:ea typeface="Calibri"/>
                          <a:cs typeface="Times New Roman"/>
                        </a:rPr>
                        <a:t>до 10</a:t>
                      </a:r>
                      <a:endParaRPr lang="ru-RU" sz="2000"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nSpc>
                          <a:spcPct val="130000"/>
                        </a:lnSpc>
                        <a:spcAft>
                          <a:spcPts val="0"/>
                        </a:spcAft>
                      </a:pPr>
                      <a:r>
                        <a:rPr lang="en-US" sz="2400" dirty="0">
                          <a:latin typeface="Times New Roman"/>
                          <a:ea typeface="Calibri"/>
                          <a:cs typeface="Times New Roman"/>
                        </a:rPr>
                        <a:t>III</a:t>
                      </a:r>
                      <a:r>
                        <a:rPr lang="ru-RU" sz="2400" dirty="0">
                          <a:latin typeface="Times New Roman"/>
                          <a:ea typeface="Calibri"/>
                          <a:cs typeface="Times New Roman"/>
                        </a:rPr>
                        <a:t> </a:t>
                      </a:r>
                      <a:r>
                        <a:rPr lang="ru-RU" sz="2400" dirty="0" smtClean="0">
                          <a:latin typeface="Times New Roman"/>
                          <a:ea typeface="Calibri"/>
                          <a:cs typeface="Times New Roman"/>
                        </a:rPr>
                        <a:t>уровень – риск средне </a:t>
                      </a:r>
                    </a:p>
                    <a:p>
                      <a:pPr>
                        <a:lnSpc>
                          <a:spcPct val="130000"/>
                        </a:lnSpc>
                        <a:spcAft>
                          <a:spcPts val="0"/>
                        </a:spcAft>
                      </a:pPr>
                      <a:r>
                        <a:rPr lang="ru-RU" sz="2400" dirty="0" smtClean="0">
                          <a:latin typeface="Times New Roman"/>
                          <a:ea typeface="Calibri"/>
                          <a:cs typeface="Times New Roman"/>
                        </a:rPr>
                        <a:t>                         популяционный</a:t>
                      </a:r>
                      <a:endParaRPr lang="ru-RU" sz="2400" dirty="0">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30000"/>
                        </a:lnSpc>
                        <a:spcAft>
                          <a:spcPts val="0"/>
                        </a:spcAft>
                      </a:pPr>
                      <a:r>
                        <a:rPr lang="ru-RU" sz="2400" dirty="0" smtClean="0">
                          <a:latin typeface="Calibri"/>
                          <a:ea typeface="Calibri"/>
                          <a:cs typeface="Times New Roman"/>
                        </a:rPr>
                        <a:t>0 – 9</a:t>
                      </a:r>
                      <a:endParaRPr lang="ru-RU" sz="2400"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30000"/>
                        </a:lnSpc>
                        <a:spcAft>
                          <a:spcPts val="0"/>
                        </a:spcAft>
                      </a:pPr>
                      <a:r>
                        <a:rPr lang="ru-RU" sz="2000" dirty="0" smtClean="0">
                          <a:latin typeface="Calibri"/>
                          <a:ea typeface="Calibri"/>
                          <a:cs typeface="Times New Roman"/>
                          <a:sym typeface="Symbol"/>
                        </a:rPr>
                        <a:t></a:t>
                      </a:r>
                      <a:r>
                        <a:rPr lang="ru-RU" sz="2000" dirty="0" smtClean="0">
                          <a:latin typeface="Calibri"/>
                          <a:ea typeface="Calibri"/>
                          <a:cs typeface="Times New Roman"/>
                        </a:rPr>
                        <a:t>10-20</a:t>
                      </a:r>
                      <a:endParaRPr lang="ru-RU" sz="2000"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nSpc>
                          <a:spcPct val="130000"/>
                        </a:lnSpc>
                        <a:spcAft>
                          <a:spcPts val="0"/>
                        </a:spcAft>
                      </a:pPr>
                      <a:r>
                        <a:rPr lang="en-US" sz="2400" dirty="0">
                          <a:latin typeface="Times New Roman"/>
                          <a:ea typeface="Calibri"/>
                          <a:cs typeface="Times New Roman"/>
                        </a:rPr>
                        <a:t>IV</a:t>
                      </a:r>
                      <a:r>
                        <a:rPr lang="ru-RU" sz="2400" dirty="0">
                          <a:latin typeface="Times New Roman"/>
                          <a:ea typeface="Calibri"/>
                          <a:cs typeface="Times New Roman"/>
                        </a:rPr>
                        <a:t> </a:t>
                      </a:r>
                      <a:r>
                        <a:rPr lang="ru-RU" sz="2400" dirty="0" smtClean="0">
                          <a:latin typeface="Times New Roman"/>
                          <a:ea typeface="Calibri"/>
                          <a:cs typeface="Times New Roman"/>
                        </a:rPr>
                        <a:t>уровень – риск повышен</a:t>
                      </a:r>
                      <a:endParaRPr lang="ru-RU" sz="2400" dirty="0">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30000"/>
                        </a:lnSpc>
                        <a:spcAft>
                          <a:spcPts val="0"/>
                        </a:spcAft>
                      </a:pPr>
                      <a:r>
                        <a:rPr lang="ru-RU" sz="2400" dirty="0" smtClean="0">
                          <a:latin typeface="Calibri"/>
                          <a:ea typeface="Calibri"/>
                          <a:cs typeface="Times New Roman"/>
                        </a:rPr>
                        <a:t>10 – 29</a:t>
                      </a:r>
                      <a:endParaRPr lang="ru-RU" sz="2400"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30000"/>
                        </a:lnSpc>
                        <a:spcAft>
                          <a:spcPts val="0"/>
                        </a:spcAft>
                      </a:pPr>
                      <a:r>
                        <a:rPr lang="ru-RU" sz="2000" dirty="0" smtClean="0">
                          <a:latin typeface="Calibri"/>
                          <a:ea typeface="Calibri"/>
                          <a:cs typeface="Times New Roman"/>
                          <a:sym typeface="Symbol"/>
                        </a:rPr>
                        <a:t></a:t>
                      </a:r>
                      <a:r>
                        <a:rPr lang="ru-RU" sz="2000" dirty="0" smtClean="0">
                          <a:latin typeface="Calibri"/>
                          <a:ea typeface="Calibri"/>
                          <a:cs typeface="Times New Roman"/>
                        </a:rPr>
                        <a:t>20-40</a:t>
                      </a:r>
                      <a:endParaRPr lang="ru-RU" sz="2000"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0">
                <a:tc>
                  <a:txBody>
                    <a:bodyPr/>
                    <a:lstStyle/>
                    <a:p>
                      <a:pPr>
                        <a:lnSpc>
                          <a:spcPct val="130000"/>
                        </a:lnSpc>
                        <a:spcAft>
                          <a:spcPts val="0"/>
                        </a:spcAft>
                      </a:pPr>
                      <a:r>
                        <a:rPr lang="en-US" sz="2400" dirty="0">
                          <a:latin typeface="Times New Roman"/>
                          <a:ea typeface="Calibri"/>
                          <a:cs typeface="Times New Roman"/>
                        </a:rPr>
                        <a:t>V</a:t>
                      </a:r>
                      <a:r>
                        <a:rPr lang="ru-RU" sz="2400" dirty="0">
                          <a:latin typeface="Times New Roman"/>
                          <a:ea typeface="Calibri"/>
                          <a:cs typeface="Times New Roman"/>
                        </a:rPr>
                        <a:t> </a:t>
                      </a:r>
                      <a:r>
                        <a:rPr lang="ru-RU" sz="2400" dirty="0" smtClean="0">
                          <a:latin typeface="Times New Roman"/>
                          <a:ea typeface="Calibri"/>
                          <a:cs typeface="Times New Roman"/>
                        </a:rPr>
                        <a:t>уровень – риск высокий</a:t>
                      </a:r>
                      <a:endParaRPr lang="ru-RU" sz="2400" dirty="0">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30000"/>
                        </a:lnSpc>
                        <a:spcAft>
                          <a:spcPts val="0"/>
                        </a:spcAft>
                      </a:pPr>
                      <a:r>
                        <a:rPr lang="ru-RU" sz="2400" dirty="0" smtClean="0">
                          <a:latin typeface="Calibri"/>
                          <a:ea typeface="Calibri"/>
                          <a:cs typeface="Times New Roman"/>
                        </a:rPr>
                        <a:t>30 – 44</a:t>
                      </a:r>
                      <a:endParaRPr lang="ru-RU" sz="2400"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30000"/>
                        </a:lnSpc>
                        <a:spcAft>
                          <a:spcPts val="0"/>
                        </a:spcAft>
                      </a:pPr>
                      <a:r>
                        <a:rPr lang="ru-RU" sz="2000" dirty="0" smtClean="0">
                          <a:latin typeface="Calibri"/>
                          <a:ea typeface="Calibri"/>
                          <a:cs typeface="Times New Roman"/>
                          <a:sym typeface="Symbol"/>
                        </a:rPr>
                        <a:t></a:t>
                      </a:r>
                      <a:r>
                        <a:rPr lang="ru-RU" sz="2000" dirty="0" smtClean="0">
                          <a:latin typeface="Calibri"/>
                          <a:ea typeface="Calibri"/>
                          <a:cs typeface="Times New Roman"/>
                        </a:rPr>
                        <a:t>60-80</a:t>
                      </a:r>
                      <a:endParaRPr lang="ru-RU" sz="2000"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0">
                <a:tc>
                  <a:txBody>
                    <a:bodyPr/>
                    <a:lstStyle/>
                    <a:p>
                      <a:pPr>
                        <a:lnSpc>
                          <a:spcPct val="130000"/>
                        </a:lnSpc>
                        <a:spcAft>
                          <a:spcPts val="0"/>
                        </a:spcAft>
                      </a:pPr>
                      <a:r>
                        <a:rPr lang="en-US" sz="2400" dirty="0">
                          <a:latin typeface="Times New Roman"/>
                          <a:ea typeface="Calibri"/>
                          <a:cs typeface="Times New Roman"/>
                        </a:rPr>
                        <a:t>VI</a:t>
                      </a:r>
                      <a:r>
                        <a:rPr lang="ru-RU" sz="2400" dirty="0">
                          <a:latin typeface="Times New Roman"/>
                          <a:ea typeface="Calibri"/>
                          <a:cs typeface="Times New Roman"/>
                        </a:rPr>
                        <a:t> </a:t>
                      </a:r>
                      <a:r>
                        <a:rPr lang="ru-RU" sz="2400" dirty="0" smtClean="0">
                          <a:latin typeface="Times New Roman"/>
                          <a:ea typeface="Calibri"/>
                          <a:cs typeface="Times New Roman"/>
                        </a:rPr>
                        <a:t>уровень – риск абсолютен</a:t>
                      </a:r>
                      <a:endParaRPr lang="ru-RU" sz="2400" dirty="0">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30000"/>
                        </a:lnSpc>
                        <a:spcAft>
                          <a:spcPts val="0"/>
                        </a:spcAft>
                      </a:pPr>
                      <a:r>
                        <a:rPr lang="ru-RU" sz="2400" dirty="0" smtClean="0">
                          <a:latin typeface="Calibri"/>
                          <a:ea typeface="Calibri"/>
                          <a:cs typeface="Times New Roman"/>
                        </a:rPr>
                        <a:t>45 и выше</a:t>
                      </a:r>
                      <a:endParaRPr lang="ru-RU" sz="2400"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30000"/>
                        </a:lnSpc>
                        <a:spcAft>
                          <a:spcPts val="0"/>
                        </a:spcAft>
                      </a:pPr>
                      <a:r>
                        <a:rPr lang="ru-RU" sz="2000" dirty="0" smtClean="0">
                          <a:latin typeface="Calibri"/>
                          <a:ea typeface="Calibri"/>
                          <a:cs typeface="Times New Roman"/>
                        </a:rPr>
                        <a:t>100</a:t>
                      </a:r>
                      <a:endParaRPr lang="ru-RU" sz="2000"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bl>
          </a:graphicData>
        </a:graphic>
      </p:graphicFrame>
      <p:sp>
        <p:nvSpPr>
          <p:cNvPr id="5" name="Заголовок 1"/>
          <p:cNvSpPr txBox="1">
            <a:spLocks/>
          </p:cNvSpPr>
          <p:nvPr/>
        </p:nvSpPr>
        <p:spPr>
          <a:xfrm>
            <a:off x="0" y="548680"/>
            <a:ext cx="9144000" cy="863600"/>
          </a:xfrm>
          <a:prstGeom prst="rect">
            <a:avLst/>
          </a:prstGeom>
        </p:spPr>
        <p:txBody>
          <a:bodyPr anchor="ctr"/>
          <a:lstStyle/>
          <a:p>
            <a:pPr fontAlgn="auto">
              <a:spcAft>
                <a:spcPts val="0"/>
              </a:spcAft>
              <a:defRPr/>
            </a:pPr>
            <a:r>
              <a:rPr lang="ru-RU" sz="2300" dirty="0">
                <a:solidFill>
                  <a:schemeClr val="tx2"/>
                </a:solidFill>
                <a:latin typeface="+mj-lt"/>
                <a:ea typeface="+mj-ea"/>
                <a:cs typeface="+mj-cs"/>
              </a:rPr>
              <a:t>        </a:t>
            </a:r>
            <a:r>
              <a:rPr lang="ru-RU" sz="2300" dirty="0">
                <a:solidFill>
                  <a:srgbClr val="000099"/>
                </a:solidFill>
                <a:latin typeface="+mj-lt"/>
                <a:ea typeface="+mj-ea"/>
                <a:cs typeface="+mj-cs"/>
              </a:rPr>
              <a:t>Опытным путем на 10 000 больных ЗН и 5 000 здоровых (контроль) установлено </a:t>
            </a:r>
            <a:r>
              <a:rPr lang="en-US" sz="2300" b="1" dirty="0">
                <a:solidFill>
                  <a:srgbClr val="000099"/>
                </a:solidFill>
                <a:latin typeface="+mj-lt"/>
                <a:ea typeface="+mj-ea"/>
                <a:cs typeface="+mj-cs"/>
              </a:rPr>
              <a:t>6</a:t>
            </a:r>
            <a:r>
              <a:rPr lang="ru-RU" sz="2300" b="1" dirty="0">
                <a:solidFill>
                  <a:srgbClr val="000099"/>
                </a:solidFill>
                <a:latin typeface="+mj-lt"/>
                <a:ea typeface="+mj-ea"/>
                <a:cs typeface="+mj-cs"/>
              </a:rPr>
              <a:t> уровней онкологического риска</a:t>
            </a:r>
            <a:r>
              <a:rPr lang="ru-RU" sz="2300" dirty="0">
                <a:solidFill>
                  <a:srgbClr val="000099"/>
                </a:solidFill>
                <a:latin typeface="+mj-lt"/>
                <a:ea typeface="+mj-ea"/>
                <a:cs typeface="+mj-cs"/>
              </a:rPr>
              <a:t>:</a:t>
            </a:r>
            <a:br>
              <a:rPr lang="ru-RU" sz="2300" dirty="0">
                <a:solidFill>
                  <a:srgbClr val="000099"/>
                </a:solidFill>
                <a:latin typeface="+mj-lt"/>
                <a:ea typeface="+mj-ea"/>
                <a:cs typeface="+mj-cs"/>
              </a:rPr>
            </a:br>
            <a:endParaRPr lang="ru-RU" sz="2300" dirty="0">
              <a:solidFill>
                <a:srgbClr val="000099"/>
              </a:solidFill>
              <a:latin typeface="+mj-lt"/>
              <a:ea typeface="+mj-ea"/>
              <a:cs typeface="+mj-cs"/>
            </a:endParaRPr>
          </a:p>
        </p:txBody>
      </p:sp>
      <p:sp>
        <p:nvSpPr>
          <p:cNvPr id="7" name="Левая фигурная скобка 6"/>
          <p:cNvSpPr/>
          <p:nvPr/>
        </p:nvSpPr>
        <p:spPr>
          <a:xfrm>
            <a:off x="5076825" y="2492375"/>
            <a:ext cx="144463" cy="2089150"/>
          </a:xfrm>
          <a:prstGeom prst="leftBrac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sp>
        <p:nvSpPr>
          <p:cNvPr id="8" name="Левая фигурная скобка 7"/>
          <p:cNvSpPr/>
          <p:nvPr/>
        </p:nvSpPr>
        <p:spPr>
          <a:xfrm>
            <a:off x="5076825" y="4868863"/>
            <a:ext cx="144463" cy="1368425"/>
          </a:xfrm>
          <a:prstGeom prst="leftBrac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sp>
        <p:nvSpPr>
          <p:cNvPr id="9" name="TextBox 8"/>
          <p:cNvSpPr txBox="1"/>
          <p:nvPr/>
        </p:nvSpPr>
        <p:spPr>
          <a:xfrm>
            <a:off x="4139952" y="2420888"/>
            <a:ext cx="954107" cy="2160240"/>
          </a:xfrm>
          <a:prstGeom prst="rect">
            <a:avLst/>
          </a:prstGeom>
          <a:noFill/>
        </p:spPr>
        <p:txBody>
          <a:bodyPr vert="vert270">
            <a:spAutoFit/>
          </a:bodyPr>
          <a:lstStyle/>
          <a:p>
            <a:pPr algn="ctr">
              <a:defRPr/>
            </a:pPr>
            <a:r>
              <a:rPr lang="ru-RU" sz="1400" b="1" dirty="0">
                <a:latin typeface="Times New Roman" pitchFamily="18" charset="0"/>
                <a:cs typeface="Times New Roman" pitchFamily="18" charset="0"/>
              </a:rPr>
              <a:t>Частота в общей популяции </a:t>
            </a:r>
            <a:r>
              <a:rPr lang="ru-RU" sz="1600" b="1" dirty="0">
                <a:latin typeface="Times New Roman" pitchFamily="18" charset="0"/>
                <a:cs typeface="Times New Roman" pitchFamily="18" charset="0"/>
              </a:rPr>
              <a:t>–</a:t>
            </a:r>
          </a:p>
          <a:p>
            <a:pPr algn="ctr">
              <a:defRPr/>
            </a:pPr>
            <a:r>
              <a:rPr lang="ru-RU" sz="1600" b="1" dirty="0">
                <a:latin typeface="Times New Roman" pitchFamily="18" charset="0"/>
                <a:cs typeface="Times New Roman" pitchFamily="18" charset="0"/>
              </a:rPr>
              <a:t> </a:t>
            </a:r>
            <a:r>
              <a:rPr lang="ru-RU" b="1" dirty="0">
                <a:solidFill>
                  <a:srgbClr val="FF0000"/>
                </a:solidFill>
                <a:latin typeface="Times New Roman" pitchFamily="18" charset="0"/>
                <a:cs typeface="Times New Roman" pitchFamily="18" charset="0"/>
              </a:rPr>
              <a:t>80% </a:t>
            </a:r>
          </a:p>
        </p:txBody>
      </p:sp>
      <p:sp>
        <p:nvSpPr>
          <p:cNvPr id="10" name="TextBox 9"/>
          <p:cNvSpPr txBox="1"/>
          <p:nvPr/>
        </p:nvSpPr>
        <p:spPr>
          <a:xfrm>
            <a:off x="4139952" y="4725144"/>
            <a:ext cx="892552" cy="1772816"/>
          </a:xfrm>
          <a:prstGeom prst="rect">
            <a:avLst/>
          </a:prstGeom>
          <a:noFill/>
        </p:spPr>
        <p:txBody>
          <a:bodyPr vert="vert270">
            <a:spAutoFit/>
          </a:bodyPr>
          <a:lstStyle/>
          <a:p>
            <a:pPr algn="ctr">
              <a:defRPr/>
            </a:pPr>
            <a:r>
              <a:rPr lang="ru-RU" sz="1400" b="1" dirty="0">
                <a:latin typeface="Times New Roman" pitchFamily="18" charset="0"/>
                <a:cs typeface="Times New Roman" pitchFamily="18" charset="0"/>
              </a:rPr>
              <a:t>Частота в общей популяции </a:t>
            </a:r>
            <a:r>
              <a:rPr lang="ru-RU" sz="1400" b="1" dirty="0">
                <a:solidFill>
                  <a:srgbClr val="FF0000"/>
                </a:solidFill>
                <a:latin typeface="Times New Roman" pitchFamily="18" charset="0"/>
                <a:cs typeface="Times New Roman" pitchFamily="18" charset="0"/>
              </a:rPr>
              <a:t>– </a:t>
            </a:r>
          </a:p>
          <a:p>
            <a:pPr algn="ctr">
              <a:defRPr/>
            </a:pPr>
            <a:r>
              <a:rPr lang="ru-RU" b="1" dirty="0">
                <a:solidFill>
                  <a:srgbClr val="FF0000"/>
                </a:solidFill>
                <a:latin typeface="Times New Roman" pitchFamily="18" charset="0"/>
                <a:cs typeface="Times New Roman" pitchFamily="18" charset="0"/>
              </a:rPr>
              <a:t>20%</a:t>
            </a:r>
            <a:r>
              <a:rPr lang="ru-RU" sz="1400" b="1" dirty="0">
                <a:solidFill>
                  <a:srgbClr val="FF0000"/>
                </a:solidFill>
                <a:latin typeface="Times New Roman" pitchFamily="18" charset="0"/>
                <a:cs typeface="Times New Roman" pitchFamily="18" charset="0"/>
              </a:rPr>
              <a:t> </a:t>
            </a:r>
          </a:p>
        </p:txBody>
      </p:sp>
      <p:sp>
        <p:nvSpPr>
          <p:cNvPr id="116772" name="Прямоугольник 10"/>
          <p:cNvSpPr>
            <a:spLocks noChangeArrowheads="1"/>
          </p:cNvSpPr>
          <p:nvPr/>
        </p:nvSpPr>
        <p:spPr bwMode="auto">
          <a:xfrm>
            <a:off x="7280275" y="6524625"/>
            <a:ext cx="1828800" cy="307975"/>
          </a:xfrm>
          <a:prstGeom prst="rect">
            <a:avLst/>
          </a:prstGeom>
          <a:noFill/>
          <a:ln w="9525">
            <a:noFill/>
            <a:miter lim="800000"/>
            <a:headEnd/>
            <a:tailEnd/>
          </a:ln>
        </p:spPr>
        <p:txBody>
          <a:bodyPr wrap="none">
            <a:spAutoFit/>
          </a:bodyPr>
          <a:lstStyle/>
          <a:p>
            <a:pPr algn="r"/>
            <a:r>
              <a:rPr lang="ru-RU" sz="1400"/>
              <a:t>Лазарев А.Ф.,  2017</a:t>
            </a:r>
          </a:p>
        </p:txBody>
      </p:sp>
      <p:sp>
        <p:nvSpPr>
          <p:cNvPr id="12" name="Левая фигурная скобка 11"/>
          <p:cNvSpPr/>
          <p:nvPr/>
        </p:nvSpPr>
        <p:spPr>
          <a:xfrm rot="10800000">
            <a:off x="8316913" y="2420938"/>
            <a:ext cx="215900" cy="2097087"/>
          </a:xfrm>
          <a:prstGeom prst="leftBrac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sp>
        <p:nvSpPr>
          <p:cNvPr id="13" name="Левая фигурная скобка 12"/>
          <p:cNvSpPr/>
          <p:nvPr/>
        </p:nvSpPr>
        <p:spPr>
          <a:xfrm flipH="1">
            <a:off x="8388350" y="4797425"/>
            <a:ext cx="134938" cy="1368425"/>
          </a:xfrm>
          <a:prstGeom prst="leftBrac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sp>
        <p:nvSpPr>
          <p:cNvPr id="14" name="TextBox 13"/>
          <p:cNvSpPr txBox="1"/>
          <p:nvPr/>
        </p:nvSpPr>
        <p:spPr>
          <a:xfrm>
            <a:off x="8405336" y="4509120"/>
            <a:ext cx="707886" cy="1800200"/>
          </a:xfrm>
          <a:prstGeom prst="rect">
            <a:avLst/>
          </a:prstGeom>
          <a:noFill/>
        </p:spPr>
        <p:txBody>
          <a:bodyPr vert="vert270">
            <a:spAutoFit/>
          </a:bodyPr>
          <a:lstStyle/>
          <a:p>
            <a:pPr algn="ctr">
              <a:defRPr/>
            </a:pPr>
            <a:r>
              <a:rPr lang="ru-RU" sz="1400" b="1" dirty="0">
                <a:latin typeface="Times New Roman" pitchFamily="18" charset="0"/>
                <a:cs typeface="Times New Roman" pitchFamily="18" charset="0"/>
              </a:rPr>
              <a:t>Частота РМЖ–</a:t>
            </a:r>
          </a:p>
          <a:p>
            <a:pPr algn="ctr">
              <a:defRPr/>
            </a:pPr>
            <a:r>
              <a:rPr lang="ru-RU" sz="1600" b="1" dirty="0">
                <a:latin typeface="Times New Roman" pitchFamily="18" charset="0"/>
                <a:cs typeface="Times New Roman" pitchFamily="18" charset="0"/>
              </a:rPr>
              <a:t> </a:t>
            </a:r>
            <a:r>
              <a:rPr lang="ru-RU" b="1" dirty="0">
                <a:solidFill>
                  <a:srgbClr val="FF0000"/>
                </a:solidFill>
                <a:latin typeface="Times New Roman" pitchFamily="18" charset="0"/>
                <a:cs typeface="Times New Roman" pitchFamily="18" charset="0"/>
              </a:rPr>
              <a:t>80% </a:t>
            </a:r>
          </a:p>
        </p:txBody>
      </p:sp>
      <p:sp>
        <p:nvSpPr>
          <p:cNvPr id="15" name="TextBox 14"/>
          <p:cNvSpPr txBox="1"/>
          <p:nvPr/>
        </p:nvSpPr>
        <p:spPr>
          <a:xfrm>
            <a:off x="8400618" y="2564904"/>
            <a:ext cx="707886" cy="1772816"/>
          </a:xfrm>
          <a:prstGeom prst="rect">
            <a:avLst/>
          </a:prstGeom>
          <a:noFill/>
        </p:spPr>
        <p:txBody>
          <a:bodyPr vert="vert270">
            <a:spAutoFit/>
          </a:bodyPr>
          <a:lstStyle/>
          <a:p>
            <a:pPr algn="ctr">
              <a:defRPr/>
            </a:pPr>
            <a:r>
              <a:rPr lang="ru-RU" sz="1400" b="1" dirty="0">
                <a:latin typeface="Times New Roman" pitchFamily="18" charset="0"/>
                <a:cs typeface="Times New Roman" pitchFamily="18" charset="0"/>
              </a:rPr>
              <a:t>Частота РМЖ</a:t>
            </a:r>
            <a:r>
              <a:rPr lang="ru-RU" sz="1400" b="1" dirty="0">
                <a:solidFill>
                  <a:srgbClr val="FF0000"/>
                </a:solidFill>
                <a:latin typeface="Times New Roman" pitchFamily="18" charset="0"/>
                <a:cs typeface="Times New Roman" pitchFamily="18" charset="0"/>
              </a:rPr>
              <a:t>– </a:t>
            </a:r>
          </a:p>
          <a:p>
            <a:pPr algn="ctr">
              <a:defRPr/>
            </a:pPr>
            <a:r>
              <a:rPr lang="ru-RU" b="1" dirty="0">
                <a:solidFill>
                  <a:srgbClr val="FF0000"/>
                </a:solidFill>
                <a:latin typeface="Times New Roman" pitchFamily="18" charset="0"/>
                <a:cs typeface="Times New Roman" pitchFamily="18" charset="0"/>
              </a:rPr>
              <a:t>20%</a:t>
            </a:r>
            <a:r>
              <a:rPr lang="ru-RU" sz="1400" b="1" dirty="0">
                <a:solidFill>
                  <a:srgbClr val="FF0000"/>
                </a:solidFill>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388" y="1125538"/>
            <a:ext cx="8785225" cy="5903912"/>
          </a:xfrm>
        </p:spPr>
        <p:txBody>
          <a:bodyPr>
            <a:normAutofit fontScale="92500" lnSpcReduction="10000"/>
          </a:bodyPr>
          <a:lstStyle/>
          <a:p>
            <a:pPr marL="0" indent="358775" eaLnBrk="1" fontAlgn="auto" hangingPunct="1">
              <a:spcAft>
                <a:spcPts val="600"/>
              </a:spcAft>
              <a:buFont typeface="Wingdings 3"/>
              <a:buNone/>
              <a:defRPr/>
            </a:pPr>
            <a:r>
              <a:rPr lang="ru-RU" dirty="0" smtClean="0">
                <a:solidFill>
                  <a:srgbClr val="000099"/>
                </a:solidFill>
              </a:rPr>
              <a:t>Исходя из полученных результатов, мы рекомендуем включить на второй этап углубленных исследований пациентов, имеющих уже высокий (</a:t>
            </a:r>
            <a:r>
              <a:rPr lang="en-US" dirty="0" smtClean="0">
                <a:solidFill>
                  <a:srgbClr val="000099"/>
                </a:solidFill>
              </a:rPr>
              <a:t>IV-V-VI</a:t>
            </a:r>
            <a:r>
              <a:rPr lang="ru-RU" dirty="0" smtClean="0">
                <a:solidFill>
                  <a:srgbClr val="000099"/>
                </a:solidFill>
              </a:rPr>
              <a:t>) уровень риска. Эта группа включает в себя </a:t>
            </a:r>
            <a:r>
              <a:rPr lang="ru-RU" b="1" dirty="0" smtClean="0">
                <a:solidFill>
                  <a:srgbClr val="000099"/>
                </a:solidFill>
              </a:rPr>
              <a:t>более 80%</a:t>
            </a:r>
            <a:r>
              <a:rPr lang="ru-RU" dirty="0" smtClean="0">
                <a:solidFill>
                  <a:srgbClr val="000099"/>
                </a:solidFill>
              </a:rPr>
              <a:t> всех первичных больных указанной формой рака.</a:t>
            </a:r>
          </a:p>
          <a:p>
            <a:pPr marL="0" indent="358775" eaLnBrk="1" fontAlgn="auto" hangingPunct="1">
              <a:spcAft>
                <a:spcPts val="600"/>
              </a:spcAft>
              <a:buFont typeface="Wingdings 3"/>
              <a:buNone/>
              <a:defRPr/>
            </a:pPr>
            <a:r>
              <a:rPr lang="ru-RU" dirty="0" smtClean="0">
                <a:solidFill>
                  <a:srgbClr val="FF0000"/>
                </a:solidFill>
              </a:rPr>
              <a:t> </a:t>
            </a:r>
            <a:r>
              <a:rPr lang="ru-RU" dirty="0" smtClean="0">
                <a:solidFill>
                  <a:schemeClr val="accent2">
                    <a:lumMod val="50000"/>
                  </a:schemeClr>
                </a:solidFill>
              </a:rPr>
              <a:t>Сформированный на данной основе в КГБУЗ АКОД регистр </a:t>
            </a:r>
            <a:r>
              <a:rPr lang="ru-RU" dirty="0" err="1" smtClean="0">
                <a:solidFill>
                  <a:schemeClr val="accent2">
                    <a:lumMod val="50000"/>
                  </a:schemeClr>
                </a:solidFill>
              </a:rPr>
              <a:t>предрака</a:t>
            </a:r>
            <a:r>
              <a:rPr lang="ru-RU" dirty="0" smtClean="0">
                <a:solidFill>
                  <a:schemeClr val="accent2">
                    <a:lumMod val="50000"/>
                  </a:schemeClr>
                </a:solidFill>
              </a:rPr>
              <a:t> высокого риска рака молочной железы включил в себя </a:t>
            </a:r>
            <a:r>
              <a:rPr lang="ru-RU" b="1" dirty="0" smtClean="0">
                <a:solidFill>
                  <a:schemeClr val="accent2">
                    <a:lumMod val="50000"/>
                  </a:schemeClr>
                </a:solidFill>
              </a:rPr>
              <a:t>540 </a:t>
            </a:r>
            <a:r>
              <a:rPr lang="ru-RU" dirty="0" smtClean="0">
                <a:solidFill>
                  <a:schemeClr val="accent2">
                    <a:lumMod val="50000"/>
                  </a:schemeClr>
                </a:solidFill>
              </a:rPr>
              <a:t>пациентов среди которых при углубленном обследовании в динамике выявлено  </a:t>
            </a:r>
            <a:r>
              <a:rPr lang="ru-RU" b="1" dirty="0" smtClean="0">
                <a:solidFill>
                  <a:schemeClr val="accent2">
                    <a:lumMod val="50000"/>
                  </a:schemeClr>
                </a:solidFill>
              </a:rPr>
              <a:t>153 (28,3%) </a:t>
            </a:r>
            <a:r>
              <a:rPr lang="ru-RU" dirty="0" smtClean="0">
                <a:solidFill>
                  <a:schemeClr val="accent2">
                    <a:lumMod val="50000"/>
                  </a:schemeClr>
                </a:solidFill>
              </a:rPr>
              <a:t>больных раком молочной железы; из них </a:t>
            </a:r>
            <a:r>
              <a:rPr lang="en-US" dirty="0" smtClean="0">
                <a:solidFill>
                  <a:schemeClr val="accent2">
                    <a:lumMod val="50000"/>
                  </a:schemeClr>
                </a:solidFill>
              </a:rPr>
              <a:t>I</a:t>
            </a:r>
            <a:r>
              <a:rPr lang="ru-RU" dirty="0" smtClean="0">
                <a:solidFill>
                  <a:schemeClr val="accent2">
                    <a:lumMod val="50000"/>
                  </a:schemeClr>
                </a:solidFill>
              </a:rPr>
              <a:t>-</a:t>
            </a:r>
            <a:r>
              <a:rPr lang="en-US" dirty="0" smtClean="0">
                <a:solidFill>
                  <a:schemeClr val="accent2">
                    <a:lumMod val="50000"/>
                  </a:schemeClr>
                </a:solidFill>
              </a:rPr>
              <a:t>II</a:t>
            </a:r>
            <a:r>
              <a:rPr lang="ru-RU" dirty="0" smtClean="0">
                <a:solidFill>
                  <a:schemeClr val="accent2">
                    <a:lumMod val="50000"/>
                  </a:schemeClr>
                </a:solidFill>
              </a:rPr>
              <a:t> стадия была установлена в </a:t>
            </a:r>
            <a:r>
              <a:rPr lang="ru-RU" b="1" dirty="0" smtClean="0">
                <a:solidFill>
                  <a:schemeClr val="accent2">
                    <a:lumMod val="50000"/>
                  </a:schemeClr>
                </a:solidFill>
              </a:rPr>
              <a:t>97,5%.</a:t>
            </a:r>
          </a:p>
          <a:p>
            <a:pPr marL="0" indent="358775" eaLnBrk="1" fontAlgn="auto" hangingPunct="1">
              <a:spcAft>
                <a:spcPts val="600"/>
              </a:spcAft>
              <a:buFont typeface="Wingdings 3"/>
              <a:buNone/>
              <a:defRPr/>
            </a:pPr>
            <a:r>
              <a:rPr lang="ru-RU" dirty="0" smtClean="0">
                <a:solidFill>
                  <a:srgbClr val="000099"/>
                </a:solidFill>
              </a:rPr>
              <a:t>Данный подход позволил резко снизить контингент пациентов на дорогостоящие, углубленные обследования и повысить эффективность проводимых </a:t>
            </a:r>
            <a:r>
              <a:rPr lang="ru-RU" dirty="0" err="1" smtClean="0">
                <a:solidFill>
                  <a:srgbClr val="000099"/>
                </a:solidFill>
              </a:rPr>
              <a:t>профосмотров</a:t>
            </a:r>
            <a:r>
              <a:rPr lang="ru-RU" dirty="0" smtClean="0">
                <a:solidFill>
                  <a:srgbClr val="000099"/>
                </a:solidFill>
              </a:rPr>
              <a:t>, наметить целевые профилактические мероприятия у каждой пациентки, имеющей высокий уровень риска развития рака молочной железы и у части из них предупредить развитие ЗН .         </a:t>
            </a:r>
          </a:p>
          <a:p>
            <a:pPr marL="274320" indent="-274320" eaLnBrk="1" fontAlgn="auto" hangingPunct="1">
              <a:spcAft>
                <a:spcPts val="0"/>
              </a:spcAft>
              <a:buFont typeface="Wingdings 3"/>
              <a:buChar char=""/>
              <a:defRPr/>
            </a:pPr>
            <a:endParaRPr lang="ru-RU" dirty="0"/>
          </a:p>
        </p:txBody>
      </p:sp>
      <p:sp>
        <p:nvSpPr>
          <p:cNvPr id="117763" name="Прямоугольник 3"/>
          <p:cNvSpPr>
            <a:spLocks noChangeArrowheads="1"/>
          </p:cNvSpPr>
          <p:nvPr/>
        </p:nvSpPr>
        <p:spPr bwMode="auto">
          <a:xfrm>
            <a:off x="7280275" y="6524625"/>
            <a:ext cx="1828800" cy="307975"/>
          </a:xfrm>
          <a:prstGeom prst="rect">
            <a:avLst/>
          </a:prstGeom>
          <a:noFill/>
          <a:ln w="9525">
            <a:noFill/>
            <a:miter lim="800000"/>
            <a:headEnd/>
            <a:tailEnd/>
          </a:ln>
        </p:spPr>
        <p:txBody>
          <a:bodyPr wrap="none">
            <a:spAutoFit/>
          </a:bodyPr>
          <a:lstStyle/>
          <a:p>
            <a:pPr algn="r"/>
            <a:r>
              <a:rPr lang="ru-RU" sz="1400"/>
              <a:t>Лазарев А.Ф.,  2017</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Заголовок 1"/>
          <p:cNvSpPr>
            <a:spLocks noGrp="1"/>
          </p:cNvSpPr>
          <p:nvPr>
            <p:ph type="ctrTitle"/>
          </p:nvPr>
        </p:nvSpPr>
        <p:spPr>
          <a:xfrm>
            <a:off x="755650" y="3644900"/>
            <a:ext cx="7416800" cy="1470025"/>
          </a:xfrm>
        </p:spPr>
        <p:txBody>
          <a:bodyPr/>
          <a:lstStyle/>
          <a:p>
            <a:pPr eaLnBrk="1" hangingPunct="1"/>
            <a:r>
              <a:rPr lang="ru-RU" sz="2800" b="1" i="1" smtClean="0">
                <a:solidFill>
                  <a:srgbClr val="0070C0"/>
                </a:solidFill>
              </a:rPr>
              <a:t>Организация медицинской профилактики ЗН в Алтайском крае</a:t>
            </a:r>
            <a:endParaRPr lang="ru-RU" sz="2800" b="1" smtClean="0">
              <a:solidFill>
                <a:srgbClr val="0070C0"/>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Oval 2"/>
          <p:cNvSpPr>
            <a:spLocks noChangeArrowheads="1"/>
          </p:cNvSpPr>
          <p:nvPr/>
        </p:nvSpPr>
        <p:spPr bwMode="auto">
          <a:xfrm>
            <a:off x="5257800" y="3200400"/>
            <a:ext cx="3733800" cy="1676400"/>
          </a:xfrm>
          <a:prstGeom prst="ellipse">
            <a:avLst/>
          </a:prstGeom>
          <a:solidFill>
            <a:srgbClr val="EBFFEB"/>
          </a:solidFill>
          <a:ln w="9525">
            <a:solidFill>
              <a:schemeClr val="tx1"/>
            </a:solidFill>
            <a:round/>
            <a:headEnd/>
            <a:tailEnd/>
          </a:ln>
        </p:spPr>
        <p:txBody>
          <a:bodyPr wrap="none" anchor="ctr"/>
          <a:lstStyle/>
          <a:p>
            <a:pPr algn="ctr"/>
            <a:endParaRPr lang="en-US">
              <a:solidFill>
                <a:srgbClr val="DDFFDD"/>
              </a:solidFill>
            </a:endParaRPr>
          </a:p>
        </p:txBody>
      </p:sp>
      <p:sp>
        <p:nvSpPr>
          <p:cNvPr id="119811" name="Oval 3"/>
          <p:cNvSpPr>
            <a:spLocks noChangeArrowheads="1"/>
          </p:cNvSpPr>
          <p:nvPr/>
        </p:nvSpPr>
        <p:spPr bwMode="auto">
          <a:xfrm>
            <a:off x="2438400" y="4572000"/>
            <a:ext cx="4419600" cy="2133600"/>
          </a:xfrm>
          <a:prstGeom prst="ellipse">
            <a:avLst/>
          </a:prstGeom>
          <a:solidFill>
            <a:srgbClr val="E9FFE9"/>
          </a:solidFill>
          <a:ln w="9525">
            <a:solidFill>
              <a:schemeClr val="tx1"/>
            </a:solidFill>
            <a:round/>
            <a:headEnd/>
            <a:tailEnd/>
          </a:ln>
        </p:spPr>
        <p:txBody>
          <a:bodyPr wrap="none" anchor="ctr"/>
          <a:lstStyle/>
          <a:p>
            <a:endParaRPr lang="ru-RU"/>
          </a:p>
        </p:txBody>
      </p:sp>
      <p:sp>
        <p:nvSpPr>
          <p:cNvPr id="119812" name="Oval 4"/>
          <p:cNvSpPr>
            <a:spLocks noChangeArrowheads="1"/>
          </p:cNvSpPr>
          <p:nvPr/>
        </p:nvSpPr>
        <p:spPr bwMode="auto">
          <a:xfrm>
            <a:off x="152400" y="3581400"/>
            <a:ext cx="3505200" cy="1371600"/>
          </a:xfrm>
          <a:prstGeom prst="ellipse">
            <a:avLst/>
          </a:prstGeom>
          <a:solidFill>
            <a:srgbClr val="E9FFE9"/>
          </a:solidFill>
          <a:ln w="9525">
            <a:solidFill>
              <a:schemeClr val="tx1"/>
            </a:solidFill>
            <a:round/>
            <a:headEnd/>
            <a:tailEnd/>
          </a:ln>
        </p:spPr>
        <p:txBody>
          <a:bodyPr wrap="none" anchor="ctr"/>
          <a:lstStyle/>
          <a:p>
            <a:endParaRPr lang="ru-RU"/>
          </a:p>
        </p:txBody>
      </p:sp>
      <p:sp>
        <p:nvSpPr>
          <p:cNvPr id="119813" name="Oval 5"/>
          <p:cNvSpPr>
            <a:spLocks noChangeArrowheads="1"/>
          </p:cNvSpPr>
          <p:nvPr/>
        </p:nvSpPr>
        <p:spPr bwMode="auto">
          <a:xfrm>
            <a:off x="152400" y="1066800"/>
            <a:ext cx="5181600" cy="2286000"/>
          </a:xfrm>
          <a:prstGeom prst="ellipse">
            <a:avLst/>
          </a:prstGeom>
          <a:solidFill>
            <a:srgbClr val="E9FFE9"/>
          </a:solidFill>
          <a:ln w="9525">
            <a:solidFill>
              <a:schemeClr val="tx1"/>
            </a:solidFill>
            <a:round/>
            <a:headEnd/>
            <a:tailEnd/>
          </a:ln>
        </p:spPr>
        <p:txBody>
          <a:bodyPr wrap="none" anchor="ctr"/>
          <a:lstStyle/>
          <a:p>
            <a:endParaRPr lang="ru-RU"/>
          </a:p>
        </p:txBody>
      </p:sp>
      <p:sp>
        <p:nvSpPr>
          <p:cNvPr id="119814" name="Oval 6"/>
          <p:cNvSpPr>
            <a:spLocks noChangeArrowheads="1"/>
          </p:cNvSpPr>
          <p:nvPr/>
        </p:nvSpPr>
        <p:spPr bwMode="auto">
          <a:xfrm>
            <a:off x="5410200" y="1066800"/>
            <a:ext cx="3505200" cy="1905000"/>
          </a:xfrm>
          <a:prstGeom prst="ellipse">
            <a:avLst/>
          </a:prstGeom>
          <a:solidFill>
            <a:srgbClr val="E9FFE9"/>
          </a:solidFill>
          <a:ln w="9525">
            <a:solidFill>
              <a:schemeClr val="tx1"/>
            </a:solidFill>
            <a:round/>
            <a:headEnd/>
            <a:tailEnd/>
          </a:ln>
        </p:spPr>
        <p:txBody>
          <a:bodyPr wrap="none" anchor="ctr"/>
          <a:lstStyle/>
          <a:p>
            <a:endParaRPr lang="ru-RU"/>
          </a:p>
        </p:txBody>
      </p:sp>
      <p:sp>
        <p:nvSpPr>
          <p:cNvPr id="119815" name="Rectangle 7"/>
          <p:cNvSpPr>
            <a:spLocks noGrp="1" noChangeArrowheads="1"/>
          </p:cNvSpPr>
          <p:nvPr>
            <p:ph type="title"/>
          </p:nvPr>
        </p:nvSpPr>
        <p:spPr>
          <a:xfrm>
            <a:off x="0" y="152400"/>
            <a:ext cx="9144000" cy="755650"/>
          </a:xfrm>
        </p:spPr>
        <p:txBody>
          <a:bodyPr/>
          <a:lstStyle/>
          <a:p>
            <a:pPr algn="ctr" eaLnBrk="1" hangingPunct="1"/>
            <a:r>
              <a:rPr lang="ru-RU" sz="3600" b="1" smtClean="0">
                <a:solidFill>
                  <a:schemeClr val="accent2"/>
                </a:solidFill>
              </a:rPr>
              <a:t>СТРУКТУРЫ </a:t>
            </a:r>
          </a:p>
        </p:txBody>
      </p:sp>
      <p:sp>
        <p:nvSpPr>
          <p:cNvPr id="119816" name="Text Box 8"/>
          <p:cNvSpPr txBox="1">
            <a:spLocks noChangeArrowheads="1"/>
          </p:cNvSpPr>
          <p:nvPr/>
        </p:nvSpPr>
        <p:spPr bwMode="auto">
          <a:xfrm>
            <a:off x="685800" y="1447800"/>
            <a:ext cx="4495800" cy="1735138"/>
          </a:xfrm>
          <a:prstGeom prst="rect">
            <a:avLst/>
          </a:prstGeom>
          <a:noFill/>
          <a:ln w="9525">
            <a:noFill/>
            <a:miter lim="800000"/>
            <a:headEnd/>
            <a:tailEnd/>
          </a:ln>
        </p:spPr>
        <p:txBody>
          <a:bodyPr>
            <a:spAutoFit/>
          </a:bodyPr>
          <a:lstStyle/>
          <a:p>
            <a:pPr algn="ctr">
              <a:spcBef>
                <a:spcPct val="50000"/>
              </a:spcBef>
            </a:pPr>
            <a:r>
              <a:rPr lang="ru-RU" sz="2400" b="1">
                <a:solidFill>
                  <a:schemeClr val="accent2"/>
                </a:solidFill>
                <a:latin typeface="Times New Roman" pitchFamily="18" charset="0"/>
              </a:rPr>
              <a:t>ФАПы,</a:t>
            </a:r>
            <a:r>
              <a:rPr lang="ru-RU" sz="2400" b="1">
                <a:latin typeface="Times New Roman" pitchFamily="18" charset="0"/>
              </a:rPr>
              <a:t> работающие в режиме смотровых кабинетов; </a:t>
            </a:r>
          </a:p>
          <a:p>
            <a:pPr algn="ctr">
              <a:spcBef>
                <a:spcPct val="50000"/>
              </a:spcBef>
            </a:pPr>
            <a:r>
              <a:rPr lang="ru-RU" sz="2400" b="1">
                <a:solidFill>
                  <a:schemeClr val="accent2"/>
                </a:solidFill>
                <a:latin typeface="Times New Roman" pitchFamily="18" charset="0"/>
              </a:rPr>
              <a:t>единые</a:t>
            </a:r>
            <a:r>
              <a:rPr lang="ru-RU" sz="2400" b="1">
                <a:latin typeface="Times New Roman" pitchFamily="18" charset="0"/>
              </a:rPr>
              <a:t> смотровые кабинеты (мужские и женские)</a:t>
            </a:r>
          </a:p>
        </p:txBody>
      </p:sp>
      <p:sp>
        <p:nvSpPr>
          <p:cNvPr id="119817" name="Text Box 9"/>
          <p:cNvSpPr txBox="1">
            <a:spLocks noChangeArrowheads="1"/>
          </p:cNvSpPr>
          <p:nvPr/>
        </p:nvSpPr>
        <p:spPr bwMode="auto">
          <a:xfrm>
            <a:off x="5867400" y="1066800"/>
            <a:ext cx="2743200" cy="1917700"/>
          </a:xfrm>
          <a:prstGeom prst="rect">
            <a:avLst/>
          </a:prstGeom>
          <a:noFill/>
          <a:ln w="9525">
            <a:noFill/>
            <a:miter lim="800000"/>
            <a:headEnd/>
            <a:tailEnd/>
          </a:ln>
        </p:spPr>
        <p:txBody>
          <a:bodyPr>
            <a:spAutoFit/>
          </a:bodyPr>
          <a:lstStyle/>
          <a:p>
            <a:pPr algn="ctr">
              <a:spcBef>
                <a:spcPct val="50000"/>
              </a:spcBef>
            </a:pPr>
            <a:r>
              <a:rPr lang="ru-RU" sz="2400" b="1">
                <a:solidFill>
                  <a:schemeClr val="accent2"/>
                </a:solidFill>
                <a:latin typeface="Times New Roman" pitchFamily="18" charset="0"/>
              </a:rPr>
              <a:t>Отделение и кабинеты</a:t>
            </a:r>
            <a:r>
              <a:rPr lang="ru-RU" sz="2400" b="1">
                <a:latin typeface="Times New Roman" pitchFamily="18" charset="0"/>
              </a:rPr>
              <a:t> медицинской профилактики в ОД</a:t>
            </a:r>
          </a:p>
        </p:txBody>
      </p:sp>
      <p:sp>
        <p:nvSpPr>
          <p:cNvPr id="119818" name="Text Box 10"/>
          <p:cNvSpPr txBox="1">
            <a:spLocks noChangeArrowheads="1"/>
          </p:cNvSpPr>
          <p:nvPr/>
        </p:nvSpPr>
        <p:spPr bwMode="auto">
          <a:xfrm>
            <a:off x="5715000" y="3276600"/>
            <a:ext cx="2971800" cy="1552575"/>
          </a:xfrm>
          <a:prstGeom prst="rect">
            <a:avLst/>
          </a:prstGeom>
          <a:noFill/>
          <a:ln w="9525">
            <a:noFill/>
            <a:miter lim="800000"/>
            <a:headEnd/>
            <a:tailEnd/>
          </a:ln>
        </p:spPr>
        <p:txBody>
          <a:bodyPr>
            <a:spAutoFit/>
          </a:bodyPr>
          <a:lstStyle/>
          <a:p>
            <a:pPr algn="ctr">
              <a:spcBef>
                <a:spcPct val="50000"/>
              </a:spcBef>
            </a:pPr>
            <a:r>
              <a:rPr lang="ru-RU" sz="2400" b="1">
                <a:solidFill>
                  <a:schemeClr val="accent2"/>
                </a:solidFill>
                <a:latin typeface="Times New Roman" pitchFamily="18" charset="0"/>
              </a:rPr>
              <a:t>Регистр</a:t>
            </a:r>
            <a:r>
              <a:rPr lang="ru-RU" sz="2400" b="1">
                <a:latin typeface="Times New Roman" pitchFamily="18" charset="0"/>
              </a:rPr>
              <a:t> лиц с высоким онкологическим риском в ОД</a:t>
            </a:r>
          </a:p>
        </p:txBody>
      </p:sp>
      <p:sp>
        <p:nvSpPr>
          <p:cNvPr id="119819" name="Text Box 11"/>
          <p:cNvSpPr txBox="1">
            <a:spLocks noChangeArrowheads="1"/>
          </p:cNvSpPr>
          <p:nvPr/>
        </p:nvSpPr>
        <p:spPr bwMode="auto">
          <a:xfrm>
            <a:off x="762000" y="3657600"/>
            <a:ext cx="2438400" cy="1200329"/>
          </a:xfrm>
          <a:prstGeom prst="rect">
            <a:avLst/>
          </a:prstGeom>
          <a:noFill/>
          <a:ln w="9525">
            <a:noFill/>
            <a:miter lim="800000"/>
            <a:headEnd/>
            <a:tailEnd/>
          </a:ln>
        </p:spPr>
        <p:txBody>
          <a:bodyPr>
            <a:spAutoFit/>
          </a:bodyPr>
          <a:lstStyle/>
          <a:p>
            <a:pPr algn="ctr">
              <a:spcBef>
                <a:spcPct val="50000"/>
              </a:spcBef>
            </a:pPr>
            <a:r>
              <a:rPr lang="ru-RU" sz="2400" b="1" dirty="0" smtClean="0">
                <a:solidFill>
                  <a:schemeClr val="accent2"/>
                </a:solidFill>
                <a:latin typeface="Times New Roman" pitchFamily="18" charset="0"/>
              </a:rPr>
              <a:t>Первичные </a:t>
            </a:r>
            <a:r>
              <a:rPr lang="ru-RU" sz="2400" b="1" dirty="0" smtClean="0">
                <a:latin typeface="Times New Roman" pitchFamily="18" charset="0"/>
              </a:rPr>
              <a:t>онкологические </a:t>
            </a:r>
            <a:r>
              <a:rPr lang="ru-RU" sz="2400" b="1" dirty="0">
                <a:latin typeface="Times New Roman" pitchFamily="18" charset="0"/>
              </a:rPr>
              <a:t>кабинеты</a:t>
            </a:r>
          </a:p>
        </p:txBody>
      </p:sp>
      <p:sp>
        <p:nvSpPr>
          <p:cNvPr id="119820" name="Text Box 12"/>
          <p:cNvSpPr txBox="1">
            <a:spLocks noChangeArrowheads="1"/>
          </p:cNvSpPr>
          <p:nvPr/>
        </p:nvSpPr>
        <p:spPr bwMode="auto">
          <a:xfrm>
            <a:off x="2819400" y="4924425"/>
            <a:ext cx="3886200" cy="1552575"/>
          </a:xfrm>
          <a:prstGeom prst="rect">
            <a:avLst/>
          </a:prstGeom>
          <a:noFill/>
          <a:ln w="9525">
            <a:noFill/>
            <a:miter lim="800000"/>
            <a:headEnd/>
            <a:tailEnd/>
          </a:ln>
        </p:spPr>
        <p:txBody>
          <a:bodyPr>
            <a:spAutoFit/>
          </a:bodyPr>
          <a:lstStyle/>
          <a:p>
            <a:pPr algn="ctr">
              <a:spcBef>
                <a:spcPct val="50000"/>
              </a:spcBef>
            </a:pPr>
            <a:r>
              <a:rPr lang="ru-RU" sz="2400" b="1">
                <a:latin typeface="Times New Roman" pitchFamily="18" charset="0"/>
              </a:rPr>
              <a:t>Постоянно действующие  выездные </a:t>
            </a:r>
            <a:r>
              <a:rPr lang="ru-RU" sz="2400" b="1">
                <a:solidFill>
                  <a:schemeClr val="accent2"/>
                </a:solidFill>
                <a:latin typeface="Times New Roman" pitchFamily="18" charset="0"/>
              </a:rPr>
              <a:t>специализированные бригады</a:t>
            </a:r>
            <a:r>
              <a:rPr lang="ru-RU" sz="2400" b="1">
                <a:latin typeface="Times New Roman" pitchFamily="18" charset="0"/>
              </a:rPr>
              <a:t> в ОД и ДЦ</a:t>
            </a:r>
          </a:p>
        </p:txBody>
      </p:sp>
      <p:sp>
        <p:nvSpPr>
          <p:cNvPr id="119821" name="Прямоугольник 12"/>
          <p:cNvSpPr>
            <a:spLocks noChangeArrowheads="1"/>
          </p:cNvSpPr>
          <p:nvPr/>
        </p:nvSpPr>
        <p:spPr bwMode="auto">
          <a:xfrm>
            <a:off x="7280275" y="6524625"/>
            <a:ext cx="1828800" cy="307975"/>
          </a:xfrm>
          <a:prstGeom prst="rect">
            <a:avLst/>
          </a:prstGeom>
          <a:noFill/>
          <a:ln w="9525">
            <a:noFill/>
            <a:miter lim="800000"/>
            <a:headEnd/>
            <a:tailEnd/>
          </a:ln>
        </p:spPr>
        <p:txBody>
          <a:bodyPr wrap="none">
            <a:spAutoFit/>
          </a:bodyPr>
          <a:lstStyle/>
          <a:p>
            <a:pPr algn="r"/>
            <a:r>
              <a:rPr lang="ru-RU" sz="1400"/>
              <a:t>Лазарев А.Ф.,  1996</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Line 2"/>
          <p:cNvSpPr>
            <a:spLocks noChangeShapeType="1"/>
          </p:cNvSpPr>
          <p:nvPr/>
        </p:nvSpPr>
        <p:spPr bwMode="auto">
          <a:xfrm>
            <a:off x="4572000" y="1844675"/>
            <a:ext cx="2362200" cy="3565525"/>
          </a:xfrm>
          <a:prstGeom prst="line">
            <a:avLst/>
          </a:prstGeom>
          <a:noFill/>
          <a:ln w="28575">
            <a:solidFill>
              <a:schemeClr val="tx1"/>
            </a:solidFill>
            <a:round/>
            <a:headEnd/>
            <a:tailEnd type="triangle" w="med" len="med"/>
          </a:ln>
        </p:spPr>
        <p:txBody>
          <a:bodyPr/>
          <a:lstStyle/>
          <a:p>
            <a:endParaRPr lang="ru-RU"/>
          </a:p>
        </p:txBody>
      </p:sp>
      <p:sp>
        <p:nvSpPr>
          <p:cNvPr id="120835" name="Line 3"/>
          <p:cNvSpPr>
            <a:spLocks noChangeShapeType="1"/>
          </p:cNvSpPr>
          <p:nvPr/>
        </p:nvSpPr>
        <p:spPr bwMode="auto">
          <a:xfrm>
            <a:off x="4495800" y="1676400"/>
            <a:ext cx="1905000" cy="990600"/>
          </a:xfrm>
          <a:prstGeom prst="line">
            <a:avLst/>
          </a:prstGeom>
          <a:noFill/>
          <a:ln w="28575">
            <a:solidFill>
              <a:schemeClr val="tx1"/>
            </a:solidFill>
            <a:round/>
            <a:headEnd/>
            <a:tailEnd type="triangle" w="med" len="med"/>
          </a:ln>
        </p:spPr>
        <p:txBody>
          <a:bodyPr/>
          <a:lstStyle/>
          <a:p>
            <a:endParaRPr lang="ru-RU"/>
          </a:p>
        </p:txBody>
      </p:sp>
      <p:sp>
        <p:nvSpPr>
          <p:cNvPr id="120836" name="Line 4"/>
          <p:cNvSpPr>
            <a:spLocks noChangeShapeType="1"/>
          </p:cNvSpPr>
          <p:nvPr/>
        </p:nvSpPr>
        <p:spPr bwMode="auto">
          <a:xfrm flipH="1">
            <a:off x="2667000" y="1676400"/>
            <a:ext cx="1828800" cy="762000"/>
          </a:xfrm>
          <a:prstGeom prst="line">
            <a:avLst/>
          </a:prstGeom>
          <a:noFill/>
          <a:ln w="28575">
            <a:solidFill>
              <a:schemeClr val="tx1"/>
            </a:solidFill>
            <a:round/>
            <a:headEnd/>
            <a:tailEnd type="triangle" w="med" len="med"/>
          </a:ln>
        </p:spPr>
        <p:txBody>
          <a:bodyPr/>
          <a:lstStyle/>
          <a:p>
            <a:endParaRPr lang="ru-RU"/>
          </a:p>
        </p:txBody>
      </p:sp>
      <p:sp>
        <p:nvSpPr>
          <p:cNvPr id="120837" name="Line 5"/>
          <p:cNvSpPr>
            <a:spLocks noChangeShapeType="1"/>
          </p:cNvSpPr>
          <p:nvPr/>
        </p:nvSpPr>
        <p:spPr bwMode="auto">
          <a:xfrm flipH="1">
            <a:off x="2627313" y="1676400"/>
            <a:ext cx="1868487" cy="2257425"/>
          </a:xfrm>
          <a:prstGeom prst="line">
            <a:avLst/>
          </a:prstGeom>
          <a:noFill/>
          <a:ln w="28575">
            <a:solidFill>
              <a:schemeClr val="tx1"/>
            </a:solidFill>
            <a:round/>
            <a:headEnd/>
            <a:tailEnd type="triangle" w="med" len="med"/>
          </a:ln>
        </p:spPr>
        <p:txBody>
          <a:bodyPr/>
          <a:lstStyle/>
          <a:p>
            <a:endParaRPr lang="ru-RU"/>
          </a:p>
        </p:txBody>
      </p:sp>
      <p:sp>
        <p:nvSpPr>
          <p:cNvPr id="120838" name="Line 6"/>
          <p:cNvSpPr>
            <a:spLocks noChangeShapeType="1"/>
          </p:cNvSpPr>
          <p:nvPr/>
        </p:nvSpPr>
        <p:spPr bwMode="auto">
          <a:xfrm flipH="1">
            <a:off x="2627313" y="1752600"/>
            <a:ext cx="1868487" cy="3692525"/>
          </a:xfrm>
          <a:prstGeom prst="line">
            <a:avLst/>
          </a:prstGeom>
          <a:noFill/>
          <a:ln w="28575">
            <a:solidFill>
              <a:schemeClr val="tx1"/>
            </a:solidFill>
            <a:round/>
            <a:headEnd/>
            <a:tailEnd type="triangle" w="med" len="med"/>
          </a:ln>
        </p:spPr>
        <p:txBody>
          <a:bodyPr/>
          <a:lstStyle/>
          <a:p>
            <a:endParaRPr lang="ru-RU"/>
          </a:p>
        </p:txBody>
      </p:sp>
      <p:sp>
        <p:nvSpPr>
          <p:cNvPr id="120839" name="Line 7"/>
          <p:cNvSpPr>
            <a:spLocks noChangeShapeType="1"/>
          </p:cNvSpPr>
          <p:nvPr/>
        </p:nvSpPr>
        <p:spPr bwMode="auto">
          <a:xfrm>
            <a:off x="4495800" y="1676400"/>
            <a:ext cx="76200" cy="2976563"/>
          </a:xfrm>
          <a:prstGeom prst="line">
            <a:avLst/>
          </a:prstGeom>
          <a:noFill/>
          <a:ln w="28575">
            <a:solidFill>
              <a:schemeClr val="tx1"/>
            </a:solidFill>
            <a:round/>
            <a:headEnd/>
            <a:tailEnd type="triangle" w="med" len="med"/>
          </a:ln>
        </p:spPr>
        <p:txBody>
          <a:bodyPr/>
          <a:lstStyle/>
          <a:p>
            <a:endParaRPr lang="ru-RU"/>
          </a:p>
        </p:txBody>
      </p:sp>
      <p:sp>
        <p:nvSpPr>
          <p:cNvPr id="120840" name="Oval 8"/>
          <p:cNvSpPr>
            <a:spLocks noChangeArrowheads="1"/>
          </p:cNvSpPr>
          <p:nvPr/>
        </p:nvSpPr>
        <p:spPr bwMode="auto">
          <a:xfrm>
            <a:off x="3733800" y="1600200"/>
            <a:ext cx="1371600" cy="228600"/>
          </a:xfrm>
          <a:prstGeom prst="ellipse">
            <a:avLst/>
          </a:prstGeom>
          <a:solidFill>
            <a:srgbClr val="CCFFFF"/>
          </a:solidFill>
          <a:ln w="9525">
            <a:solidFill>
              <a:schemeClr val="tx1"/>
            </a:solidFill>
            <a:round/>
            <a:headEnd/>
            <a:tailEnd/>
          </a:ln>
        </p:spPr>
        <p:txBody>
          <a:bodyPr wrap="none" anchor="ctr"/>
          <a:lstStyle/>
          <a:p>
            <a:endParaRPr lang="ru-RU"/>
          </a:p>
        </p:txBody>
      </p:sp>
      <p:sp>
        <p:nvSpPr>
          <p:cNvPr id="120841" name="Oval 9"/>
          <p:cNvSpPr>
            <a:spLocks noChangeArrowheads="1"/>
          </p:cNvSpPr>
          <p:nvPr/>
        </p:nvSpPr>
        <p:spPr bwMode="auto">
          <a:xfrm>
            <a:off x="533400" y="152400"/>
            <a:ext cx="8001000" cy="1524000"/>
          </a:xfrm>
          <a:prstGeom prst="ellipse">
            <a:avLst/>
          </a:prstGeom>
          <a:solidFill>
            <a:srgbClr val="CCFFFF"/>
          </a:solidFill>
          <a:ln w="9525">
            <a:solidFill>
              <a:schemeClr val="tx1"/>
            </a:solidFill>
            <a:round/>
            <a:headEnd/>
            <a:tailEnd/>
          </a:ln>
        </p:spPr>
        <p:txBody>
          <a:bodyPr wrap="none" anchor="ctr"/>
          <a:lstStyle/>
          <a:p>
            <a:endParaRPr lang="ru-RU"/>
          </a:p>
        </p:txBody>
      </p:sp>
      <p:sp>
        <p:nvSpPr>
          <p:cNvPr id="120842" name="Text Box 10"/>
          <p:cNvSpPr txBox="1">
            <a:spLocks noChangeArrowheads="1"/>
          </p:cNvSpPr>
          <p:nvPr/>
        </p:nvSpPr>
        <p:spPr bwMode="auto">
          <a:xfrm>
            <a:off x="1066800" y="457200"/>
            <a:ext cx="7010400" cy="1066800"/>
          </a:xfrm>
          <a:prstGeom prst="rect">
            <a:avLst/>
          </a:prstGeom>
          <a:noFill/>
          <a:ln w="9525">
            <a:noFill/>
            <a:miter lim="800000"/>
            <a:headEnd/>
            <a:tailEnd/>
          </a:ln>
        </p:spPr>
        <p:txBody>
          <a:bodyPr>
            <a:spAutoFit/>
          </a:bodyPr>
          <a:lstStyle/>
          <a:p>
            <a:pPr algn="ctr">
              <a:spcBef>
                <a:spcPct val="50000"/>
              </a:spcBef>
            </a:pPr>
            <a:r>
              <a:rPr lang="ru-RU" sz="3200">
                <a:latin typeface="Times New Roman" pitchFamily="18" charset="0"/>
              </a:rPr>
              <a:t>Постоянно  действующие выездные специализированные бригады</a:t>
            </a:r>
          </a:p>
        </p:txBody>
      </p:sp>
      <p:sp>
        <p:nvSpPr>
          <p:cNvPr id="120843" name="Text Box 11"/>
          <p:cNvSpPr txBox="1">
            <a:spLocks noChangeArrowheads="1"/>
          </p:cNvSpPr>
          <p:nvPr/>
        </p:nvSpPr>
        <p:spPr bwMode="auto">
          <a:xfrm>
            <a:off x="152400" y="1828800"/>
            <a:ext cx="2514600" cy="1106488"/>
          </a:xfrm>
          <a:prstGeom prst="rect">
            <a:avLst/>
          </a:prstGeom>
          <a:solidFill>
            <a:srgbClr val="E9FFE9"/>
          </a:solidFill>
          <a:ln w="9525">
            <a:solidFill>
              <a:srgbClr val="339966"/>
            </a:solidFill>
            <a:miter lim="800000"/>
            <a:headEnd/>
            <a:tailEnd/>
          </a:ln>
        </p:spPr>
        <p:txBody>
          <a:bodyPr>
            <a:spAutoFit/>
          </a:bodyPr>
          <a:lstStyle/>
          <a:p>
            <a:pPr algn="ctr">
              <a:spcBef>
                <a:spcPct val="50000"/>
              </a:spcBef>
            </a:pPr>
            <a:r>
              <a:rPr lang="ru-RU" sz="2200">
                <a:latin typeface="Times New Roman" pitchFamily="18" charset="0"/>
              </a:rPr>
              <a:t>Осмотр диспансерных больных  на месте</a:t>
            </a:r>
          </a:p>
        </p:txBody>
      </p:sp>
      <p:sp>
        <p:nvSpPr>
          <p:cNvPr id="120844" name="Text Box 12"/>
          <p:cNvSpPr txBox="1">
            <a:spLocks noChangeArrowheads="1"/>
          </p:cNvSpPr>
          <p:nvPr/>
        </p:nvSpPr>
        <p:spPr bwMode="auto">
          <a:xfrm>
            <a:off x="3429000" y="4724400"/>
            <a:ext cx="2895600" cy="771525"/>
          </a:xfrm>
          <a:prstGeom prst="rect">
            <a:avLst/>
          </a:prstGeom>
          <a:solidFill>
            <a:srgbClr val="E9FFE9"/>
          </a:solidFill>
          <a:ln w="9525">
            <a:solidFill>
              <a:srgbClr val="339966"/>
            </a:solidFill>
            <a:miter lim="800000"/>
            <a:headEnd/>
            <a:tailEnd/>
          </a:ln>
        </p:spPr>
        <p:txBody>
          <a:bodyPr tIns="46800" bIns="46800">
            <a:spAutoFit/>
          </a:bodyPr>
          <a:lstStyle/>
          <a:p>
            <a:pPr algn="ctr">
              <a:spcBef>
                <a:spcPct val="50000"/>
              </a:spcBef>
            </a:pPr>
            <a:r>
              <a:rPr lang="ru-RU" sz="2200">
                <a:latin typeface="Times New Roman" pitchFamily="18" charset="0"/>
              </a:rPr>
              <a:t>Целевые профосмотры                  </a:t>
            </a:r>
          </a:p>
        </p:txBody>
      </p:sp>
      <p:sp>
        <p:nvSpPr>
          <p:cNvPr id="120845" name="Text Box 14"/>
          <p:cNvSpPr txBox="1">
            <a:spLocks noChangeArrowheads="1"/>
          </p:cNvSpPr>
          <p:nvPr/>
        </p:nvSpPr>
        <p:spPr bwMode="auto">
          <a:xfrm>
            <a:off x="3429000" y="5486400"/>
            <a:ext cx="2895600" cy="1106488"/>
          </a:xfrm>
          <a:prstGeom prst="rect">
            <a:avLst/>
          </a:prstGeom>
          <a:solidFill>
            <a:srgbClr val="E9FFE9"/>
          </a:solidFill>
          <a:ln w="9525">
            <a:solidFill>
              <a:srgbClr val="009999"/>
            </a:solidFill>
            <a:miter lim="800000"/>
            <a:headEnd/>
            <a:tailEnd/>
          </a:ln>
        </p:spPr>
        <p:txBody>
          <a:bodyPr>
            <a:spAutoFit/>
          </a:bodyPr>
          <a:lstStyle/>
          <a:p>
            <a:pPr algn="ctr">
              <a:spcBef>
                <a:spcPct val="50000"/>
              </a:spcBef>
            </a:pPr>
            <a:r>
              <a:rPr lang="ru-RU" sz="2200">
                <a:latin typeface="Times New Roman" pitchFamily="18" charset="0"/>
              </a:rPr>
              <a:t>Направление в отделения и кабинеты профилактики ОД</a:t>
            </a:r>
          </a:p>
        </p:txBody>
      </p:sp>
      <p:sp>
        <p:nvSpPr>
          <p:cNvPr id="120846" name="Text Box 15"/>
          <p:cNvSpPr txBox="1">
            <a:spLocks noChangeArrowheads="1"/>
          </p:cNvSpPr>
          <p:nvPr/>
        </p:nvSpPr>
        <p:spPr bwMode="auto">
          <a:xfrm>
            <a:off x="6477000" y="3657600"/>
            <a:ext cx="2590800" cy="771525"/>
          </a:xfrm>
          <a:prstGeom prst="rect">
            <a:avLst/>
          </a:prstGeom>
          <a:solidFill>
            <a:srgbClr val="E9FFE9"/>
          </a:solidFill>
          <a:ln w="9525">
            <a:solidFill>
              <a:srgbClr val="009999"/>
            </a:solidFill>
            <a:miter lim="800000"/>
            <a:headEnd/>
            <a:tailEnd/>
          </a:ln>
        </p:spPr>
        <p:txBody>
          <a:bodyPr>
            <a:spAutoFit/>
          </a:bodyPr>
          <a:lstStyle/>
          <a:p>
            <a:pPr algn="ctr">
              <a:spcBef>
                <a:spcPct val="50000"/>
              </a:spcBef>
            </a:pPr>
            <a:r>
              <a:rPr lang="ru-RU" sz="2200">
                <a:latin typeface="Times New Roman" pitchFamily="18" charset="0"/>
              </a:rPr>
              <a:t>Инспекционная работа</a:t>
            </a:r>
          </a:p>
        </p:txBody>
      </p:sp>
      <p:sp>
        <p:nvSpPr>
          <p:cNvPr id="120847" name="Text Box 16"/>
          <p:cNvSpPr txBox="1">
            <a:spLocks noChangeArrowheads="1"/>
          </p:cNvSpPr>
          <p:nvPr/>
        </p:nvSpPr>
        <p:spPr bwMode="auto">
          <a:xfrm>
            <a:off x="6477000" y="5461000"/>
            <a:ext cx="2590800" cy="1016000"/>
          </a:xfrm>
          <a:prstGeom prst="rect">
            <a:avLst/>
          </a:prstGeom>
          <a:solidFill>
            <a:srgbClr val="E9FFE9"/>
          </a:solidFill>
          <a:ln w="9525">
            <a:solidFill>
              <a:srgbClr val="009999"/>
            </a:solidFill>
            <a:miter lim="800000"/>
            <a:headEnd/>
            <a:tailEnd/>
          </a:ln>
        </p:spPr>
        <p:txBody>
          <a:bodyPr>
            <a:spAutoFit/>
          </a:bodyPr>
          <a:lstStyle/>
          <a:p>
            <a:pPr algn="ctr">
              <a:spcBef>
                <a:spcPct val="50000"/>
              </a:spcBef>
            </a:pPr>
            <a:r>
              <a:rPr lang="ru-RU">
                <a:latin typeface="Times New Roman" pitchFamily="18" charset="0"/>
              </a:rPr>
              <a:t>Работа с администрацией района</a:t>
            </a:r>
          </a:p>
        </p:txBody>
      </p:sp>
      <p:sp>
        <p:nvSpPr>
          <p:cNvPr id="120848" name="Text Box 17"/>
          <p:cNvSpPr txBox="1">
            <a:spLocks noChangeArrowheads="1"/>
          </p:cNvSpPr>
          <p:nvPr/>
        </p:nvSpPr>
        <p:spPr bwMode="auto">
          <a:xfrm>
            <a:off x="152400" y="3276600"/>
            <a:ext cx="2438400" cy="1776413"/>
          </a:xfrm>
          <a:prstGeom prst="rect">
            <a:avLst/>
          </a:prstGeom>
          <a:solidFill>
            <a:srgbClr val="E9FFE9"/>
          </a:solidFill>
          <a:ln w="9525">
            <a:solidFill>
              <a:srgbClr val="009999"/>
            </a:solidFill>
            <a:miter lim="800000"/>
            <a:headEnd/>
            <a:tailEnd/>
          </a:ln>
        </p:spPr>
        <p:txBody>
          <a:bodyPr>
            <a:spAutoFit/>
          </a:bodyPr>
          <a:lstStyle/>
          <a:p>
            <a:pPr algn="ctr">
              <a:spcBef>
                <a:spcPct val="50000"/>
              </a:spcBef>
            </a:pPr>
            <a:r>
              <a:rPr lang="ru-RU" sz="2200">
                <a:latin typeface="Times New Roman" pitchFamily="18" charset="0"/>
              </a:rPr>
              <a:t>Формирование групп высокого и повышенного онкологического риска</a:t>
            </a:r>
          </a:p>
        </p:txBody>
      </p:sp>
      <p:sp>
        <p:nvSpPr>
          <p:cNvPr id="120849" name="Text Box 18"/>
          <p:cNvSpPr txBox="1">
            <a:spLocks noChangeArrowheads="1"/>
          </p:cNvSpPr>
          <p:nvPr/>
        </p:nvSpPr>
        <p:spPr bwMode="auto">
          <a:xfrm>
            <a:off x="6400800" y="1981200"/>
            <a:ext cx="2667000" cy="1016000"/>
          </a:xfrm>
          <a:prstGeom prst="rect">
            <a:avLst/>
          </a:prstGeom>
          <a:solidFill>
            <a:srgbClr val="E9FFE9"/>
          </a:solidFill>
          <a:ln w="9525">
            <a:solidFill>
              <a:srgbClr val="009999"/>
            </a:solidFill>
            <a:miter lim="800000"/>
            <a:headEnd/>
            <a:tailEnd/>
          </a:ln>
        </p:spPr>
        <p:txBody>
          <a:bodyPr>
            <a:spAutoFit/>
          </a:bodyPr>
          <a:lstStyle/>
          <a:p>
            <a:pPr>
              <a:spcBef>
                <a:spcPct val="50000"/>
              </a:spcBef>
            </a:pPr>
            <a:r>
              <a:rPr lang="ru-RU">
                <a:latin typeface="Times New Roman" pitchFamily="18" charset="0"/>
              </a:rPr>
              <a:t>Обучающие семинары  по профилактике для населения </a:t>
            </a:r>
          </a:p>
        </p:txBody>
      </p:sp>
      <p:sp>
        <p:nvSpPr>
          <p:cNvPr id="120850" name="Text Box 19"/>
          <p:cNvSpPr txBox="1">
            <a:spLocks noChangeArrowheads="1"/>
          </p:cNvSpPr>
          <p:nvPr/>
        </p:nvSpPr>
        <p:spPr bwMode="auto">
          <a:xfrm>
            <a:off x="152400" y="5486400"/>
            <a:ext cx="3124200" cy="1106488"/>
          </a:xfrm>
          <a:prstGeom prst="rect">
            <a:avLst/>
          </a:prstGeom>
          <a:solidFill>
            <a:srgbClr val="E9FFE9"/>
          </a:solidFill>
          <a:ln w="9525">
            <a:solidFill>
              <a:srgbClr val="009999"/>
            </a:solidFill>
            <a:miter lim="800000"/>
            <a:headEnd/>
            <a:tailEnd/>
          </a:ln>
        </p:spPr>
        <p:txBody>
          <a:bodyPr>
            <a:spAutoFit/>
          </a:bodyPr>
          <a:lstStyle/>
          <a:p>
            <a:pPr algn="ctr">
              <a:spcBef>
                <a:spcPct val="50000"/>
              </a:spcBef>
            </a:pPr>
            <a:r>
              <a:rPr lang="ru-RU" sz="2200">
                <a:latin typeface="Times New Roman" pitchFamily="18" charset="0"/>
              </a:rPr>
              <a:t>Обучение специалистов методам скрининга и целевых профосмотров</a:t>
            </a:r>
          </a:p>
        </p:txBody>
      </p:sp>
      <p:sp>
        <p:nvSpPr>
          <p:cNvPr id="120851" name="Line 20"/>
          <p:cNvSpPr>
            <a:spLocks noChangeShapeType="1"/>
          </p:cNvSpPr>
          <p:nvPr/>
        </p:nvSpPr>
        <p:spPr bwMode="auto">
          <a:xfrm>
            <a:off x="4648200" y="1828800"/>
            <a:ext cx="1828800" cy="2133600"/>
          </a:xfrm>
          <a:prstGeom prst="line">
            <a:avLst/>
          </a:prstGeom>
          <a:noFill/>
          <a:ln w="28575">
            <a:solidFill>
              <a:schemeClr val="tx1"/>
            </a:solidFill>
            <a:round/>
            <a:headEnd/>
            <a:tailEnd type="triangle" w="med" len="med"/>
          </a:ln>
        </p:spPr>
        <p:txBody>
          <a:bodyPr/>
          <a:lstStyle/>
          <a:p>
            <a:endParaRPr lang="ru-RU"/>
          </a:p>
        </p:txBody>
      </p:sp>
      <p:sp>
        <p:nvSpPr>
          <p:cNvPr id="120852" name="Прямоугольник 19"/>
          <p:cNvSpPr>
            <a:spLocks noChangeArrowheads="1"/>
          </p:cNvSpPr>
          <p:nvPr/>
        </p:nvSpPr>
        <p:spPr bwMode="auto">
          <a:xfrm>
            <a:off x="7280275" y="6524625"/>
            <a:ext cx="1828800" cy="307975"/>
          </a:xfrm>
          <a:prstGeom prst="rect">
            <a:avLst/>
          </a:prstGeom>
          <a:noFill/>
          <a:ln w="9525">
            <a:noFill/>
            <a:miter lim="800000"/>
            <a:headEnd/>
            <a:tailEnd/>
          </a:ln>
        </p:spPr>
        <p:txBody>
          <a:bodyPr wrap="none">
            <a:spAutoFit/>
          </a:bodyPr>
          <a:lstStyle/>
          <a:p>
            <a:pPr algn="r"/>
            <a:r>
              <a:rPr lang="ru-RU" sz="1400"/>
              <a:t>Лазарев А.Ф.,  1996</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85800" y="0"/>
            <a:ext cx="7772400" cy="1143000"/>
          </a:xfrm>
        </p:spPr>
        <p:txBody>
          <a:bodyPr>
            <a:normAutofit fontScale="90000"/>
          </a:bodyPr>
          <a:lstStyle/>
          <a:p>
            <a:pPr eaLnBrk="1" fontAlgn="auto" hangingPunct="1">
              <a:spcAft>
                <a:spcPts val="0"/>
              </a:spcAft>
              <a:defRPr/>
            </a:pPr>
            <a:r>
              <a:rPr lang="ru-RU" sz="3600" b="1" smtClean="0"/>
              <a:t>Смотровые кабинеты и ФАПы, работающие по их принципу </a:t>
            </a:r>
          </a:p>
        </p:txBody>
      </p:sp>
      <p:graphicFrame>
        <p:nvGraphicFramePr>
          <p:cNvPr id="14338" name="Object 3"/>
          <p:cNvGraphicFramePr>
            <a:graphicFrameLocks noChangeAspect="1"/>
          </p:cNvGraphicFramePr>
          <p:nvPr/>
        </p:nvGraphicFramePr>
        <p:xfrm>
          <a:off x="128588" y="930275"/>
          <a:ext cx="8786812" cy="5626100"/>
        </p:xfrm>
        <a:graphic>
          <a:graphicData uri="http://schemas.openxmlformats.org/presentationml/2006/ole">
            <mc:AlternateContent xmlns:mc="http://schemas.openxmlformats.org/markup-compatibility/2006">
              <mc:Choice xmlns:v="urn:schemas-microsoft-com:vml" Requires="v">
                <p:oleObj spid="_x0000_s14339" r:id="rId4" imgW="8791194" imgH="5627096" progId="Excel.Sheet.8">
                  <p:embed/>
                </p:oleObj>
              </mc:Choice>
              <mc:Fallback>
                <p:oleObj r:id="rId4" imgW="8791194" imgH="5627096" progId="Excel.Shee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8" y="930275"/>
                        <a:ext cx="8786812" cy="562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40" name="Прямоугольник 3"/>
          <p:cNvSpPr>
            <a:spLocks noChangeArrowheads="1"/>
          </p:cNvSpPr>
          <p:nvPr/>
        </p:nvSpPr>
        <p:spPr bwMode="auto">
          <a:xfrm>
            <a:off x="5888038" y="6524625"/>
            <a:ext cx="3221037" cy="307975"/>
          </a:xfrm>
          <a:prstGeom prst="rect">
            <a:avLst/>
          </a:prstGeom>
          <a:noFill/>
          <a:ln w="9525">
            <a:noFill/>
            <a:miter lim="800000"/>
            <a:headEnd/>
            <a:tailEnd/>
          </a:ln>
        </p:spPr>
        <p:txBody>
          <a:bodyPr wrap="none">
            <a:spAutoFit/>
          </a:bodyPr>
          <a:lstStyle/>
          <a:p>
            <a:pPr algn="r"/>
            <a:r>
              <a:rPr lang="ru-RU" sz="1400"/>
              <a:t>Лазарев А.Ф.,  Федоскина А.В., 2015</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nvGraphicFramePr>
        <p:xfrm>
          <a:off x="539552" y="908720"/>
          <a:ext cx="7776864" cy="5400600"/>
        </p:xfrm>
        <a:graphic>
          <a:graphicData uri="http://schemas.openxmlformats.org/drawingml/2006/chart">
            <c:chart xmlns:c="http://schemas.openxmlformats.org/drawingml/2006/chart" xmlns:r="http://schemas.openxmlformats.org/officeDocument/2006/relationships" r:id="rId2"/>
          </a:graphicData>
        </a:graphic>
      </p:graphicFrame>
      <p:sp>
        <p:nvSpPr>
          <p:cNvPr id="3" name="AutoShape 3"/>
          <p:cNvSpPr>
            <a:spLocks noChangeArrowheads="1"/>
          </p:cNvSpPr>
          <p:nvPr/>
        </p:nvSpPr>
        <p:spPr bwMode="auto">
          <a:xfrm>
            <a:off x="36513" y="0"/>
            <a:ext cx="9072562" cy="1368425"/>
          </a:xfrm>
          <a:prstGeom prst="roundRect">
            <a:avLst>
              <a:gd name="adj" fmla="val 16667"/>
            </a:avLst>
          </a:prstGeom>
          <a:solidFill>
            <a:schemeClr val="accent1">
              <a:lumMod val="20000"/>
              <a:lumOff val="80000"/>
            </a:schemeClr>
          </a:solidFill>
          <a:ln w="9525">
            <a:solidFill>
              <a:schemeClr val="tx1"/>
            </a:solidFill>
            <a:round/>
            <a:headEnd/>
            <a:tailEnd/>
          </a:ln>
        </p:spPr>
        <p:txBody>
          <a:bodyPr wrap="none" anchor="ctr"/>
          <a:lstStyle/>
          <a:p>
            <a:pPr>
              <a:defRPr/>
            </a:pPr>
            <a:endParaRPr lang="ru-RU">
              <a:latin typeface="Arial" charset="0"/>
              <a:cs typeface="Arial" pitchFamily="34" charset="0"/>
            </a:endParaRPr>
          </a:p>
        </p:txBody>
      </p:sp>
      <p:sp>
        <p:nvSpPr>
          <p:cNvPr id="4" name="Rectangle 4"/>
          <p:cNvSpPr txBox="1">
            <a:spLocks noChangeArrowheads="1"/>
          </p:cNvSpPr>
          <p:nvPr/>
        </p:nvSpPr>
        <p:spPr>
          <a:xfrm>
            <a:off x="179388" y="115888"/>
            <a:ext cx="8675687" cy="782637"/>
          </a:xfrm>
          <a:prstGeom prst="rect">
            <a:avLst/>
          </a:prstGeom>
        </p:spPr>
        <p:txBody>
          <a:bodyPr/>
          <a:lstStyle/>
          <a:p>
            <a:pPr algn="ctr" fontAlgn="auto">
              <a:spcAft>
                <a:spcPts val="0"/>
              </a:spcAft>
              <a:defRPr/>
            </a:pPr>
            <a:r>
              <a:rPr lang="ru-RU" sz="3200" b="1" dirty="0">
                <a:solidFill>
                  <a:schemeClr val="accent2">
                    <a:lumMod val="75000"/>
                  </a:schemeClr>
                </a:solidFill>
                <a:effectLst>
                  <a:outerShdw blurRad="38100" dist="38100" dir="2700000" algn="tl">
                    <a:srgbClr val="C0C0C0"/>
                  </a:outerShdw>
                </a:effectLst>
                <a:latin typeface="Arial" charset="0"/>
                <a:ea typeface="+mj-ea"/>
                <a:cs typeface="Times New Roman" pitchFamily="18" charset="0"/>
              </a:rPr>
              <a:t>Выявлено </a:t>
            </a:r>
            <a:r>
              <a:rPr lang="ru-RU" sz="3200" b="1" dirty="0" err="1">
                <a:solidFill>
                  <a:schemeClr val="accent2">
                    <a:lumMod val="75000"/>
                  </a:schemeClr>
                </a:solidFill>
                <a:effectLst>
                  <a:outerShdw blurRad="38100" dist="38100" dir="2700000" algn="tl">
                    <a:srgbClr val="C0C0C0"/>
                  </a:outerShdw>
                </a:effectLst>
                <a:latin typeface="Arial" charset="0"/>
                <a:ea typeface="+mj-ea"/>
                <a:cs typeface="Times New Roman" pitchFamily="18" charset="0"/>
              </a:rPr>
              <a:t>онкобольных</a:t>
            </a:r>
            <a:r>
              <a:rPr lang="ru-RU" sz="3200" b="1" dirty="0">
                <a:solidFill>
                  <a:schemeClr val="accent2">
                    <a:lumMod val="75000"/>
                  </a:schemeClr>
                </a:solidFill>
                <a:effectLst>
                  <a:outerShdw blurRad="38100" dist="38100" dir="2700000" algn="tl">
                    <a:srgbClr val="C0C0C0"/>
                  </a:outerShdw>
                </a:effectLst>
                <a:latin typeface="Arial" charset="0"/>
                <a:ea typeface="+mj-ea"/>
                <a:cs typeface="Times New Roman" pitchFamily="18" charset="0"/>
              </a:rPr>
              <a:t> в смотровых кабинетах и </a:t>
            </a:r>
            <a:r>
              <a:rPr lang="ru-RU" sz="3200" b="1" dirty="0" err="1">
                <a:solidFill>
                  <a:schemeClr val="accent2">
                    <a:lumMod val="75000"/>
                  </a:schemeClr>
                </a:solidFill>
                <a:effectLst>
                  <a:outerShdw blurRad="38100" dist="38100" dir="2700000" algn="tl">
                    <a:srgbClr val="C0C0C0"/>
                  </a:outerShdw>
                </a:effectLst>
                <a:latin typeface="Arial" charset="0"/>
                <a:ea typeface="+mj-ea"/>
                <a:cs typeface="Times New Roman" pitchFamily="18" charset="0"/>
              </a:rPr>
              <a:t>ФАПах</a:t>
            </a:r>
            <a:endParaRPr lang="ru-RU" sz="3200" b="1" dirty="0">
              <a:solidFill>
                <a:schemeClr val="accent2">
                  <a:lumMod val="75000"/>
                </a:schemeClr>
              </a:solidFill>
              <a:effectLst>
                <a:outerShdw blurRad="38100" dist="38100" dir="2700000" algn="tl">
                  <a:srgbClr val="C0C0C0"/>
                </a:outerShdw>
              </a:effectLst>
              <a:latin typeface="+mj-lt"/>
              <a:ea typeface="+mj-ea"/>
              <a:cs typeface="+mj-cs"/>
            </a:endParaRPr>
          </a:p>
        </p:txBody>
      </p:sp>
      <p:sp>
        <p:nvSpPr>
          <p:cNvPr id="121861" name="Прямоугольник 6"/>
          <p:cNvSpPr>
            <a:spLocks noChangeArrowheads="1"/>
          </p:cNvSpPr>
          <p:nvPr/>
        </p:nvSpPr>
        <p:spPr bwMode="auto">
          <a:xfrm>
            <a:off x="5888038" y="6524625"/>
            <a:ext cx="3221037" cy="307975"/>
          </a:xfrm>
          <a:prstGeom prst="rect">
            <a:avLst/>
          </a:prstGeom>
          <a:noFill/>
          <a:ln w="9525">
            <a:noFill/>
            <a:miter lim="800000"/>
            <a:headEnd/>
            <a:tailEnd/>
          </a:ln>
        </p:spPr>
        <p:txBody>
          <a:bodyPr wrap="none">
            <a:spAutoFit/>
          </a:bodyPr>
          <a:lstStyle/>
          <a:p>
            <a:pPr algn="r"/>
            <a:r>
              <a:rPr lang="ru-RU" sz="1400"/>
              <a:t>Лазарев А.Ф.,  Федоскина А.В., 2015</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750" y="476250"/>
            <a:ext cx="8229600" cy="612775"/>
          </a:xfrm>
        </p:spPr>
        <p:txBody>
          <a:bodyPr>
            <a:normAutofit fontScale="90000"/>
          </a:bodyPr>
          <a:lstStyle/>
          <a:p>
            <a:pPr eaLnBrk="1" fontAlgn="auto" hangingPunct="1">
              <a:spcAft>
                <a:spcPts val="0"/>
              </a:spcAft>
              <a:defRPr/>
            </a:pPr>
            <a:r>
              <a:rPr lang="ru-RU" dirty="0" smtClean="0"/>
              <a:t>Структура заболеваемости ЗНО, мужчины США, 2012 год</a:t>
            </a:r>
            <a:endParaRPr lang="ru-RU" dirty="0"/>
          </a:p>
        </p:txBody>
      </p:sp>
      <p:graphicFrame>
        <p:nvGraphicFramePr>
          <p:cNvPr id="1026" name="Содержимое 3"/>
          <p:cNvGraphicFramePr>
            <a:graphicFrameLocks noGrp="1"/>
          </p:cNvGraphicFramePr>
          <p:nvPr>
            <p:ph sz="quarter" idx="1"/>
          </p:nvPr>
        </p:nvGraphicFramePr>
        <p:xfrm>
          <a:off x="406400" y="1168400"/>
          <a:ext cx="8331200" cy="5038725"/>
        </p:xfrm>
        <a:graphic>
          <a:graphicData uri="http://schemas.openxmlformats.org/presentationml/2006/ole">
            <mc:AlternateContent xmlns:mc="http://schemas.openxmlformats.org/markup-compatibility/2006">
              <mc:Choice xmlns:v="urn:schemas-microsoft-com:vml" Requires="v">
                <p:oleObj spid="_x0000_s1027" r:id="rId4" imgW="8327858" imgH="5035732" progId="Excel.Sheet.8">
                  <p:embed/>
                </p:oleObj>
              </mc:Choice>
              <mc:Fallback>
                <p:oleObj r:id="rId4" imgW="8327858" imgH="5035732" progId="Excel.Sheet.8">
                  <p:embed/>
                  <p:pic>
                    <p:nvPicPr>
                      <p:cNvPr id="0" name="Содержимое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168400"/>
                        <a:ext cx="8331200" cy="5038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Прямоугольник 3"/>
          <p:cNvSpPr>
            <a:spLocks noChangeArrowheads="1"/>
          </p:cNvSpPr>
          <p:nvPr/>
        </p:nvSpPr>
        <p:spPr bwMode="auto">
          <a:xfrm>
            <a:off x="7164388" y="6524625"/>
            <a:ext cx="1905000" cy="307975"/>
          </a:xfrm>
          <a:prstGeom prst="rect">
            <a:avLst/>
          </a:prstGeom>
          <a:noFill/>
          <a:ln w="9525">
            <a:noFill/>
            <a:miter lim="800000"/>
            <a:headEnd/>
            <a:tailEnd/>
          </a:ln>
        </p:spPr>
        <p:txBody>
          <a:bodyPr wrap="none">
            <a:spAutoFit/>
          </a:bodyPr>
          <a:lstStyle/>
          <a:p>
            <a:r>
              <a:rPr lang="en-US" sz="1400"/>
              <a:t>http://globocan.iarc.fr/</a:t>
            </a:r>
            <a:endParaRPr lang="ru-RU" sz="140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rrowheads="1"/>
          </p:cNvSpPr>
          <p:nvPr/>
        </p:nvSpPr>
        <p:spPr bwMode="auto">
          <a:xfrm>
            <a:off x="0" y="0"/>
            <a:ext cx="9109075" cy="1341438"/>
          </a:xfrm>
          <a:prstGeom prst="roundRect">
            <a:avLst>
              <a:gd name="adj" fmla="val 16667"/>
            </a:avLst>
          </a:prstGeom>
          <a:solidFill>
            <a:schemeClr val="accent1">
              <a:lumMod val="20000"/>
              <a:lumOff val="80000"/>
            </a:schemeClr>
          </a:solidFill>
          <a:ln w="9525">
            <a:solidFill>
              <a:schemeClr val="tx1"/>
            </a:solidFill>
            <a:round/>
            <a:headEnd/>
            <a:tailEnd/>
          </a:ln>
        </p:spPr>
        <p:txBody>
          <a:bodyPr wrap="none" anchor="ctr"/>
          <a:lstStyle/>
          <a:p>
            <a:pPr algn="ctr" fontAlgn="auto">
              <a:spcAft>
                <a:spcPts val="0"/>
              </a:spcAft>
              <a:defRPr/>
            </a:pPr>
            <a:r>
              <a:rPr lang="ru-RU" sz="2800" b="1" dirty="0">
                <a:latin typeface="Arial" charset="0"/>
              </a:rPr>
              <a:t>Заболеваемость (</a:t>
            </a:r>
            <a:r>
              <a:rPr lang="ru-RU" sz="2800" b="1" dirty="0" err="1">
                <a:latin typeface="Arial" charset="0"/>
              </a:rPr>
              <a:t>выявляемость</a:t>
            </a:r>
            <a:r>
              <a:rPr lang="ru-RU" sz="2800" b="1" dirty="0">
                <a:latin typeface="Arial" charset="0"/>
              </a:rPr>
              <a:t>) </a:t>
            </a:r>
          </a:p>
          <a:p>
            <a:pPr algn="ctr" fontAlgn="auto">
              <a:spcAft>
                <a:spcPts val="0"/>
              </a:spcAft>
              <a:defRPr/>
            </a:pPr>
            <a:r>
              <a:rPr lang="ru-RU" sz="2800" b="1" dirty="0">
                <a:latin typeface="Arial" charset="0"/>
              </a:rPr>
              <a:t>злокачественными новообразованиями </a:t>
            </a:r>
          </a:p>
          <a:p>
            <a:pPr algn="ctr" fontAlgn="auto">
              <a:spcAft>
                <a:spcPts val="0"/>
              </a:spcAft>
              <a:defRPr/>
            </a:pPr>
            <a:r>
              <a:rPr lang="ru-RU" sz="2800" b="1" dirty="0">
                <a:latin typeface="Arial" charset="0"/>
              </a:rPr>
              <a:t>в Алтайском крае (на 100 000 населения)</a:t>
            </a:r>
            <a:endParaRPr lang="ru-RU" sz="2800" b="1" dirty="0">
              <a:solidFill>
                <a:schemeClr val="accent2">
                  <a:lumMod val="75000"/>
                </a:schemeClr>
              </a:solidFill>
              <a:effectLst>
                <a:outerShdw blurRad="38100" dist="38100" dir="2700000" algn="tl">
                  <a:srgbClr val="C0C0C0"/>
                </a:outerShdw>
              </a:effectLst>
              <a:latin typeface="Arial" charset="0"/>
            </a:endParaRPr>
          </a:p>
        </p:txBody>
      </p:sp>
      <p:sp>
        <p:nvSpPr>
          <p:cNvPr id="123908" name="Прямоугольник 5"/>
          <p:cNvSpPr>
            <a:spLocks noChangeArrowheads="1"/>
          </p:cNvSpPr>
          <p:nvPr/>
        </p:nvSpPr>
        <p:spPr bwMode="auto">
          <a:xfrm>
            <a:off x="5888038" y="6524625"/>
            <a:ext cx="3221037" cy="307975"/>
          </a:xfrm>
          <a:prstGeom prst="rect">
            <a:avLst/>
          </a:prstGeom>
          <a:noFill/>
          <a:ln w="9525">
            <a:noFill/>
            <a:miter lim="800000"/>
            <a:headEnd/>
            <a:tailEnd/>
          </a:ln>
        </p:spPr>
        <p:txBody>
          <a:bodyPr wrap="none">
            <a:spAutoFit/>
          </a:bodyPr>
          <a:lstStyle/>
          <a:p>
            <a:pPr algn="r"/>
            <a:r>
              <a:rPr lang="ru-RU" sz="1400"/>
              <a:t>Лазарев А.Ф.,  Федоскина А.В., 2018</a:t>
            </a:r>
          </a:p>
        </p:txBody>
      </p:sp>
      <p:graphicFrame>
        <p:nvGraphicFramePr>
          <p:cNvPr id="5" name="Диаграмма 4"/>
          <p:cNvGraphicFramePr/>
          <p:nvPr/>
        </p:nvGraphicFramePr>
        <p:xfrm>
          <a:off x="1619672" y="1772816"/>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rrowheads="1"/>
          </p:cNvSpPr>
          <p:nvPr/>
        </p:nvSpPr>
        <p:spPr bwMode="auto">
          <a:xfrm>
            <a:off x="71438" y="0"/>
            <a:ext cx="9072562" cy="1368425"/>
          </a:xfrm>
          <a:prstGeom prst="roundRect">
            <a:avLst>
              <a:gd name="adj" fmla="val 16667"/>
            </a:avLst>
          </a:prstGeom>
          <a:solidFill>
            <a:schemeClr val="accent1">
              <a:lumMod val="20000"/>
              <a:lumOff val="80000"/>
            </a:schemeClr>
          </a:solidFill>
          <a:ln w="9525">
            <a:solidFill>
              <a:schemeClr val="tx1"/>
            </a:solidFill>
            <a:round/>
            <a:headEnd/>
            <a:tailEnd/>
          </a:ln>
        </p:spPr>
        <p:txBody>
          <a:bodyPr wrap="none" anchor="ctr"/>
          <a:lstStyle/>
          <a:p>
            <a:pPr>
              <a:defRPr/>
            </a:pPr>
            <a:endParaRPr lang="ru-RU">
              <a:latin typeface="Arial" charset="0"/>
              <a:cs typeface="Arial" pitchFamily="34" charset="0"/>
            </a:endParaRPr>
          </a:p>
        </p:txBody>
      </p:sp>
      <p:sp>
        <p:nvSpPr>
          <p:cNvPr id="4" name="Rectangle 4"/>
          <p:cNvSpPr txBox="1">
            <a:spLocks noChangeArrowheads="1"/>
          </p:cNvSpPr>
          <p:nvPr/>
        </p:nvSpPr>
        <p:spPr>
          <a:xfrm>
            <a:off x="179388" y="0"/>
            <a:ext cx="8675687" cy="1116013"/>
          </a:xfrm>
          <a:prstGeom prst="rect">
            <a:avLst/>
          </a:prstGeom>
        </p:spPr>
        <p:txBody>
          <a:bodyPr/>
          <a:lstStyle/>
          <a:p>
            <a:pPr algn="ctr" fontAlgn="auto">
              <a:spcAft>
                <a:spcPts val="0"/>
              </a:spcAft>
              <a:defRPr/>
            </a:pPr>
            <a:r>
              <a:rPr lang="ru-RU" sz="2800" b="1" dirty="0" err="1">
                <a:latin typeface="Arial" charset="0"/>
              </a:rPr>
              <a:t>Выявляемость</a:t>
            </a:r>
            <a:r>
              <a:rPr lang="ru-RU" sz="2800" b="1" dirty="0">
                <a:latin typeface="Arial" charset="0"/>
              </a:rPr>
              <a:t> злокачественных новообразований в </a:t>
            </a:r>
            <a:r>
              <a:rPr lang="en-US" sz="2800" b="1" dirty="0">
                <a:latin typeface="Arial" charset="0"/>
              </a:rPr>
              <a:t>I-II</a:t>
            </a:r>
            <a:r>
              <a:rPr lang="ru-RU" sz="2800" b="1" dirty="0">
                <a:latin typeface="Arial" charset="0"/>
              </a:rPr>
              <a:t> стадии </a:t>
            </a:r>
            <a:br>
              <a:rPr lang="ru-RU" sz="2800" b="1" dirty="0">
                <a:latin typeface="Arial" charset="0"/>
              </a:rPr>
            </a:br>
            <a:r>
              <a:rPr lang="ru-RU" sz="2800" b="1" dirty="0">
                <a:latin typeface="Arial" charset="0"/>
              </a:rPr>
              <a:t>(Алтайский край, в %)</a:t>
            </a:r>
            <a:endParaRPr lang="ru-RU" sz="2800" b="1" dirty="0">
              <a:solidFill>
                <a:schemeClr val="accent2">
                  <a:lumMod val="75000"/>
                </a:schemeClr>
              </a:solidFill>
              <a:effectLst>
                <a:outerShdw blurRad="38100" dist="38100" dir="2700000" algn="tl">
                  <a:srgbClr val="C0C0C0"/>
                </a:outerShdw>
              </a:effectLst>
              <a:latin typeface="+mj-lt"/>
              <a:ea typeface="+mj-ea"/>
              <a:cs typeface="+mj-cs"/>
            </a:endParaRPr>
          </a:p>
        </p:txBody>
      </p:sp>
      <p:sp>
        <p:nvSpPr>
          <p:cNvPr id="122885" name="Прямоугольник 5"/>
          <p:cNvSpPr>
            <a:spLocks noChangeArrowheads="1"/>
          </p:cNvSpPr>
          <p:nvPr/>
        </p:nvSpPr>
        <p:spPr bwMode="auto">
          <a:xfrm>
            <a:off x="5788025" y="6524625"/>
            <a:ext cx="3321050" cy="307975"/>
          </a:xfrm>
          <a:prstGeom prst="rect">
            <a:avLst/>
          </a:prstGeom>
          <a:noFill/>
          <a:ln w="9525">
            <a:noFill/>
            <a:miter lim="800000"/>
            <a:headEnd/>
            <a:tailEnd/>
          </a:ln>
        </p:spPr>
        <p:txBody>
          <a:bodyPr wrap="none">
            <a:spAutoFit/>
          </a:bodyPr>
          <a:lstStyle/>
          <a:p>
            <a:pPr algn="r"/>
            <a:r>
              <a:rPr lang="ru-RU" sz="1400" dirty="0"/>
              <a:t>Лазарев А.Ф.,  </a:t>
            </a:r>
            <a:r>
              <a:rPr lang="ru-RU" sz="1400" dirty="0" err="1"/>
              <a:t>Федоскина</a:t>
            </a:r>
            <a:r>
              <a:rPr lang="ru-RU" sz="1400" dirty="0"/>
              <a:t> А.В., </a:t>
            </a:r>
            <a:r>
              <a:rPr lang="ru-RU" sz="1400" dirty="0" smtClean="0"/>
              <a:t>2018</a:t>
            </a:r>
            <a:endParaRPr lang="ru-RU" sz="1400" dirty="0"/>
          </a:p>
        </p:txBody>
      </p:sp>
      <p:graphicFrame>
        <p:nvGraphicFramePr>
          <p:cNvPr id="6" name="Диаграмма 5"/>
          <p:cNvGraphicFramePr/>
          <p:nvPr/>
        </p:nvGraphicFramePr>
        <p:xfrm>
          <a:off x="1619672" y="1772816"/>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rrowheads="1"/>
          </p:cNvSpPr>
          <p:nvPr/>
        </p:nvSpPr>
        <p:spPr bwMode="auto">
          <a:xfrm>
            <a:off x="36513" y="0"/>
            <a:ext cx="9072562" cy="1368425"/>
          </a:xfrm>
          <a:prstGeom prst="roundRect">
            <a:avLst>
              <a:gd name="adj" fmla="val 16667"/>
            </a:avLst>
          </a:prstGeom>
          <a:solidFill>
            <a:schemeClr val="accent1">
              <a:lumMod val="20000"/>
              <a:lumOff val="80000"/>
            </a:schemeClr>
          </a:solidFill>
          <a:ln w="9525">
            <a:solidFill>
              <a:schemeClr val="tx1"/>
            </a:solidFill>
            <a:round/>
            <a:headEnd/>
            <a:tailEnd/>
          </a:ln>
        </p:spPr>
        <p:txBody>
          <a:bodyPr wrap="none" anchor="ctr"/>
          <a:lstStyle/>
          <a:p>
            <a:pPr>
              <a:defRPr/>
            </a:pPr>
            <a:endParaRPr lang="ru-RU">
              <a:latin typeface="Arial" charset="0"/>
              <a:cs typeface="Arial" pitchFamily="34" charset="0"/>
            </a:endParaRPr>
          </a:p>
        </p:txBody>
      </p:sp>
      <p:sp>
        <p:nvSpPr>
          <p:cNvPr id="3" name="Rectangle 4"/>
          <p:cNvSpPr txBox="1">
            <a:spLocks noChangeArrowheads="1"/>
          </p:cNvSpPr>
          <p:nvPr/>
        </p:nvSpPr>
        <p:spPr>
          <a:xfrm>
            <a:off x="179388" y="333375"/>
            <a:ext cx="8675687" cy="782638"/>
          </a:xfrm>
          <a:prstGeom prst="rect">
            <a:avLst/>
          </a:prstGeom>
        </p:spPr>
        <p:txBody>
          <a:bodyPr/>
          <a:lstStyle/>
          <a:p>
            <a:pPr algn="ctr" fontAlgn="auto">
              <a:spcAft>
                <a:spcPts val="0"/>
              </a:spcAft>
              <a:defRPr/>
            </a:pPr>
            <a:r>
              <a:rPr lang="ru-RU" sz="2800" b="1" dirty="0">
                <a:latin typeface="Arial" charset="0"/>
              </a:rPr>
              <a:t>Рак </a:t>
            </a:r>
            <a:r>
              <a:rPr lang="en-US" sz="2800" b="1" dirty="0">
                <a:latin typeface="Arial" charset="0"/>
              </a:rPr>
              <a:t> in situ</a:t>
            </a:r>
            <a:r>
              <a:rPr lang="ru-RU" sz="2800" b="1" dirty="0">
                <a:latin typeface="Arial" charset="0"/>
              </a:rPr>
              <a:t> (Алтайский край, </a:t>
            </a:r>
            <a:r>
              <a:rPr lang="ru-RU" sz="2800" b="1" dirty="0" err="1">
                <a:latin typeface="Arial" charset="0"/>
              </a:rPr>
              <a:t>абс</a:t>
            </a:r>
            <a:r>
              <a:rPr lang="ru-RU" sz="2800" b="1" dirty="0">
                <a:latin typeface="Arial" charset="0"/>
              </a:rPr>
              <a:t>. число)</a:t>
            </a:r>
            <a:endParaRPr lang="ru-RU" sz="2800" b="1" dirty="0">
              <a:solidFill>
                <a:schemeClr val="accent2">
                  <a:lumMod val="75000"/>
                </a:schemeClr>
              </a:solidFill>
              <a:effectLst>
                <a:outerShdw blurRad="38100" dist="38100" dir="2700000" algn="tl">
                  <a:srgbClr val="C0C0C0"/>
                </a:outerShdw>
              </a:effectLst>
              <a:latin typeface="+mj-lt"/>
              <a:ea typeface="+mj-ea"/>
              <a:cs typeface="+mj-cs"/>
            </a:endParaRPr>
          </a:p>
        </p:txBody>
      </p:sp>
      <p:sp>
        <p:nvSpPr>
          <p:cNvPr id="15365" name="Прямоугольник 5"/>
          <p:cNvSpPr>
            <a:spLocks noChangeArrowheads="1"/>
          </p:cNvSpPr>
          <p:nvPr/>
        </p:nvSpPr>
        <p:spPr bwMode="auto">
          <a:xfrm>
            <a:off x="5888038" y="6524625"/>
            <a:ext cx="3221037" cy="307975"/>
          </a:xfrm>
          <a:prstGeom prst="rect">
            <a:avLst/>
          </a:prstGeom>
          <a:noFill/>
          <a:ln w="9525">
            <a:noFill/>
            <a:miter lim="800000"/>
            <a:headEnd/>
            <a:tailEnd/>
          </a:ln>
        </p:spPr>
        <p:txBody>
          <a:bodyPr wrap="none">
            <a:spAutoFit/>
          </a:bodyPr>
          <a:lstStyle/>
          <a:p>
            <a:pPr algn="r"/>
            <a:r>
              <a:rPr lang="ru-RU" sz="1400" dirty="0"/>
              <a:t>Лазарев А.Ф.,  </a:t>
            </a:r>
            <a:r>
              <a:rPr lang="ru-RU" sz="1400" dirty="0" err="1"/>
              <a:t>Федоскина</a:t>
            </a:r>
            <a:r>
              <a:rPr lang="ru-RU" sz="1400" dirty="0"/>
              <a:t> А.В., </a:t>
            </a:r>
            <a:r>
              <a:rPr lang="ru-RU" sz="1400" dirty="0" smtClean="0"/>
              <a:t>2018</a:t>
            </a:r>
            <a:endParaRPr lang="ru-RU" sz="1400" dirty="0"/>
          </a:p>
        </p:txBody>
      </p:sp>
      <p:graphicFrame>
        <p:nvGraphicFramePr>
          <p:cNvPr id="6" name="Диаграмма 5"/>
          <p:cNvGraphicFramePr/>
          <p:nvPr/>
        </p:nvGraphicFramePr>
        <p:xfrm>
          <a:off x="1619672" y="1772816"/>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Заголовок 1"/>
          <p:cNvSpPr>
            <a:spLocks noGrp="1"/>
          </p:cNvSpPr>
          <p:nvPr>
            <p:ph type="ctrTitle"/>
          </p:nvPr>
        </p:nvSpPr>
        <p:spPr>
          <a:xfrm>
            <a:off x="755650" y="3644900"/>
            <a:ext cx="7416800" cy="1470025"/>
          </a:xfrm>
        </p:spPr>
        <p:txBody>
          <a:bodyPr/>
          <a:lstStyle/>
          <a:p>
            <a:pPr eaLnBrk="1" hangingPunct="1"/>
            <a:r>
              <a:rPr lang="ru-RU" sz="2800" b="1" i="1" smtClean="0">
                <a:solidFill>
                  <a:srgbClr val="0070C0"/>
                </a:solidFill>
              </a:rPr>
              <a:t>Иммуносигнатура – инновационная методика профилактики и ранней диагностики рака молочной железы</a:t>
            </a:r>
            <a:endParaRPr lang="ru-RU" sz="2800" b="1" smtClean="0">
              <a:solidFill>
                <a:srgbClr val="0070C0"/>
              </a:solidFill>
            </a:endParaRPr>
          </a:p>
        </p:txBody>
      </p:sp>
      <p:sp>
        <p:nvSpPr>
          <p:cNvPr id="124931" name="Прямоугольник 2"/>
          <p:cNvSpPr>
            <a:spLocks noChangeArrowheads="1"/>
          </p:cNvSpPr>
          <p:nvPr/>
        </p:nvSpPr>
        <p:spPr bwMode="auto">
          <a:xfrm>
            <a:off x="7329488" y="6524625"/>
            <a:ext cx="1779587" cy="307975"/>
          </a:xfrm>
          <a:prstGeom prst="rect">
            <a:avLst/>
          </a:prstGeom>
          <a:noFill/>
          <a:ln w="9525">
            <a:noFill/>
            <a:miter lim="800000"/>
            <a:headEnd/>
            <a:tailEnd/>
          </a:ln>
        </p:spPr>
        <p:txBody>
          <a:bodyPr wrap="none">
            <a:spAutoFit/>
          </a:bodyPr>
          <a:lstStyle/>
          <a:p>
            <a:pPr algn="r"/>
            <a:r>
              <a:rPr lang="ru-RU" sz="1400"/>
              <a:t>Лазарев А.Ф., 2015</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cstate="print"/>
          <a:srcRect/>
          <a:stretch>
            <a:fillRect/>
          </a:stretch>
        </p:blipFill>
        <p:spPr bwMode="auto">
          <a:xfrm>
            <a:off x="1692275" y="908050"/>
            <a:ext cx="6264275" cy="4437063"/>
          </a:xfrm>
          <a:prstGeom prst="rect">
            <a:avLst/>
          </a:prstGeom>
          <a:noFill/>
          <a:ln w="9525">
            <a:noFill/>
            <a:miter lim="800000"/>
            <a:headEnd/>
            <a:tailEnd/>
          </a:ln>
        </p:spPr>
      </p:pic>
      <p:pic>
        <p:nvPicPr>
          <p:cNvPr id="125955" name="Picture 5" descr="Biodesign_Header-black shadow"/>
          <p:cNvPicPr>
            <a:picLocks noChangeAspect="1" noChangeArrowheads="1"/>
          </p:cNvPicPr>
          <p:nvPr/>
        </p:nvPicPr>
        <p:blipFill>
          <a:blip r:embed="rId4" cstate="print"/>
          <a:srcRect l="4167" r="71666" b="22705"/>
          <a:stretch>
            <a:fillRect/>
          </a:stretch>
        </p:blipFill>
        <p:spPr bwMode="auto">
          <a:xfrm>
            <a:off x="715963" y="4908550"/>
            <a:ext cx="1784350" cy="615950"/>
          </a:xfrm>
          <a:prstGeom prst="rect">
            <a:avLst/>
          </a:prstGeom>
          <a:noFill/>
          <a:ln w="9525">
            <a:noFill/>
            <a:miter lim="800000"/>
            <a:headEnd/>
            <a:tailEnd/>
          </a:ln>
        </p:spPr>
      </p:pic>
      <p:pic>
        <p:nvPicPr>
          <p:cNvPr id="125956" name="Picture 11"/>
          <p:cNvPicPr>
            <a:picLocks noChangeAspect="1"/>
          </p:cNvPicPr>
          <p:nvPr/>
        </p:nvPicPr>
        <p:blipFill>
          <a:blip r:embed="rId5" cstate="print"/>
          <a:srcRect/>
          <a:stretch>
            <a:fillRect/>
          </a:stretch>
        </p:blipFill>
        <p:spPr bwMode="auto">
          <a:xfrm>
            <a:off x="2895600" y="4876800"/>
            <a:ext cx="2209800" cy="736600"/>
          </a:xfrm>
          <a:prstGeom prst="rect">
            <a:avLst/>
          </a:prstGeom>
          <a:noFill/>
          <a:ln w="9525">
            <a:noFill/>
            <a:miter lim="800000"/>
            <a:headEnd/>
            <a:tailEnd/>
          </a:ln>
        </p:spPr>
      </p:pic>
      <p:pic>
        <p:nvPicPr>
          <p:cNvPr id="125957" name="Рисунок 3"/>
          <p:cNvPicPr>
            <a:picLocks noChangeAspect="1"/>
          </p:cNvPicPr>
          <p:nvPr/>
        </p:nvPicPr>
        <p:blipFill>
          <a:blip r:embed="rId6" cstate="print"/>
          <a:srcRect/>
          <a:stretch>
            <a:fillRect/>
          </a:stretch>
        </p:blipFill>
        <p:spPr bwMode="auto">
          <a:xfrm>
            <a:off x="5562600" y="4724400"/>
            <a:ext cx="1028700" cy="1149350"/>
          </a:xfrm>
          <a:prstGeom prst="rect">
            <a:avLst/>
          </a:prstGeom>
          <a:noFill/>
          <a:ln w="9525">
            <a:noFill/>
            <a:miter lim="800000"/>
            <a:headEnd/>
            <a:tailEnd/>
          </a:ln>
        </p:spPr>
      </p:pic>
      <p:sp>
        <p:nvSpPr>
          <p:cNvPr id="125958" name="TextBox 1"/>
          <p:cNvSpPr txBox="1">
            <a:spLocks noChangeArrowheads="1"/>
          </p:cNvSpPr>
          <p:nvPr/>
        </p:nvSpPr>
        <p:spPr bwMode="auto">
          <a:xfrm>
            <a:off x="1763713" y="5876925"/>
            <a:ext cx="5746750" cy="369888"/>
          </a:xfrm>
          <a:prstGeom prst="rect">
            <a:avLst/>
          </a:prstGeom>
          <a:noFill/>
          <a:ln w="9525">
            <a:noFill/>
            <a:miter lim="800000"/>
            <a:headEnd/>
            <a:tailEnd/>
          </a:ln>
        </p:spPr>
        <p:txBody>
          <a:bodyPr wrap="none">
            <a:spAutoFit/>
          </a:bodyPr>
          <a:lstStyle/>
          <a:p>
            <a:r>
              <a:rPr lang="ru-RU" b="1">
                <a:solidFill>
                  <a:srgbClr val="0070C0"/>
                </a:solidFill>
              </a:rPr>
              <a:t>Алтайский филиал ФГБУ РОНЦ им. Н.Н. Блохина МЗ РФ</a:t>
            </a:r>
            <a:endParaRPr lang="en-US" b="1">
              <a:solidFill>
                <a:srgbClr val="0070C0"/>
              </a:solidFill>
            </a:endParaRPr>
          </a:p>
        </p:txBody>
      </p:sp>
      <p:pic>
        <p:nvPicPr>
          <p:cNvPr id="125959" name="Picture 9" descr="akod_logo"/>
          <p:cNvPicPr>
            <a:picLocks noChangeArrowheads="1"/>
          </p:cNvPicPr>
          <p:nvPr/>
        </p:nvPicPr>
        <p:blipFill>
          <a:blip r:embed="rId7" cstate="print"/>
          <a:srcRect t="25299" b="21429"/>
          <a:stretch>
            <a:fillRect/>
          </a:stretch>
        </p:blipFill>
        <p:spPr bwMode="auto">
          <a:xfrm>
            <a:off x="179388" y="5661025"/>
            <a:ext cx="1524000" cy="641350"/>
          </a:xfrm>
          <a:prstGeom prst="rect">
            <a:avLst/>
          </a:prstGeom>
          <a:noFill/>
          <a:ln w="9525">
            <a:noFill/>
            <a:miter lim="800000"/>
            <a:headEnd/>
            <a:tailEnd/>
          </a:ln>
        </p:spPr>
      </p:pic>
      <p:pic>
        <p:nvPicPr>
          <p:cNvPr id="125960" name="Picture 2" descr="2">
            <a:hlinkClick r:id="rId8"/>
          </p:cNvPr>
          <p:cNvPicPr>
            <a:picLocks noChangeAspect="1" noChangeArrowheads="1"/>
          </p:cNvPicPr>
          <p:nvPr/>
        </p:nvPicPr>
        <p:blipFill>
          <a:blip r:embed="rId9" cstate="print"/>
          <a:srcRect/>
          <a:stretch>
            <a:fillRect/>
          </a:stretch>
        </p:blipFill>
        <p:spPr bwMode="auto">
          <a:xfrm>
            <a:off x="7315200" y="4729163"/>
            <a:ext cx="1066800" cy="1038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Заголовок 1"/>
          <p:cNvSpPr>
            <a:spLocks noGrp="1"/>
          </p:cNvSpPr>
          <p:nvPr>
            <p:ph type="title"/>
          </p:nvPr>
        </p:nvSpPr>
        <p:spPr>
          <a:xfrm>
            <a:off x="395288" y="0"/>
            <a:ext cx="8229600" cy="1112838"/>
          </a:xfrm>
        </p:spPr>
        <p:txBody>
          <a:bodyPr anchor="t"/>
          <a:lstStyle/>
          <a:p>
            <a:pPr eaLnBrk="1" hangingPunct="1"/>
            <a:r>
              <a:rPr lang="ru-RU" sz="3600" smtClean="0">
                <a:solidFill>
                  <a:srgbClr val="0070C0"/>
                </a:solidFill>
              </a:rPr>
              <a:t>Идеология универсального теста: </a:t>
            </a:r>
            <a:br>
              <a:rPr lang="ru-RU" sz="3600" smtClean="0">
                <a:solidFill>
                  <a:srgbClr val="0070C0"/>
                </a:solidFill>
              </a:rPr>
            </a:br>
            <a:r>
              <a:rPr lang="ru-RU" sz="3600" smtClean="0">
                <a:solidFill>
                  <a:srgbClr val="0070C0"/>
                </a:solidFill>
              </a:rPr>
              <a:t>оценка репертуара антител</a:t>
            </a:r>
            <a:endParaRPr lang="en-US" sz="3600" smtClean="0">
              <a:solidFill>
                <a:srgbClr val="0070C0"/>
              </a:solidFill>
            </a:endParaRPr>
          </a:p>
        </p:txBody>
      </p:sp>
      <p:grpSp>
        <p:nvGrpSpPr>
          <p:cNvPr id="126979" name="Группа 5"/>
          <p:cNvGrpSpPr>
            <a:grpSpLocks/>
          </p:cNvGrpSpPr>
          <p:nvPr/>
        </p:nvGrpSpPr>
        <p:grpSpPr bwMode="auto">
          <a:xfrm>
            <a:off x="3992563" y="2581275"/>
            <a:ext cx="1158875" cy="3667125"/>
            <a:chOff x="467544" y="2246000"/>
            <a:chExt cx="1158875" cy="3667276"/>
          </a:xfrm>
        </p:grpSpPr>
        <p:pic>
          <p:nvPicPr>
            <p:cNvPr id="127016" name="Picture 3"/>
            <p:cNvPicPr>
              <a:picLocks noChangeAspect="1" noChangeArrowheads="1"/>
            </p:cNvPicPr>
            <p:nvPr/>
          </p:nvPicPr>
          <p:blipFill>
            <a:blip r:embed="rId3" cstate="print"/>
            <a:srcRect/>
            <a:stretch>
              <a:fillRect/>
            </a:stretch>
          </p:blipFill>
          <p:spPr bwMode="auto">
            <a:xfrm>
              <a:off x="467544" y="2304888"/>
              <a:ext cx="1158875" cy="3608388"/>
            </a:xfrm>
            <a:prstGeom prst="rect">
              <a:avLst/>
            </a:prstGeom>
            <a:solidFill>
              <a:schemeClr val="bg1"/>
            </a:solidFill>
            <a:ln w="9525">
              <a:noFill/>
              <a:miter lim="800000"/>
              <a:headEnd/>
              <a:tailEnd/>
            </a:ln>
          </p:spPr>
        </p:pic>
        <p:sp>
          <p:nvSpPr>
            <p:cNvPr id="5" name="Прямоугольник 4"/>
            <p:cNvSpPr/>
            <p:nvPr/>
          </p:nvSpPr>
          <p:spPr>
            <a:xfrm>
              <a:off x="1385119" y="2246000"/>
              <a:ext cx="206375" cy="963653"/>
            </a:xfrm>
            <a:custGeom>
              <a:avLst/>
              <a:gdLst>
                <a:gd name="connsiteX0" fmla="*/ 0 w 198022"/>
                <a:gd name="connsiteY0" fmla="*/ 0 h 822960"/>
                <a:gd name="connsiteX1" fmla="*/ 198022 w 198022"/>
                <a:gd name="connsiteY1" fmla="*/ 0 h 822960"/>
                <a:gd name="connsiteX2" fmla="*/ 198022 w 198022"/>
                <a:gd name="connsiteY2" fmla="*/ 822960 h 822960"/>
                <a:gd name="connsiteX3" fmla="*/ 0 w 198022"/>
                <a:gd name="connsiteY3" fmla="*/ 822960 h 822960"/>
                <a:gd name="connsiteX4" fmla="*/ 0 w 198022"/>
                <a:gd name="connsiteY4" fmla="*/ 0 h 822960"/>
                <a:gd name="connsiteX0" fmla="*/ 0 w 198022"/>
                <a:gd name="connsiteY0" fmla="*/ 0 h 917962"/>
                <a:gd name="connsiteX1" fmla="*/ 198022 w 198022"/>
                <a:gd name="connsiteY1" fmla="*/ 0 h 917962"/>
                <a:gd name="connsiteX2" fmla="*/ 168333 w 198022"/>
                <a:gd name="connsiteY2" fmla="*/ 917962 h 917962"/>
                <a:gd name="connsiteX3" fmla="*/ 0 w 198022"/>
                <a:gd name="connsiteY3" fmla="*/ 822960 h 917962"/>
                <a:gd name="connsiteX4" fmla="*/ 0 w 198022"/>
                <a:gd name="connsiteY4" fmla="*/ 0 h 917962"/>
                <a:gd name="connsiteX0" fmla="*/ 0 w 198022"/>
                <a:gd name="connsiteY0" fmla="*/ 0 h 917962"/>
                <a:gd name="connsiteX1" fmla="*/ 198022 w 198022"/>
                <a:gd name="connsiteY1" fmla="*/ 0 h 917962"/>
                <a:gd name="connsiteX2" fmla="*/ 168333 w 198022"/>
                <a:gd name="connsiteY2" fmla="*/ 917962 h 917962"/>
                <a:gd name="connsiteX3" fmla="*/ 11875 w 198022"/>
                <a:gd name="connsiteY3" fmla="*/ 716082 h 917962"/>
                <a:gd name="connsiteX4" fmla="*/ 0 w 198022"/>
                <a:gd name="connsiteY4" fmla="*/ 0 h 917962"/>
                <a:gd name="connsiteX0" fmla="*/ 0 w 198022"/>
                <a:gd name="connsiteY0" fmla="*/ 0 h 917962"/>
                <a:gd name="connsiteX1" fmla="*/ 198022 w 198022"/>
                <a:gd name="connsiteY1" fmla="*/ 0 h 917962"/>
                <a:gd name="connsiteX2" fmla="*/ 168333 w 198022"/>
                <a:gd name="connsiteY2" fmla="*/ 917962 h 917962"/>
                <a:gd name="connsiteX3" fmla="*/ 5937 w 198022"/>
                <a:gd name="connsiteY3" fmla="*/ 781396 h 917962"/>
                <a:gd name="connsiteX4" fmla="*/ 0 w 198022"/>
                <a:gd name="connsiteY4" fmla="*/ 0 h 917962"/>
                <a:gd name="connsiteX0" fmla="*/ 0 w 198022"/>
                <a:gd name="connsiteY0" fmla="*/ 148442 h 917962"/>
                <a:gd name="connsiteX1" fmla="*/ 198022 w 198022"/>
                <a:gd name="connsiteY1" fmla="*/ 0 h 917962"/>
                <a:gd name="connsiteX2" fmla="*/ 168333 w 198022"/>
                <a:gd name="connsiteY2" fmla="*/ 917962 h 917962"/>
                <a:gd name="connsiteX3" fmla="*/ 5937 w 198022"/>
                <a:gd name="connsiteY3" fmla="*/ 781396 h 917962"/>
                <a:gd name="connsiteX4" fmla="*/ 0 w 198022"/>
                <a:gd name="connsiteY4" fmla="*/ 148442 h 917962"/>
                <a:gd name="connsiteX0" fmla="*/ 0 w 198022"/>
                <a:gd name="connsiteY0" fmla="*/ 83128 h 917962"/>
                <a:gd name="connsiteX1" fmla="*/ 198022 w 198022"/>
                <a:gd name="connsiteY1" fmla="*/ 0 h 917962"/>
                <a:gd name="connsiteX2" fmla="*/ 168333 w 198022"/>
                <a:gd name="connsiteY2" fmla="*/ 917962 h 917962"/>
                <a:gd name="connsiteX3" fmla="*/ 5937 w 198022"/>
                <a:gd name="connsiteY3" fmla="*/ 781396 h 917962"/>
                <a:gd name="connsiteX4" fmla="*/ 0 w 198022"/>
                <a:gd name="connsiteY4" fmla="*/ 83128 h 917962"/>
                <a:gd name="connsiteX0" fmla="*/ 0 w 174271"/>
                <a:gd name="connsiteY0" fmla="*/ 0 h 834834"/>
                <a:gd name="connsiteX1" fmla="*/ 174271 w 174271"/>
                <a:gd name="connsiteY1" fmla="*/ 29687 h 834834"/>
                <a:gd name="connsiteX2" fmla="*/ 168333 w 174271"/>
                <a:gd name="connsiteY2" fmla="*/ 834834 h 834834"/>
                <a:gd name="connsiteX3" fmla="*/ 5937 w 174271"/>
                <a:gd name="connsiteY3" fmla="*/ 698268 h 834834"/>
                <a:gd name="connsiteX4" fmla="*/ 0 w 174271"/>
                <a:gd name="connsiteY4" fmla="*/ 0 h 834834"/>
                <a:gd name="connsiteX0" fmla="*/ 0 w 174271"/>
                <a:gd name="connsiteY0" fmla="*/ 83128 h 917962"/>
                <a:gd name="connsiteX1" fmla="*/ 174271 w 174271"/>
                <a:gd name="connsiteY1" fmla="*/ 0 h 917962"/>
                <a:gd name="connsiteX2" fmla="*/ 168333 w 174271"/>
                <a:gd name="connsiteY2" fmla="*/ 917962 h 917962"/>
                <a:gd name="connsiteX3" fmla="*/ 5937 w 174271"/>
                <a:gd name="connsiteY3" fmla="*/ 781396 h 917962"/>
                <a:gd name="connsiteX4" fmla="*/ 0 w 174271"/>
                <a:gd name="connsiteY4" fmla="*/ 83128 h 917962"/>
                <a:gd name="connsiteX0" fmla="*/ 0 w 205780"/>
                <a:gd name="connsiteY0" fmla="*/ 83128 h 963132"/>
                <a:gd name="connsiteX1" fmla="*/ 174271 w 205780"/>
                <a:gd name="connsiteY1" fmla="*/ 0 h 963132"/>
                <a:gd name="connsiteX2" fmla="*/ 205649 w 205780"/>
                <a:gd name="connsiteY2" fmla="*/ 877210 h 963132"/>
                <a:gd name="connsiteX3" fmla="*/ 168333 w 205780"/>
                <a:gd name="connsiteY3" fmla="*/ 917962 h 963132"/>
                <a:gd name="connsiteX4" fmla="*/ 5937 w 205780"/>
                <a:gd name="connsiteY4" fmla="*/ 781396 h 963132"/>
                <a:gd name="connsiteX5" fmla="*/ 0 w 205780"/>
                <a:gd name="connsiteY5" fmla="*/ 83128 h 963132"/>
                <a:gd name="connsiteX0" fmla="*/ 1 w 205781"/>
                <a:gd name="connsiteY0" fmla="*/ 83128 h 963132"/>
                <a:gd name="connsiteX1" fmla="*/ 174272 w 205781"/>
                <a:gd name="connsiteY1" fmla="*/ 0 h 963132"/>
                <a:gd name="connsiteX2" fmla="*/ 205650 w 205781"/>
                <a:gd name="connsiteY2" fmla="*/ 877210 h 963132"/>
                <a:gd name="connsiteX3" fmla="*/ 168334 w 205781"/>
                <a:gd name="connsiteY3" fmla="*/ 917962 h 963132"/>
                <a:gd name="connsiteX4" fmla="*/ 0 w 205781"/>
                <a:gd name="connsiteY4" fmla="*/ 805147 h 963132"/>
                <a:gd name="connsiteX5" fmla="*/ 1 w 205781"/>
                <a:gd name="connsiteY5" fmla="*/ 83128 h 96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781" h="963132">
                  <a:moveTo>
                    <a:pt x="1" y="83128"/>
                  </a:moveTo>
                  <a:lnTo>
                    <a:pt x="174272" y="0"/>
                  </a:lnTo>
                  <a:cubicBezTo>
                    <a:pt x="202609" y="134326"/>
                    <a:pt x="206640" y="724216"/>
                    <a:pt x="205650" y="877210"/>
                  </a:cubicBezTo>
                  <a:cubicBezTo>
                    <a:pt x="204660" y="1030204"/>
                    <a:pt x="195682" y="935910"/>
                    <a:pt x="168334" y="917962"/>
                  </a:cubicBezTo>
                  <a:lnTo>
                    <a:pt x="0" y="805147"/>
                  </a:lnTo>
                  <a:cubicBezTo>
                    <a:pt x="0" y="564474"/>
                    <a:pt x="1" y="323801"/>
                    <a:pt x="1" y="831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26980" name="Picture 2"/>
          <p:cNvPicPr>
            <a:picLocks noChangeAspect="1" noChangeArrowheads="1"/>
          </p:cNvPicPr>
          <p:nvPr/>
        </p:nvPicPr>
        <p:blipFill>
          <a:blip r:embed="rId4" cstate="print"/>
          <a:srcRect/>
          <a:stretch>
            <a:fillRect/>
          </a:stretch>
        </p:blipFill>
        <p:spPr bwMode="auto">
          <a:xfrm>
            <a:off x="6894513" y="3133725"/>
            <a:ext cx="331787" cy="233363"/>
          </a:xfrm>
          <a:prstGeom prst="rect">
            <a:avLst/>
          </a:prstGeom>
          <a:noFill/>
          <a:ln w="9525">
            <a:noFill/>
            <a:miter lim="800000"/>
            <a:headEnd/>
            <a:tailEnd/>
          </a:ln>
        </p:spPr>
      </p:pic>
      <p:pic>
        <p:nvPicPr>
          <p:cNvPr id="126981" name="Picture 2"/>
          <p:cNvPicPr>
            <a:picLocks noChangeAspect="1" noChangeArrowheads="1"/>
          </p:cNvPicPr>
          <p:nvPr/>
        </p:nvPicPr>
        <p:blipFill>
          <a:blip r:embed="rId4" cstate="print"/>
          <a:srcRect/>
          <a:stretch>
            <a:fillRect/>
          </a:stretch>
        </p:blipFill>
        <p:spPr bwMode="auto">
          <a:xfrm>
            <a:off x="6678613" y="2900363"/>
            <a:ext cx="330200" cy="233362"/>
          </a:xfrm>
          <a:prstGeom prst="rect">
            <a:avLst/>
          </a:prstGeom>
          <a:noFill/>
          <a:ln w="9525">
            <a:noFill/>
            <a:miter lim="800000"/>
            <a:headEnd/>
            <a:tailEnd/>
          </a:ln>
        </p:spPr>
      </p:pic>
      <p:pic>
        <p:nvPicPr>
          <p:cNvPr id="126982" name="Picture 2"/>
          <p:cNvPicPr>
            <a:picLocks noChangeAspect="1" noChangeArrowheads="1"/>
          </p:cNvPicPr>
          <p:nvPr/>
        </p:nvPicPr>
        <p:blipFill>
          <a:blip r:embed="rId4" cstate="print"/>
          <a:srcRect/>
          <a:stretch>
            <a:fillRect/>
          </a:stretch>
        </p:blipFill>
        <p:spPr bwMode="auto">
          <a:xfrm>
            <a:off x="6502400" y="2781300"/>
            <a:ext cx="331788" cy="233363"/>
          </a:xfrm>
          <a:prstGeom prst="rect">
            <a:avLst/>
          </a:prstGeom>
          <a:noFill/>
          <a:ln w="9525">
            <a:noFill/>
            <a:miter lim="800000"/>
            <a:headEnd/>
            <a:tailEnd/>
          </a:ln>
        </p:spPr>
      </p:pic>
      <p:pic>
        <p:nvPicPr>
          <p:cNvPr id="126983" name="Picture 2"/>
          <p:cNvPicPr>
            <a:picLocks noChangeAspect="1" noChangeArrowheads="1"/>
          </p:cNvPicPr>
          <p:nvPr/>
        </p:nvPicPr>
        <p:blipFill>
          <a:blip r:embed="rId4" cstate="print"/>
          <a:srcRect/>
          <a:stretch>
            <a:fillRect/>
          </a:stretch>
        </p:blipFill>
        <p:spPr bwMode="auto">
          <a:xfrm>
            <a:off x="6416675" y="3014663"/>
            <a:ext cx="331788" cy="233362"/>
          </a:xfrm>
          <a:prstGeom prst="rect">
            <a:avLst/>
          </a:prstGeom>
          <a:noFill/>
          <a:ln w="9525">
            <a:noFill/>
            <a:miter lim="800000"/>
            <a:headEnd/>
            <a:tailEnd/>
          </a:ln>
        </p:spPr>
      </p:pic>
      <p:pic>
        <p:nvPicPr>
          <p:cNvPr id="126984" name="Picture 2"/>
          <p:cNvPicPr>
            <a:picLocks noChangeAspect="1" noChangeArrowheads="1"/>
          </p:cNvPicPr>
          <p:nvPr/>
        </p:nvPicPr>
        <p:blipFill>
          <a:blip r:embed="rId4" cstate="print"/>
          <a:srcRect/>
          <a:stretch>
            <a:fillRect/>
          </a:stretch>
        </p:blipFill>
        <p:spPr bwMode="auto">
          <a:xfrm>
            <a:off x="6500813" y="3141663"/>
            <a:ext cx="331787" cy="233362"/>
          </a:xfrm>
          <a:prstGeom prst="rect">
            <a:avLst/>
          </a:prstGeom>
          <a:noFill/>
          <a:ln w="9525">
            <a:noFill/>
            <a:miter lim="800000"/>
            <a:headEnd/>
            <a:tailEnd/>
          </a:ln>
        </p:spPr>
      </p:pic>
      <p:pic>
        <p:nvPicPr>
          <p:cNvPr id="126985" name="Picture 2"/>
          <p:cNvPicPr>
            <a:picLocks noChangeAspect="1" noChangeArrowheads="1"/>
          </p:cNvPicPr>
          <p:nvPr/>
        </p:nvPicPr>
        <p:blipFill>
          <a:blip r:embed="rId4" cstate="print"/>
          <a:srcRect/>
          <a:stretch>
            <a:fillRect/>
          </a:stretch>
        </p:blipFill>
        <p:spPr bwMode="auto">
          <a:xfrm>
            <a:off x="6748463" y="2954338"/>
            <a:ext cx="331787" cy="233362"/>
          </a:xfrm>
          <a:prstGeom prst="rect">
            <a:avLst/>
          </a:prstGeom>
          <a:noFill/>
          <a:ln w="9525">
            <a:noFill/>
            <a:miter lim="800000"/>
            <a:headEnd/>
            <a:tailEnd/>
          </a:ln>
        </p:spPr>
      </p:pic>
      <p:pic>
        <p:nvPicPr>
          <p:cNvPr id="126986" name="Picture 2"/>
          <p:cNvPicPr>
            <a:picLocks noChangeAspect="1" noChangeArrowheads="1"/>
          </p:cNvPicPr>
          <p:nvPr/>
        </p:nvPicPr>
        <p:blipFill>
          <a:blip r:embed="rId4" cstate="print"/>
          <a:srcRect/>
          <a:stretch>
            <a:fillRect/>
          </a:stretch>
        </p:blipFill>
        <p:spPr bwMode="auto">
          <a:xfrm>
            <a:off x="6735763" y="4348163"/>
            <a:ext cx="331787" cy="233362"/>
          </a:xfrm>
          <a:prstGeom prst="rect">
            <a:avLst/>
          </a:prstGeom>
          <a:noFill/>
          <a:ln w="9525">
            <a:noFill/>
            <a:miter lim="800000"/>
            <a:headEnd/>
            <a:tailEnd/>
          </a:ln>
        </p:spPr>
      </p:pic>
      <p:pic>
        <p:nvPicPr>
          <p:cNvPr id="126987" name="Picture 2"/>
          <p:cNvPicPr>
            <a:picLocks noChangeAspect="1" noChangeArrowheads="1"/>
          </p:cNvPicPr>
          <p:nvPr/>
        </p:nvPicPr>
        <p:blipFill>
          <a:blip r:embed="rId4" cstate="print"/>
          <a:srcRect/>
          <a:stretch>
            <a:fillRect/>
          </a:stretch>
        </p:blipFill>
        <p:spPr bwMode="auto">
          <a:xfrm>
            <a:off x="6570663" y="3948113"/>
            <a:ext cx="330200" cy="233362"/>
          </a:xfrm>
          <a:prstGeom prst="rect">
            <a:avLst/>
          </a:prstGeom>
          <a:noFill/>
          <a:ln w="9525">
            <a:noFill/>
            <a:miter lim="800000"/>
            <a:headEnd/>
            <a:tailEnd/>
          </a:ln>
        </p:spPr>
      </p:pic>
      <p:pic>
        <p:nvPicPr>
          <p:cNvPr id="126988" name="Picture 2"/>
          <p:cNvPicPr>
            <a:picLocks noChangeAspect="1" noChangeArrowheads="1"/>
          </p:cNvPicPr>
          <p:nvPr/>
        </p:nvPicPr>
        <p:blipFill>
          <a:blip r:embed="rId4" cstate="print"/>
          <a:srcRect/>
          <a:stretch>
            <a:fillRect/>
          </a:stretch>
        </p:blipFill>
        <p:spPr bwMode="auto">
          <a:xfrm>
            <a:off x="6624638" y="3187700"/>
            <a:ext cx="331787" cy="233363"/>
          </a:xfrm>
          <a:prstGeom prst="rect">
            <a:avLst/>
          </a:prstGeom>
          <a:noFill/>
          <a:ln w="9525">
            <a:noFill/>
            <a:miter lim="800000"/>
            <a:headEnd/>
            <a:tailEnd/>
          </a:ln>
        </p:spPr>
      </p:pic>
      <p:pic>
        <p:nvPicPr>
          <p:cNvPr id="126989" name="Picture 2"/>
          <p:cNvPicPr>
            <a:picLocks noChangeAspect="1" noChangeArrowheads="1"/>
          </p:cNvPicPr>
          <p:nvPr/>
        </p:nvPicPr>
        <p:blipFill>
          <a:blip r:embed="rId4" cstate="print"/>
          <a:srcRect/>
          <a:stretch>
            <a:fillRect/>
          </a:stretch>
        </p:blipFill>
        <p:spPr bwMode="auto">
          <a:xfrm>
            <a:off x="6672263" y="4170363"/>
            <a:ext cx="331787" cy="233362"/>
          </a:xfrm>
          <a:prstGeom prst="rect">
            <a:avLst/>
          </a:prstGeom>
          <a:noFill/>
          <a:ln w="9525">
            <a:noFill/>
            <a:miter lim="800000"/>
            <a:headEnd/>
            <a:tailEnd/>
          </a:ln>
        </p:spPr>
      </p:pic>
      <p:pic>
        <p:nvPicPr>
          <p:cNvPr id="126990" name="Picture 2"/>
          <p:cNvPicPr>
            <a:picLocks noChangeAspect="1" noChangeArrowheads="1"/>
          </p:cNvPicPr>
          <p:nvPr/>
        </p:nvPicPr>
        <p:blipFill>
          <a:blip r:embed="rId4" cstate="print"/>
          <a:srcRect/>
          <a:stretch>
            <a:fillRect/>
          </a:stretch>
        </p:blipFill>
        <p:spPr bwMode="auto">
          <a:xfrm>
            <a:off x="6850063" y="3937000"/>
            <a:ext cx="331787" cy="233363"/>
          </a:xfrm>
          <a:prstGeom prst="rect">
            <a:avLst/>
          </a:prstGeom>
          <a:noFill/>
          <a:ln w="9525">
            <a:noFill/>
            <a:miter lim="800000"/>
            <a:headEnd/>
            <a:tailEnd/>
          </a:ln>
        </p:spPr>
      </p:pic>
      <p:pic>
        <p:nvPicPr>
          <p:cNvPr id="126991" name="Picture 2"/>
          <p:cNvPicPr>
            <a:picLocks noChangeAspect="1" noChangeArrowheads="1"/>
          </p:cNvPicPr>
          <p:nvPr/>
        </p:nvPicPr>
        <p:blipFill>
          <a:blip r:embed="rId5" cstate="print"/>
          <a:srcRect/>
          <a:stretch>
            <a:fillRect/>
          </a:stretch>
        </p:blipFill>
        <p:spPr bwMode="auto">
          <a:xfrm>
            <a:off x="6464300" y="4287838"/>
            <a:ext cx="331788" cy="231775"/>
          </a:xfrm>
          <a:prstGeom prst="rect">
            <a:avLst/>
          </a:prstGeom>
          <a:noFill/>
          <a:ln w="9525">
            <a:noFill/>
            <a:miter lim="800000"/>
            <a:headEnd/>
            <a:tailEnd/>
          </a:ln>
        </p:spPr>
      </p:pic>
      <p:pic>
        <p:nvPicPr>
          <p:cNvPr id="126992" name="Picture 2"/>
          <p:cNvPicPr>
            <a:picLocks noChangeAspect="1" noChangeArrowheads="1"/>
          </p:cNvPicPr>
          <p:nvPr/>
        </p:nvPicPr>
        <p:blipFill>
          <a:blip r:embed="rId4" cstate="print"/>
          <a:srcRect/>
          <a:stretch>
            <a:fillRect/>
          </a:stretch>
        </p:blipFill>
        <p:spPr bwMode="auto">
          <a:xfrm>
            <a:off x="6811963" y="5556250"/>
            <a:ext cx="331787" cy="233363"/>
          </a:xfrm>
          <a:prstGeom prst="rect">
            <a:avLst/>
          </a:prstGeom>
          <a:noFill/>
          <a:ln w="9525">
            <a:noFill/>
            <a:miter lim="800000"/>
            <a:headEnd/>
            <a:tailEnd/>
          </a:ln>
        </p:spPr>
      </p:pic>
      <p:pic>
        <p:nvPicPr>
          <p:cNvPr id="126993" name="Picture 2"/>
          <p:cNvPicPr>
            <a:picLocks noChangeAspect="1" noChangeArrowheads="1"/>
          </p:cNvPicPr>
          <p:nvPr/>
        </p:nvPicPr>
        <p:blipFill>
          <a:blip r:embed="rId4" cstate="print"/>
          <a:srcRect/>
          <a:stretch>
            <a:fillRect/>
          </a:stretch>
        </p:blipFill>
        <p:spPr bwMode="auto">
          <a:xfrm>
            <a:off x="6645275" y="5156200"/>
            <a:ext cx="331788" cy="233363"/>
          </a:xfrm>
          <a:prstGeom prst="rect">
            <a:avLst/>
          </a:prstGeom>
          <a:noFill/>
          <a:ln w="9525">
            <a:noFill/>
            <a:miter lim="800000"/>
            <a:headEnd/>
            <a:tailEnd/>
          </a:ln>
        </p:spPr>
      </p:pic>
      <p:pic>
        <p:nvPicPr>
          <p:cNvPr id="126994" name="Picture 2"/>
          <p:cNvPicPr>
            <a:picLocks noChangeAspect="1" noChangeArrowheads="1"/>
          </p:cNvPicPr>
          <p:nvPr/>
        </p:nvPicPr>
        <p:blipFill>
          <a:blip r:embed="rId4" cstate="print"/>
          <a:srcRect/>
          <a:stretch>
            <a:fillRect/>
          </a:stretch>
        </p:blipFill>
        <p:spPr bwMode="auto">
          <a:xfrm>
            <a:off x="6748463" y="5376863"/>
            <a:ext cx="331787" cy="233362"/>
          </a:xfrm>
          <a:prstGeom prst="rect">
            <a:avLst/>
          </a:prstGeom>
          <a:noFill/>
          <a:ln w="9525">
            <a:noFill/>
            <a:miter lim="800000"/>
            <a:headEnd/>
            <a:tailEnd/>
          </a:ln>
        </p:spPr>
      </p:pic>
      <p:pic>
        <p:nvPicPr>
          <p:cNvPr id="126995" name="Picture 2"/>
          <p:cNvPicPr>
            <a:picLocks noChangeAspect="1" noChangeArrowheads="1"/>
          </p:cNvPicPr>
          <p:nvPr/>
        </p:nvPicPr>
        <p:blipFill>
          <a:blip r:embed="rId5" cstate="print"/>
          <a:srcRect/>
          <a:stretch>
            <a:fillRect/>
          </a:stretch>
        </p:blipFill>
        <p:spPr bwMode="auto">
          <a:xfrm>
            <a:off x="6926263" y="5145088"/>
            <a:ext cx="331787" cy="231775"/>
          </a:xfrm>
          <a:prstGeom prst="rect">
            <a:avLst/>
          </a:prstGeom>
          <a:noFill/>
          <a:ln w="9525">
            <a:noFill/>
            <a:miter lim="800000"/>
            <a:headEnd/>
            <a:tailEnd/>
          </a:ln>
        </p:spPr>
      </p:pic>
      <p:pic>
        <p:nvPicPr>
          <p:cNvPr id="126996" name="Picture 2"/>
          <p:cNvPicPr>
            <a:picLocks noChangeAspect="1" noChangeArrowheads="1"/>
          </p:cNvPicPr>
          <p:nvPr/>
        </p:nvPicPr>
        <p:blipFill>
          <a:blip r:embed="rId4" cstate="print"/>
          <a:srcRect/>
          <a:stretch>
            <a:fillRect/>
          </a:stretch>
        </p:blipFill>
        <p:spPr bwMode="auto">
          <a:xfrm>
            <a:off x="6540500" y="5494338"/>
            <a:ext cx="331788" cy="233362"/>
          </a:xfrm>
          <a:prstGeom prst="rect">
            <a:avLst/>
          </a:prstGeom>
          <a:noFill/>
          <a:ln w="9525">
            <a:noFill/>
            <a:miter lim="800000"/>
            <a:headEnd/>
            <a:tailEnd/>
          </a:ln>
        </p:spPr>
      </p:pic>
      <p:pic>
        <p:nvPicPr>
          <p:cNvPr id="126997" name="Picture 2"/>
          <p:cNvPicPr>
            <a:picLocks noChangeAspect="1" noChangeArrowheads="1"/>
          </p:cNvPicPr>
          <p:nvPr/>
        </p:nvPicPr>
        <p:blipFill>
          <a:blip r:embed="rId4" cstate="print"/>
          <a:srcRect/>
          <a:stretch>
            <a:fillRect/>
          </a:stretch>
        </p:blipFill>
        <p:spPr bwMode="auto">
          <a:xfrm>
            <a:off x="6416675" y="5440363"/>
            <a:ext cx="331788" cy="233362"/>
          </a:xfrm>
          <a:prstGeom prst="rect">
            <a:avLst/>
          </a:prstGeom>
          <a:noFill/>
          <a:ln w="9525">
            <a:noFill/>
            <a:miter lim="800000"/>
            <a:headEnd/>
            <a:tailEnd/>
          </a:ln>
        </p:spPr>
      </p:pic>
      <p:pic>
        <p:nvPicPr>
          <p:cNvPr id="126998" name="Picture 2"/>
          <p:cNvPicPr>
            <a:picLocks noChangeAspect="1" noChangeArrowheads="1"/>
          </p:cNvPicPr>
          <p:nvPr/>
        </p:nvPicPr>
        <p:blipFill>
          <a:blip r:embed="rId4" cstate="print"/>
          <a:srcRect/>
          <a:stretch>
            <a:fillRect/>
          </a:stretch>
        </p:blipFill>
        <p:spPr bwMode="auto">
          <a:xfrm>
            <a:off x="6356350" y="5027613"/>
            <a:ext cx="331788" cy="233362"/>
          </a:xfrm>
          <a:prstGeom prst="rect">
            <a:avLst/>
          </a:prstGeom>
          <a:noFill/>
          <a:ln w="9525">
            <a:noFill/>
            <a:miter lim="800000"/>
            <a:headEnd/>
            <a:tailEnd/>
          </a:ln>
        </p:spPr>
      </p:pic>
      <p:pic>
        <p:nvPicPr>
          <p:cNvPr id="126999" name="Picture 2"/>
          <p:cNvPicPr>
            <a:picLocks noChangeAspect="1" noChangeArrowheads="1"/>
          </p:cNvPicPr>
          <p:nvPr/>
        </p:nvPicPr>
        <p:blipFill>
          <a:blip r:embed="rId4" cstate="print"/>
          <a:srcRect/>
          <a:stretch>
            <a:fillRect/>
          </a:stretch>
        </p:blipFill>
        <p:spPr bwMode="auto">
          <a:xfrm>
            <a:off x="6459538" y="5249863"/>
            <a:ext cx="331787" cy="233362"/>
          </a:xfrm>
          <a:prstGeom prst="rect">
            <a:avLst/>
          </a:prstGeom>
          <a:noFill/>
          <a:ln w="9525">
            <a:noFill/>
            <a:miter lim="800000"/>
            <a:headEnd/>
            <a:tailEnd/>
          </a:ln>
        </p:spPr>
      </p:pic>
      <p:pic>
        <p:nvPicPr>
          <p:cNvPr id="127000" name="Picture 2"/>
          <p:cNvPicPr>
            <a:picLocks noChangeAspect="1" noChangeArrowheads="1"/>
          </p:cNvPicPr>
          <p:nvPr/>
        </p:nvPicPr>
        <p:blipFill>
          <a:blip r:embed="rId4" cstate="print"/>
          <a:srcRect/>
          <a:stretch>
            <a:fillRect/>
          </a:stretch>
        </p:blipFill>
        <p:spPr bwMode="auto">
          <a:xfrm>
            <a:off x="6665913" y="4930775"/>
            <a:ext cx="331787" cy="233363"/>
          </a:xfrm>
          <a:prstGeom prst="rect">
            <a:avLst/>
          </a:prstGeom>
          <a:noFill/>
          <a:ln w="9525">
            <a:noFill/>
            <a:miter lim="800000"/>
            <a:headEnd/>
            <a:tailEnd/>
          </a:ln>
        </p:spPr>
      </p:pic>
      <p:pic>
        <p:nvPicPr>
          <p:cNvPr id="127001" name="Picture 2"/>
          <p:cNvPicPr>
            <a:picLocks noChangeAspect="1" noChangeArrowheads="1"/>
          </p:cNvPicPr>
          <p:nvPr/>
        </p:nvPicPr>
        <p:blipFill>
          <a:blip r:embed="rId4" cstate="print"/>
          <a:srcRect/>
          <a:stretch>
            <a:fillRect/>
          </a:stretch>
        </p:blipFill>
        <p:spPr bwMode="auto">
          <a:xfrm>
            <a:off x="6251575" y="5365750"/>
            <a:ext cx="331788" cy="233363"/>
          </a:xfrm>
          <a:prstGeom prst="rect">
            <a:avLst/>
          </a:prstGeom>
          <a:noFill/>
          <a:ln w="9525">
            <a:noFill/>
            <a:miter lim="800000"/>
            <a:headEnd/>
            <a:tailEnd/>
          </a:ln>
        </p:spPr>
      </p:pic>
      <p:pic>
        <p:nvPicPr>
          <p:cNvPr id="127002" name="Picture 2"/>
          <p:cNvPicPr>
            <a:picLocks noChangeAspect="1" noChangeArrowheads="1"/>
          </p:cNvPicPr>
          <p:nvPr/>
        </p:nvPicPr>
        <p:blipFill>
          <a:blip r:embed="rId4" cstate="print"/>
          <a:srcRect/>
          <a:stretch>
            <a:fillRect/>
          </a:stretch>
        </p:blipFill>
        <p:spPr bwMode="auto">
          <a:xfrm>
            <a:off x="7005638" y="5591175"/>
            <a:ext cx="331787" cy="233363"/>
          </a:xfrm>
          <a:prstGeom prst="rect">
            <a:avLst/>
          </a:prstGeom>
          <a:noFill/>
          <a:ln w="9525">
            <a:noFill/>
            <a:miter lim="800000"/>
            <a:headEnd/>
            <a:tailEnd/>
          </a:ln>
        </p:spPr>
      </p:pic>
      <p:pic>
        <p:nvPicPr>
          <p:cNvPr id="127003" name="Picture 2"/>
          <p:cNvPicPr>
            <a:picLocks noChangeAspect="1" noChangeArrowheads="1"/>
          </p:cNvPicPr>
          <p:nvPr/>
        </p:nvPicPr>
        <p:blipFill>
          <a:blip r:embed="rId4" cstate="print"/>
          <a:srcRect/>
          <a:stretch>
            <a:fillRect/>
          </a:stretch>
        </p:blipFill>
        <p:spPr bwMode="auto">
          <a:xfrm>
            <a:off x="6797675" y="5241925"/>
            <a:ext cx="331788" cy="233363"/>
          </a:xfrm>
          <a:prstGeom prst="rect">
            <a:avLst/>
          </a:prstGeom>
          <a:noFill/>
          <a:ln w="9525">
            <a:noFill/>
            <a:miter lim="800000"/>
            <a:headEnd/>
            <a:tailEnd/>
          </a:ln>
        </p:spPr>
      </p:pic>
      <p:pic>
        <p:nvPicPr>
          <p:cNvPr id="127004" name="Picture 2"/>
          <p:cNvPicPr>
            <a:picLocks noChangeAspect="1" noChangeArrowheads="1"/>
          </p:cNvPicPr>
          <p:nvPr/>
        </p:nvPicPr>
        <p:blipFill>
          <a:blip r:embed="rId4" cstate="print"/>
          <a:srcRect/>
          <a:stretch>
            <a:fillRect/>
          </a:stretch>
        </p:blipFill>
        <p:spPr bwMode="auto">
          <a:xfrm>
            <a:off x="6900863" y="5529263"/>
            <a:ext cx="331787" cy="233362"/>
          </a:xfrm>
          <a:prstGeom prst="rect">
            <a:avLst/>
          </a:prstGeom>
          <a:noFill/>
          <a:ln w="9525">
            <a:noFill/>
            <a:miter lim="800000"/>
            <a:headEnd/>
            <a:tailEnd/>
          </a:ln>
        </p:spPr>
      </p:pic>
      <p:pic>
        <p:nvPicPr>
          <p:cNvPr id="127005" name="Picture 2"/>
          <p:cNvPicPr>
            <a:picLocks noChangeAspect="1" noChangeArrowheads="1"/>
          </p:cNvPicPr>
          <p:nvPr/>
        </p:nvPicPr>
        <p:blipFill>
          <a:blip r:embed="rId5" cstate="print"/>
          <a:srcRect/>
          <a:stretch>
            <a:fillRect/>
          </a:stretch>
        </p:blipFill>
        <p:spPr bwMode="auto">
          <a:xfrm>
            <a:off x="7078663" y="5297488"/>
            <a:ext cx="331787" cy="231775"/>
          </a:xfrm>
          <a:prstGeom prst="rect">
            <a:avLst/>
          </a:prstGeom>
          <a:noFill/>
          <a:ln w="9525">
            <a:noFill/>
            <a:miter lim="800000"/>
            <a:headEnd/>
            <a:tailEnd/>
          </a:ln>
        </p:spPr>
      </p:pic>
      <p:pic>
        <p:nvPicPr>
          <p:cNvPr id="127006" name="Picture 2"/>
          <p:cNvPicPr>
            <a:picLocks noChangeAspect="1" noChangeArrowheads="1"/>
          </p:cNvPicPr>
          <p:nvPr/>
        </p:nvPicPr>
        <p:blipFill>
          <a:blip r:embed="rId4" cstate="print"/>
          <a:srcRect/>
          <a:stretch>
            <a:fillRect/>
          </a:stretch>
        </p:blipFill>
        <p:spPr bwMode="auto">
          <a:xfrm>
            <a:off x="6683375" y="5727700"/>
            <a:ext cx="331788" cy="233363"/>
          </a:xfrm>
          <a:prstGeom prst="rect">
            <a:avLst/>
          </a:prstGeom>
          <a:noFill/>
          <a:ln w="9525">
            <a:noFill/>
            <a:miter lim="800000"/>
            <a:headEnd/>
            <a:tailEnd/>
          </a:ln>
        </p:spPr>
      </p:pic>
      <p:pic>
        <p:nvPicPr>
          <p:cNvPr id="127007" name="Picture 2"/>
          <p:cNvPicPr>
            <a:picLocks noChangeAspect="1" noChangeArrowheads="1"/>
          </p:cNvPicPr>
          <p:nvPr/>
        </p:nvPicPr>
        <p:blipFill>
          <a:blip r:embed="rId6" cstate="print"/>
          <a:srcRect/>
          <a:stretch>
            <a:fillRect/>
          </a:stretch>
        </p:blipFill>
        <p:spPr bwMode="auto">
          <a:xfrm>
            <a:off x="7380288" y="5784850"/>
            <a:ext cx="1517650" cy="1004888"/>
          </a:xfrm>
          <a:prstGeom prst="rect">
            <a:avLst/>
          </a:prstGeom>
          <a:noFill/>
          <a:ln w="9525">
            <a:noFill/>
            <a:miter lim="800000"/>
            <a:headEnd/>
            <a:tailEnd/>
          </a:ln>
        </p:spPr>
      </p:pic>
      <p:sp>
        <p:nvSpPr>
          <p:cNvPr id="127008" name="Прямоугольник 2"/>
          <p:cNvSpPr>
            <a:spLocks noChangeArrowheads="1"/>
          </p:cNvSpPr>
          <p:nvPr/>
        </p:nvSpPr>
        <p:spPr bwMode="auto">
          <a:xfrm>
            <a:off x="474663" y="1533525"/>
            <a:ext cx="8440737" cy="708025"/>
          </a:xfrm>
          <a:prstGeom prst="rect">
            <a:avLst/>
          </a:prstGeom>
          <a:noFill/>
          <a:ln w="9525">
            <a:noFill/>
            <a:miter lim="800000"/>
            <a:headEnd/>
            <a:tailEnd/>
          </a:ln>
        </p:spPr>
        <p:txBody>
          <a:bodyPr>
            <a:spAutoFit/>
          </a:bodyPr>
          <a:lstStyle/>
          <a:p>
            <a:r>
              <a:rPr lang="ru-RU"/>
              <a:t>Антителам известно об организме всё, — что есть сейчас, что было в прошлом, и, по-видимому, что случится в будущем. </a:t>
            </a:r>
            <a:endParaRPr lang="en-US"/>
          </a:p>
        </p:txBody>
      </p:sp>
      <p:sp>
        <p:nvSpPr>
          <p:cNvPr id="127009" name="Прямоугольник 7"/>
          <p:cNvSpPr>
            <a:spLocks noChangeArrowheads="1"/>
          </p:cNvSpPr>
          <p:nvPr/>
        </p:nvSpPr>
        <p:spPr bwMode="auto">
          <a:xfrm>
            <a:off x="5562600" y="2209800"/>
            <a:ext cx="2544763" cy="461963"/>
          </a:xfrm>
          <a:prstGeom prst="rect">
            <a:avLst/>
          </a:prstGeom>
          <a:noFill/>
          <a:ln w="9525">
            <a:noFill/>
            <a:miter lim="800000"/>
            <a:headEnd/>
            <a:tailEnd/>
          </a:ln>
        </p:spPr>
        <p:txBody>
          <a:bodyPr wrap="none">
            <a:spAutoFit/>
          </a:bodyPr>
          <a:lstStyle/>
          <a:p>
            <a:r>
              <a:rPr lang="ru-RU" sz="2400">
                <a:solidFill>
                  <a:srgbClr val="C00000"/>
                </a:solidFill>
              </a:rPr>
              <a:t>Иммуносигнатура</a:t>
            </a:r>
            <a:endParaRPr lang="en-US" sz="2400">
              <a:solidFill>
                <a:srgbClr val="C00000"/>
              </a:solidFill>
            </a:endParaRPr>
          </a:p>
        </p:txBody>
      </p:sp>
      <p:pic>
        <p:nvPicPr>
          <p:cNvPr id="127010" name="Picture 4"/>
          <p:cNvPicPr>
            <a:picLocks noChangeAspect="1" noChangeArrowheads="1"/>
          </p:cNvPicPr>
          <p:nvPr/>
        </p:nvPicPr>
        <p:blipFill>
          <a:blip r:embed="rId7" cstate="print"/>
          <a:srcRect l="1630" t="1909" r="1659" b="2414"/>
          <a:stretch>
            <a:fillRect/>
          </a:stretch>
        </p:blipFill>
        <p:spPr bwMode="auto">
          <a:xfrm>
            <a:off x="503238" y="3889375"/>
            <a:ext cx="995362" cy="800100"/>
          </a:xfrm>
          <a:prstGeom prst="rect">
            <a:avLst/>
          </a:prstGeom>
          <a:noFill/>
          <a:ln w="9525">
            <a:noFill/>
            <a:miter lim="800000"/>
            <a:headEnd/>
            <a:tailEnd/>
          </a:ln>
        </p:spPr>
      </p:pic>
      <p:sp>
        <p:nvSpPr>
          <p:cNvPr id="127011" name="TextBox 39"/>
          <p:cNvSpPr txBox="1">
            <a:spLocks noChangeArrowheads="1"/>
          </p:cNvSpPr>
          <p:nvPr/>
        </p:nvSpPr>
        <p:spPr bwMode="auto">
          <a:xfrm>
            <a:off x="1504950" y="2928938"/>
            <a:ext cx="1103313" cy="369887"/>
          </a:xfrm>
          <a:prstGeom prst="rect">
            <a:avLst/>
          </a:prstGeom>
          <a:noFill/>
          <a:ln w="9525">
            <a:noFill/>
            <a:miter lim="800000"/>
            <a:headEnd/>
            <a:tailEnd/>
          </a:ln>
        </p:spPr>
        <p:txBody>
          <a:bodyPr wrap="none">
            <a:spAutoFit/>
          </a:bodyPr>
          <a:lstStyle/>
          <a:p>
            <a:r>
              <a:rPr lang="ru-RU">
                <a:solidFill>
                  <a:srgbClr val="C00000"/>
                </a:solidFill>
              </a:rPr>
              <a:t>Аллергия</a:t>
            </a:r>
            <a:endParaRPr lang="en-US">
              <a:solidFill>
                <a:srgbClr val="C00000"/>
              </a:solidFill>
            </a:endParaRPr>
          </a:p>
        </p:txBody>
      </p:sp>
      <p:sp>
        <p:nvSpPr>
          <p:cNvPr id="127012" name="TextBox 40"/>
          <p:cNvSpPr txBox="1">
            <a:spLocks noChangeArrowheads="1"/>
          </p:cNvSpPr>
          <p:nvPr/>
        </p:nvSpPr>
        <p:spPr bwMode="auto">
          <a:xfrm>
            <a:off x="1504950" y="5248275"/>
            <a:ext cx="1182688" cy="369888"/>
          </a:xfrm>
          <a:prstGeom prst="rect">
            <a:avLst/>
          </a:prstGeom>
          <a:noFill/>
          <a:ln w="9525">
            <a:noFill/>
            <a:miter lim="800000"/>
            <a:headEnd/>
            <a:tailEnd/>
          </a:ln>
        </p:spPr>
        <p:txBody>
          <a:bodyPr wrap="none">
            <a:spAutoFit/>
          </a:bodyPr>
          <a:lstStyle/>
          <a:p>
            <a:r>
              <a:rPr lang="ru-RU">
                <a:solidFill>
                  <a:srgbClr val="C00000"/>
                </a:solidFill>
              </a:rPr>
              <a:t>Инфекция</a:t>
            </a:r>
            <a:endParaRPr lang="en-US">
              <a:solidFill>
                <a:srgbClr val="C00000"/>
              </a:solidFill>
            </a:endParaRPr>
          </a:p>
        </p:txBody>
      </p:sp>
      <p:sp>
        <p:nvSpPr>
          <p:cNvPr id="127013" name="TextBox 42"/>
          <p:cNvSpPr txBox="1">
            <a:spLocks noChangeArrowheads="1"/>
          </p:cNvSpPr>
          <p:nvPr/>
        </p:nvSpPr>
        <p:spPr bwMode="auto">
          <a:xfrm>
            <a:off x="1504950" y="4103688"/>
            <a:ext cx="1001713" cy="369887"/>
          </a:xfrm>
          <a:prstGeom prst="rect">
            <a:avLst/>
          </a:prstGeom>
          <a:noFill/>
          <a:ln w="9525">
            <a:noFill/>
            <a:miter lim="800000"/>
            <a:headEnd/>
            <a:tailEnd/>
          </a:ln>
        </p:spPr>
        <p:txBody>
          <a:bodyPr wrap="none">
            <a:spAutoFit/>
          </a:bodyPr>
          <a:lstStyle/>
          <a:p>
            <a:r>
              <a:rPr lang="ru-RU">
                <a:solidFill>
                  <a:srgbClr val="C00000"/>
                </a:solidFill>
              </a:rPr>
              <a:t>Опухоль</a:t>
            </a:r>
            <a:endParaRPr lang="en-US">
              <a:solidFill>
                <a:srgbClr val="C00000"/>
              </a:solidFill>
            </a:endParaRPr>
          </a:p>
        </p:txBody>
      </p:sp>
      <p:pic>
        <p:nvPicPr>
          <p:cNvPr id="127014" name="Рисунок 43"/>
          <p:cNvPicPr>
            <a:picLocks noChangeAspect="1"/>
          </p:cNvPicPr>
          <p:nvPr/>
        </p:nvPicPr>
        <p:blipFill>
          <a:blip r:embed="rId8" cstate="print"/>
          <a:srcRect/>
          <a:stretch>
            <a:fillRect/>
          </a:stretch>
        </p:blipFill>
        <p:spPr bwMode="auto">
          <a:xfrm>
            <a:off x="503238" y="2617788"/>
            <a:ext cx="823912" cy="990600"/>
          </a:xfrm>
          <a:prstGeom prst="rect">
            <a:avLst/>
          </a:prstGeom>
          <a:noFill/>
          <a:ln w="9525">
            <a:noFill/>
            <a:miter lim="800000"/>
            <a:headEnd/>
            <a:tailEnd/>
          </a:ln>
        </p:spPr>
      </p:pic>
      <p:pic>
        <p:nvPicPr>
          <p:cNvPr id="127015" name="Рисунок 44"/>
          <p:cNvPicPr>
            <a:picLocks noChangeAspect="1"/>
          </p:cNvPicPr>
          <p:nvPr/>
        </p:nvPicPr>
        <p:blipFill>
          <a:blip r:embed="rId9" cstate="print"/>
          <a:srcRect/>
          <a:stretch>
            <a:fillRect/>
          </a:stretch>
        </p:blipFill>
        <p:spPr bwMode="auto">
          <a:xfrm>
            <a:off x="503238" y="4994275"/>
            <a:ext cx="877887" cy="877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cstate="print"/>
          <a:srcRect/>
          <a:stretch>
            <a:fillRect/>
          </a:stretch>
        </p:blipFill>
        <p:spPr bwMode="auto">
          <a:xfrm>
            <a:off x="7380288" y="5784850"/>
            <a:ext cx="1517650" cy="1004888"/>
          </a:xfrm>
          <a:prstGeom prst="rect">
            <a:avLst/>
          </a:prstGeom>
          <a:noFill/>
          <a:ln w="9525">
            <a:noFill/>
            <a:miter lim="800000"/>
            <a:headEnd/>
            <a:tailEnd/>
          </a:ln>
        </p:spPr>
      </p:pic>
      <p:sp>
        <p:nvSpPr>
          <p:cNvPr id="128003" name="Заголовок 5"/>
          <p:cNvSpPr>
            <a:spLocks noGrp="1"/>
          </p:cNvSpPr>
          <p:nvPr>
            <p:ph sz="quarter" idx="1"/>
          </p:nvPr>
        </p:nvSpPr>
        <p:spPr>
          <a:xfrm>
            <a:off x="755650" y="1700213"/>
            <a:ext cx="7643813" cy="4168775"/>
          </a:xfrm>
        </p:spPr>
        <p:txBody>
          <a:bodyPr/>
          <a:lstStyle/>
          <a:p>
            <a:pPr eaLnBrk="1" hangingPunct="1">
              <a:buFont typeface="Wingdings 3" pitchFamily="18" charset="2"/>
              <a:buNone/>
            </a:pPr>
            <a:r>
              <a:rPr lang="ru-RU" sz="4000" smtClean="0">
                <a:solidFill>
                  <a:srgbClr val="0070C0"/>
                </a:solidFill>
              </a:rPr>
              <a:t>Иммуносигнатура: оценка репертуара циркулирующих антител в норме и патологии -портрет иммунной активности </a:t>
            </a:r>
            <a:endParaRPr lang="en-US" sz="4000" smtClean="0">
              <a:solidFill>
                <a:srgbClr val="0070C0"/>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Заголовок 3"/>
          <p:cNvSpPr>
            <a:spLocks noGrp="1"/>
          </p:cNvSpPr>
          <p:nvPr>
            <p:ph type="title"/>
          </p:nvPr>
        </p:nvSpPr>
        <p:spPr>
          <a:xfrm>
            <a:off x="457200" y="274638"/>
            <a:ext cx="8229600" cy="792162"/>
          </a:xfrm>
        </p:spPr>
        <p:txBody>
          <a:bodyPr/>
          <a:lstStyle/>
          <a:p>
            <a:pPr eaLnBrk="1" hangingPunct="1"/>
            <a:r>
              <a:rPr lang="ru-RU" smtClean="0">
                <a:solidFill>
                  <a:srgbClr val="0070C0"/>
                </a:solidFill>
              </a:rPr>
              <a:t>Биомаркеры рака и антитела </a:t>
            </a:r>
            <a:endParaRPr lang="en-US" smtClean="0">
              <a:solidFill>
                <a:srgbClr val="0070C0"/>
              </a:solidFill>
            </a:endParaRPr>
          </a:p>
        </p:txBody>
      </p:sp>
      <p:graphicFrame>
        <p:nvGraphicFramePr>
          <p:cNvPr id="6" name="Объект 5"/>
          <p:cNvGraphicFramePr>
            <a:graphicFrameLocks noGrp="1"/>
          </p:cNvGraphicFramePr>
          <p:nvPr>
            <p:ph idx="1"/>
          </p:nvPr>
        </p:nvGraphicFramePr>
        <p:xfrm>
          <a:off x="685800" y="990600"/>
          <a:ext cx="7153035" cy="5737996"/>
        </p:xfrm>
        <a:graphic>
          <a:graphicData uri="http://schemas.openxmlformats.org/drawingml/2006/table">
            <a:tbl>
              <a:tblPr firstRow="1" bandRow="1">
                <a:tableStyleId>{5C22544A-7EE6-4342-B048-85BDC9FD1C3A}</a:tableStyleId>
              </a:tblPr>
              <a:tblGrid>
                <a:gridCol w="3407547"/>
                <a:gridCol w="2077965"/>
                <a:gridCol w="1667523"/>
              </a:tblGrid>
              <a:tr h="414009">
                <a:tc>
                  <a:txBody>
                    <a:bodyPr/>
                    <a:lstStyle/>
                    <a:p>
                      <a:pPr algn="ctr"/>
                      <a:r>
                        <a:rPr lang="ru-RU" sz="2000" dirty="0" err="1" smtClean="0"/>
                        <a:t>Онкомаркер</a:t>
                      </a:r>
                      <a:endParaRPr lang="en-US" sz="2000" dirty="0"/>
                    </a:p>
                  </a:txBody>
                  <a:tcPr/>
                </a:tc>
                <a:tc>
                  <a:txBody>
                    <a:bodyPr/>
                    <a:lstStyle/>
                    <a:p>
                      <a:pPr algn="ctr"/>
                      <a:r>
                        <a:rPr lang="ru-RU" sz="2000" dirty="0" smtClean="0"/>
                        <a:t>Опухоль</a:t>
                      </a:r>
                      <a:endParaRPr lang="en-US" sz="2000" dirty="0"/>
                    </a:p>
                  </a:txBody>
                  <a:tcPr/>
                </a:tc>
                <a:tc>
                  <a:txBody>
                    <a:bodyPr/>
                    <a:lstStyle/>
                    <a:p>
                      <a:pPr algn="ctr"/>
                      <a:r>
                        <a:rPr lang="ru-RU" sz="2000" dirty="0" smtClean="0"/>
                        <a:t>Антитела</a:t>
                      </a:r>
                      <a:endParaRPr lang="en-US" sz="2000" dirty="0"/>
                    </a:p>
                  </a:txBody>
                  <a:tcPr/>
                </a:tc>
              </a:tr>
              <a:tr h="3450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dirty="0" smtClean="0"/>
                        <a:t>Простата специфический антиген</a:t>
                      </a:r>
                      <a:r>
                        <a:rPr lang="en-US" sz="1800" dirty="0" smtClean="0"/>
                        <a:t> </a:t>
                      </a:r>
                    </a:p>
                  </a:txBody>
                  <a:tcPr marL="36000" marR="36000" marT="36000" marB="36000"/>
                </a:tc>
                <a:tc>
                  <a:txBody>
                    <a:bodyPr/>
                    <a:lstStyle/>
                    <a:p>
                      <a:r>
                        <a:rPr lang="ru-RU" sz="1800" dirty="0" smtClean="0"/>
                        <a:t>Простаты</a:t>
                      </a:r>
                      <a:endParaRPr lang="en-US" sz="1800" dirty="0"/>
                    </a:p>
                  </a:txBody>
                  <a:tcPr marL="36000" marR="36000" marT="36000" marB="36000"/>
                </a:tc>
                <a:tc>
                  <a:txBody>
                    <a:bodyPr/>
                    <a:lstStyle/>
                    <a:p>
                      <a:pPr algn="ctr"/>
                      <a:r>
                        <a:rPr lang="ru-RU" sz="1800" dirty="0" smtClean="0"/>
                        <a:t>+</a:t>
                      </a:r>
                      <a:endParaRPr lang="en-US" sz="1800" dirty="0"/>
                    </a:p>
                  </a:txBody>
                  <a:tcPr marL="36000" marR="36000" marT="36000" marB="36000"/>
                </a:tc>
              </a:tr>
              <a:tr h="3403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dirty="0" smtClean="0"/>
                        <a:t>Раково-эмбриональный антиген </a:t>
                      </a:r>
                      <a:r>
                        <a:rPr lang="en-US" sz="1800" dirty="0" smtClean="0"/>
                        <a:t> </a:t>
                      </a:r>
                    </a:p>
                  </a:txBody>
                  <a:tcPr marL="36000" marR="36000" marT="36000" marB="36000"/>
                </a:tc>
                <a:tc>
                  <a:txBody>
                    <a:bodyPr/>
                    <a:lstStyle/>
                    <a:p>
                      <a:r>
                        <a:rPr lang="ru-RU" sz="1800" dirty="0" smtClean="0"/>
                        <a:t>ЖКТ</a:t>
                      </a:r>
                      <a:endParaRPr lang="en-US" sz="1800" dirty="0"/>
                    </a:p>
                  </a:txBody>
                  <a:tcPr marL="36000" marR="36000" marT="36000" marB="36000"/>
                </a:tc>
                <a:tc>
                  <a:txBody>
                    <a:bodyPr/>
                    <a:lstStyle/>
                    <a:p>
                      <a:pPr algn="ctr"/>
                      <a:r>
                        <a:rPr lang="ru-RU" sz="1800" dirty="0" smtClean="0"/>
                        <a:t>+</a:t>
                      </a:r>
                      <a:endParaRPr lang="en-US" sz="1800" dirty="0"/>
                    </a:p>
                  </a:txBody>
                  <a:tcPr marL="36000" marR="36000" marT="36000" marB="36000"/>
                </a:tc>
              </a:tr>
              <a:tr h="3450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CA</a:t>
                      </a:r>
                      <a:r>
                        <a:rPr lang="ru-RU" sz="1800" dirty="0" smtClean="0"/>
                        <a:t> </a:t>
                      </a:r>
                      <a:r>
                        <a:rPr lang="en-US" sz="1800" dirty="0" smtClean="0"/>
                        <a:t>125 </a:t>
                      </a:r>
                      <a:endParaRPr lang="ru-RU" sz="1800" dirty="0" smtClean="0"/>
                    </a:p>
                  </a:txBody>
                  <a:tcPr marL="36000" marR="36000" marT="36000" marB="36000"/>
                </a:tc>
                <a:tc>
                  <a:txBody>
                    <a:bodyPr/>
                    <a:lstStyle/>
                    <a:p>
                      <a:r>
                        <a:rPr lang="ru-RU" sz="1800" dirty="0" smtClean="0"/>
                        <a:t>Гинекологические</a:t>
                      </a:r>
                      <a:endParaRPr lang="en-US" sz="1800" dirty="0"/>
                    </a:p>
                  </a:txBody>
                  <a:tcPr marL="36000" marR="36000" marT="36000" marB="36000"/>
                </a:tc>
                <a:tc>
                  <a:txBody>
                    <a:bodyPr/>
                    <a:lstStyle/>
                    <a:p>
                      <a:pPr algn="ctr"/>
                      <a:r>
                        <a:rPr lang="ru-RU" sz="1800" dirty="0" smtClean="0"/>
                        <a:t>+</a:t>
                      </a:r>
                      <a:endParaRPr lang="en-US" sz="1800" dirty="0"/>
                    </a:p>
                  </a:txBody>
                  <a:tcPr marL="36000" marR="36000" marT="36000" marB="36000"/>
                </a:tc>
              </a:tr>
              <a:tr h="3403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dirty="0" smtClean="0"/>
                        <a:t>СА 15-3</a:t>
                      </a:r>
                    </a:p>
                  </a:txBody>
                  <a:tcPr marL="36000" marR="36000" marT="36000" marB="36000"/>
                </a:tc>
                <a:tc>
                  <a:txBody>
                    <a:bodyPr/>
                    <a:lstStyle/>
                    <a:p>
                      <a:r>
                        <a:rPr lang="ru-RU" sz="1800" dirty="0" smtClean="0"/>
                        <a:t>МЖ</a:t>
                      </a:r>
                      <a:endParaRPr lang="en-US" sz="1800" dirty="0"/>
                    </a:p>
                  </a:txBody>
                  <a:tcPr marL="36000" marR="36000" marT="36000" marB="36000"/>
                </a:tc>
                <a:tc>
                  <a:txBody>
                    <a:bodyPr/>
                    <a:lstStyle/>
                    <a:p>
                      <a:pPr algn="ctr"/>
                      <a:endParaRPr lang="en-US" sz="1800" dirty="0"/>
                    </a:p>
                  </a:txBody>
                  <a:tcPr marL="36000" marR="36000" marT="36000" marB="36000"/>
                </a:tc>
              </a:tr>
              <a:tr h="3403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dirty="0" smtClean="0"/>
                        <a:t>СА 19-9</a:t>
                      </a:r>
                    </a:p>
                  </a:txBody>
                  <a:tcPr marL="36000" marR="36000" marT="36000" marB="36000"/>
                </a:tc>
                <a:tc>
                  <a:txBody>
                    <a:bodyPr/>
                    <a:lstStyle/>
                    <a:p>
                      <a:r>
                        <a:rPr lang="ru-RU" sz="1800" dirty="0" smtClean="0"/>
                        <a:t>ПЖ</a:t>
                      </a:r>
                      <a:endParaRPr lang="en-US" sz="1800" dirty="0"/>
                    </a:p>
                  </a:txBody>
                  <a:tcPr marL="36000" marR="36000" marT="36000" marB="36000"/>
                </a:tc>
                <a:tc>
                  <a:txBody>
                    <a:bodyPr/>
                    <a:lstStyle/>
                    <a:p>
                      <a:pPr algn="ctr"/>
                      <a:endParaRPr lang="en-US" sz="1800" dirty="0"/>
                    </a:p>
                  </a:txBody>
                  <a:tcPr marL="36000" marR="36000" marT="36000" marB="36000"/>
                </a:tc>
              </a:tr>
              <a:tr h="407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dirty="0" smtClean="0"/>
                        <a:t>Альфа-</a:t>
                      </a:r>
                      <a:r>
                        <a:rPr lang="ru-RU" sz="1800" dirty="0" err="1" smtClean="0"/>
                        <a:t>фетопротеин</a:t>
                      </a:r>
                      <a:endParaRPr lang="ru-RU" sz="1800" dirty="0" smtClean="0"/>
                    </a:p>
                  </a:txBody>
                  <a:tcPr marL="36000" marR="36000" marT="36000" marB="36000"/>
                </a:tc>
                <a:tc>
                  <a:txBody>
                    <a:bodyPr/>
                    <a:lstStyle/>
                    <a:p>
                      <a:r>
                        <a:rPr lang="ru-RU" sz="1800" dirty="0" smtClean="0"/>
                        <a:t>Печени</a:t>
                      </a:r>
                      <a:endParaRPr lang="en-US" sz="1800" dirty="0"/>
                    </a:p>
                  </a:txBody>
                  <a:tcPr marL="36000" marR="36000" marT="36000" marB="36000"/>
                </a:tc>
                <a:tc>
                  <a:txBody>
                    <a:bodyPr/>
                    <a:lstStyle/>
                    <a:p>
                      <a:pPr algn="ctr"/>
                      <a:r>
                        <a:rPr lang="ru-RU" sz="1800" dirty="0" smtClean="0"/>
                        <a:t>+</a:t>
                      </a:r>
                      <a:endParaRPr lang="en-US" sz="1800" dirty="0"/>
                    </a:p>
                  </a:txBody>
                  <a:tcPr marL="36000" marR="36000" marT="36000" marB="36000"/>
                </a:tc>
              </a:tr>
              <a:tr h="414009">
                <a:tc>
                  <a:txBody>
                    <a:bodyPr/>
                    <a:lstStyle/>
                    <a:p>
                      <a:r>
                        <a:rPr lang="ru-RU" sz="1800" dirty="0" smtClean="0"/>
                        <a:t>Бета-2-микроглобулин</a:t>
                      </a:r>
                      <a:endParaRPr lang="en-US" sz="1800" dirty="0"/>
                    </a:p>
                  </a:txBody>
                  <a:tcPr marL="36000" marR="36000" marT="36000" marB="36000"/>
                </a:tc>
                <a:tc>
                  <a:txBody>
                    <a:bodyPr/>
                    <a:lstStyle/>
                    <a:p>
                      <a:r>
                        <a:rPr lang="ru-RU" sz="1800" dirty="0" smtClean="0"/>
                        <a:t>Почки</a:t>
                      </a:r>
                      <a:endParaRPr lang="en-US" sz="1800" dirty="0"/>
                    </a:p>
                  </a:txBody>
                  <a:tcPr marL="36000" marR="36000" marT="36000" marB="36000"/>
                </a:tc>
                <a:tc>
                  <a:txBody>
                    <a:bodyPr/>
                    <a:lstStyle/>
                    <a:p>
                      <a:pPr algn="ctr"/>
                      <a:endParaRPr lang="en-US" sz="1800" dirty="0"/>
                    </a:p>
                  </a:txBody>
                  <a:tcPr marL="36000" marR="36000" marT="36000" marB="36000"/>
                </a:tc>
              </a:tr>
              <a:tr h="3403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a:t>
                      </a:r>
                      <a:r>
                        <a:rPr lang="ru-RU" sz="1800" dirty="0" smtClean="0"/>
                        <a:t>А 72-4</a:t>
                      </a:r>
                    </a:p>
                  </a:txBody>
                  <a:tcPr marL="36000" marR="36000" marT="36000" marB="36000"/>
                </a:tc>
                <a:tc>
                  <a:txBody>
                    <a:bodyPr/>
                    <a:lstStyle/>
                    <a:p>
                      <a:r>
                        <a:rPr lang="ru-RU" sz="1800" dirty="0" smtClean="0"/>
                        <a:t>ЖКТ</a:t>
                      </a:r>
                      <a:endParaRPr lang="en-US" sz="1800" dirty="0"/>
                    </a:p>
                  </a:txBody>
                  <a:tcPr marL="36000" marR="36000" marT="36000" marB="36000"/>
                </a:tc>
                <a:tc>
                  <a:txBody>
                    <a:bodyPr/>
                    <a:lstStyle/>
                    <a:p>
                      <a:pPr algn="ctr"/>
                      <a:endParaRPr lang="en-US" sz="1800" dirty="0"/>
                    </a:p>
                  </a:txBody>
                  <a:tcPr marL="36000" marR="36000" marT="36000" marB="36000"/>
                </a:tc>
              </a:tr>
              <a:tr h="3403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Cyfra-21-1</a:t>
                      </a:r>
                      <a:endParaRPr lang="ru-RU" sz="1800" dirty="0" smtClean="0"/>
                    </a:p>
                  </a:txBody>
                  <a:tcPr marL="36000" marR="36000" marT="36000" marB="36000"/>
                </a:tc>
                <a:tc>
                  <a:txBody>
                    <a:bodyPr/>
                    <a:lstStyle/>
                    <a:p>
                      <a:r>
                        <a:rPr lang="ru-RU" sz="1800" dirty="0" smtClean="0"/>
                        <a:t>Легкого</a:t>
                      </a:r>
                      <a:endParaRPr lang="en-US" sz="1800" dirty="0"/>
                    </a:p>
                  </a:txBody>
                  <a:tcPr marL="36000" marR="36000" marT="36000" marB="36000"/>
                </a:tc>
                <a:tc>
                  <a:txBody>
                    <a:bodyPr/>
                    <a:lstStyle/>
                    <a:p>
                      <a:pPr algn="ctr"/>
                      <a:r>
                        <a:rPr lang="en-US" sz="1800" dirty="0" smtClean="0"/>
                        <a:t>+</a:t>
                      </a:r>
                      <a:endParaRPr lang="en-US" sz="1800" dirty="0"/>
                    </a:p>
                  </a:txBody>
                  <a:tcPr marL="36000" marR="36000" marT="36000" marB="36000"/>
                </a:tc>
              </a:tr>
              <a:tr h="3403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dirty="0" err="1" smtClean="0"/>
                        <a:t>Нейро</a:t>
                      </a:r>
                      <a:r>
                        <a:rPr lang="ru-RU" sz="1800" dirty="0" smtClean="0"/>
                        <a:t>-специфическая </a:t>
                      </a:r>
                      <a:r>
                        <a:rPr lang="ru-RU" sz="1800" dirty="0" err="1" smtClean="0"/>
                        <a:t>энолаза</a:t>
                      </a:r>
                      <a:endParaRPr lang="ru-RU" sz="1800" dirty="0" smtClean="0"/>
                    </a:p>
                  </a:txBody>
                  <a:tcPr marL="36000" marR="36000" marT="36000" marB="36000"/>
                </a:tc>
                <a:tc>
                  <a:txBody>
                    <a:bodyPr/>
                    <a:lstStyle/>
                    <a:p>
                      <a:r>
                        <a:rPr lang="ru-RU" sz="1800" dirty="0" smtClean="0">
                          <a:effectLst/>
                        </a:rPr>
                        <a:t>Нейроэндокринные</a:t>
                      </a:r>
                      <a:endParaRPr lang="en-US" sz="1800" dirty="0"/>
                    </a:p>
                  </a:txBody>
                  <a:tcPr marL="36000" marR="36000" marT="36000" marB="36000"/>
                </a:tc>
                <a:tc>
                  <a:txBody>
                    <a:bodyPr/>
                    <a:lstStyle/>
                    <a:p>
                      <a:pPr algn="ctr"/>
                      <a:endParaRPr lang="en-US" sz="1800" dirty="0"/>
                    </a:p>
                  </a:txBody>
                  <a:tcPr marL="36000" marR="36000" marT="36000" marB="36000"/>
                </a:tc>
              </a:tr>
              <a:tr h="3403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dirty="0" smtClean="0"/>
                        <a:t>Белок </a:t>
                      </a:r>
                      <a:r>
                        <a:rPr lang="en-US" sz="1800" dirty="0" smtClean="0"/>
                        <a:t>S100</a:t>
                      </a:r>
                    </a:p>
                  </a:txBody>
                  <a:tcPr marL="36000" marR="36000" marT="36000" marB="36000"/>
                </a:tc>
                <a:tc>
                  <a:txBody>
                    <a:bodyPr/>
                    <a:lstStyle/>
                    <a:p>
                      <a:r>
                        <a:rPr lang="ru-RU" sz="1800" dirty="0" smtClean="0"/>
                        <a:t>Меланома</a:t>
                      </a:r>
                      <a:endParaRPr lang="en-US" sz="1800" dirty="0"/>
                    </a:p>
                  </a:txBody>
                  <a:tcPr marL="36000" marR="36000" marT="36000" marB="36000"/>
                </a:tc>
                <a:tc>
                  <a:txBody>
                    <a:bodyPr/>
                    <a:lstStyle/>
                    <a:p>
                      <a:pPr algn="ctr"/>
                      <a:endParaRPr lang="en-US" sz="1800" dirty="0"/>
                    </a:p>
                  </a:txBody>
                  <a:tcPr marL="36000" marR="36000" marT="36000" marB="36000"/>
                </a:tc>
              </a:tr>
              <a:tr h="340312">
                <a:tc>
                  <a:txBody>
                    <a:bodyPr/>
                    <a:lstStyle/>
                    <a:p>
                      <a:r>
                        <a:rPr lang="en-US" sz="1800" dirty="0" smtClean="0"/>
                        <a:t>HER2</a:t>
                      </a:r>
                      <a:endParaRPr lang="en-US" sz="1800" dirty="0"/>
                    </a:p>
                  </a:txBody>
                  <a:tcPr marL="36000" marR="36000" marT="36000" marB="36000"/>
                </a:tc>
                <a:tc>
                  <a:txBody>
                    <a:bodyPr/>
                    <a:lstStyle/>
                    <a:p>
                      <a:r>
                        <a:rPr lang="ru-RU" sz="1800" dirty="0" smtClean="0"/>
                        <a:t>МЖ</a:t>
                      </a:r>
                      <a:endParaRPr lang="en-US" sz="1800" dirty="0"/>
                    </a:p>
                  </a:txBody>
                  <a:tcPr marL="36000" marR="36000" marT="36000" marB="36000"/>
                </a:tc>
                <a:tc>
                  <a:txBody>
                    <a:bodyPr/>
                    <a:lstStyle/>
                    <a:p>
                      <a:pPr algn="ctr"/>
                      <a:r>
                        <a:rPr lang="ru-RU" sz="1800" dirty="0" smtClean="0"/>
                        <a:t>+</a:t>
                      </a:r>
                      <a:endParaRPr lang="en-US" sz="1800" dirty="0"/>
                    </a:p>
                  </a:txBody>
                  <a:tcPr marL="36000" marR="36000" marT="36000" marB="36000"/>
                </a:tc>
              </a:tr>
              <a:tr h="340312">
                <a:tc>
                  <a:txBody>
                    <a:bodyPr/>
                    <a:lstStyle/>
                    <a:p>
                      <a:r>
                        <a:rPr lang="en-US" sz="1800" dirty="0" smtClean="0"/>
                        <a:t>p53</a:t>
                      </a:r>
                      <a:endParaRPr lang="en-US" sz="1800" dirty="0"/>
                    </a:p>
                  </a:txBody>
                  <a:tcPr marL="36000" marR="36000" marT="36000" marB="36000"/>
                </a:tc>
                <a:tc>
                  <a:txBody>
                    <a:bodyPr/>
                    <a:lstStyle/>
                    <a:p>
                      <a:r>
                        <a:rPr lang="ru-RU" sz="1800" dirty="0" smtClean="0"/>
                        <a:t>Различные</a:t>
                      </a:r>
                      <a:endParaRPr lang="en-US" sz="1800" dirty="0"/>
                    </a:p>
                  </a:txBody>
                  <a:tcPr marL="36000" marR="36000" marT="36000" marB="36000"/>
                </a:tc>
                <a:tc>
                  <a:txBody>
                    <a:bodyPr/>
                    <a:lstStyle/>
                    <a:p>
                      <a:pPr algn="ctr"/>
                      <a:r>
                        <a:rPr lang="ru-RU" sz="1800" dirty="0" smtClean="0"/>
                        <a:t>+</a:t>
                      </a:r>
                      <a:endParaRPr lang="en-US" sz="1800" dirty="0"/>
                    </a:p>
                  </a:txBody>
                  <a:tcPr marL="36000" marR="36000" marT="36000" marB="36000"/>
                </a:tc>
              </a:tr>
              <a:tr h="3403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smtClean="0"/>
                        <a:t>Cyclin</a:t>
                      </a:r>
                      <a:r>
                        <a:rPr lang="en-US" sz="1800" dirty="0" smtClean="0"/>
                        <a:t> B1 </a:t>
                      </a:r>
                    </a:p>
                  </a:txBody>
                  <a:tcPr marL="36000" marR="36000" marT="36000" marB="36000"/>
                </a:tc>
                <a:tc>
                  <a:txBody>
                    <a:bodyPr/>
                    <a:lstStyle/>
                    <a:p>
                      <a:r>
                        <a:rPr lang="ru-RU" sz="1800" dirty="0" smtClean="0"/>
                        <a:t>Различные</a:t>
                      </a:r>
                      <a:endParaRPr lang="en-US" sz="1800" dirty="0"/>
                    </a:p>
                  </a:txBody>
                  <a:tcPr marL="36000" marR="36000" marT="36000" marB="36000"/>
                </a:tc>
                <a:tc>
                  <a:txBody>
                    <a:bodyPr/>
                    <a:lstStyle/>
                    <a:p>
                      <a:pPr algn="ctr"/>
                      <a:r>
                        <a:rPr lang="ru-RU" sz="1800" dirty="0" smtClean="0"/>
                        <a:t>+</a:t>
                      </a:r>
                      <a:endParaRPr lang="en-US" sz="1800" dirty="0"/>
                    </a:p>
                  </a:txBody>
                  <a:tcPr marL="36000" marR="36000" marT="36000" marB="36000"/>
                </a:tc>
              </a:tr>
              <a:tr h="340312">
                <a:tc>
                  <a:txBody>
                    <a:bodyPr/>
                    <a:lstStyle/>
                    <a:p>
                      <a:r>
                        <a:rPr lang="en-US" sz="1800" dirty="0" smtClean="0"/>
                        <a:t>EGFR</a:t>
                      </a:r>
                      <a:endParaRPr lang="en-US" sz="1800" dirty="0"/>
                    </a:p>
                  </a:txBody>
                  <a:tcPr marL="36000" marR="36000" marT="36000" marB="36000"/>
                </a:tc>
                <a:tc>
                  <a:txBody>
                    <a:bodyPr/>
                    <a:lstStyle/>
                    <a:p>
                      <a:r>
                        <a:rPr lang="ru-RU" sz="1800" dirty="0" smtClean="0"/>
                        <a:t>МЖ</a:t>
                      </a:r>
                      <a:endParaRPr lang="en-US" sz="1800" dirty="0"/>
                    </a:p>
                  </a:txBody>
                  <a:tcPr marL="36000" marR="36000" marT="36000" marB="36000"/>
                </a:tc>
                <a:tc>
                  <a:txBody>
                    <a:bodyPr/>
                    <a:lstStyle/>
                    <a:p>
                      <a:pPr algn="ctr"/>
                      <a:r>
                        <a:rPr lang="ru-RU" sz="1800" dirty="0" smtClean="0"/>
                        <a:t>+</a:t>
                      </a:r>
                      <a:endParaRPr lang="en-US" sz="1800" dirty="0"/>
                    </a:p>
                  </a:txBody>
                  <a:tcPr marL="36000" marR="36000" marT="36000" marB="36000"/>
                </a:tc>
              </a:tr>
            </a:tbl>
          </a:graphicData>
        </a:graphic>
      </p:graphicFrame>
      <p:pic>
        <p:nvPicPr>
          <p:cNvPr id="129097" name="Picture 2"/>
          <p:cNvPicPr>
            <a:picLocks noChangeAspect="1" noChangeArrowheads="1"/>
          </p:cNvPicPr>
          <p:nvPr/>
        </p:nvPicPr>
        <p:blipFill>
          <a:blip r:embed="rId3" cstate="print"/>
          <a:srcRect/>
          <a:stretch>
            <a:fillRect/>
          </a:stretch>
        </p:blipFill>
        <p:spPr bwMode="auto">
          <a:xfrm>
            <a:off x="7380288" y="5784850"/>
            <a:ext cx="1517650" cy="1004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Содержимое 2"/>
          <p:cNvSpPr>
            <a:spLocks noGrp="1"/>
          </p:cNvSpPr>
          <p:nvPr>
            <p:ph idx="1"/>
          </p:nvPr>
        </p:nvSpPr>
        <p:spPr>
          <a:xfrm>
            <a:off x="228600" y="1484313"/>
            <a:ext cx="8686800" cy="4611687"/>
          </a:xfrm>
        </p:spPr>
        <p:txBody>
          <a:bodyPr/>
          <a:lstStyle/>
          <a:p>
            <a:pPr marL="0" indent="358775" algn="just" eaLnBrk="1" hangingPunct="1">
              <a:spcBef>
                <a:spcPct val="0"/>
              </a:spcBef>
              <a:buFont typeface="Wingdings 3" pitchFamily="18" charset="2"/>
              <a:buNone/>
            </a:pPr>
            <a:r>
              <a:rPr lang="ru-RU" smtClean="0">
                <a:latin typeface="Times New Roman" pitchFamily="18" charset="0"/>
                <a:ea typeface="Calibri" pitchFamily="34" charset="0"/>
                <a:cs typeface="Times New Roman" pitchFamily="18" charset="0"/>
              </a:rPr>
              <a:t>Антитела против антигенов, ассоциированных с опухолями (ТАА – «tumor associated antigens»), в настоящее время, приобретают все больший интерес в качестве альтернативы циркулирующим биомаркерам для выявления рака на локализованной и излечимой стадии. </a:t>
            </a:r>
          </a:p>
          <a:p>
            <a:pPr marL="0" indent="358775" algn="just" eaLnBrk="1" hangingPunct="1">
              <a:spcBef>
                <a:spcPct val="0"/>
              </a:spcBef>
              <a:buFont typeface="Wingdings 3" pitchFamily="18" charset="2"/>
              <a:buNone/>
            </a:pPr>
            <a:endParaRPr lang="ru-RU" smtClean="0">
              <a:latin typeface="Times New Roman" pitchFamily="18" charset="0"/>
              <a:ea typeface="Calibri" pitchFamily="34" charset="0"/>
              <a:cs typeface="Times New Roman" pitchFamily="18" charset="0"/>
            </a:endParaRPr>
          </a:p>
          <a:p>
            <a:pPr marL="0" indent="358775" algn="just" eaLnBrk="1" hangingPunct="1">
              <a:spcBef>
                <a:spcPct val="0"/>
              </a:spcBef>
              <a:buFont typeface="Wingdings 3" pitchFamily="18" charset="2"/>
              <a:buNone/>
            </a:pPr>
            <a:r>
              <a:rPr lang="ru-RU" smtClean="0">
                <a:latin typeface="Times New Roman" pitchFamily="18" charset="0"/>
                <a:ea typeface="Calibri" pitchFamily="34" charset="0"/>
                <a:cs typeface="Times New Roman" pitchFamily="18" charset="0"/>
              </a:rPr>
              <a:t>Антитела обеспечивают первую линию защиты организма: обнаруживая, нейтрализуя и удаляя чужеродные белки и микроорганизмы в антиген-специфической манере. </a:t>
            </a:r>
            <a:endParaRPr lang="ru-RU" smtClean="0">
              <a:ea typeface="Calibri" pitchFamily="34" charset="0"/>
              <a:cs typeface="Times New Roman" pitchFamily="18" charset="0"/>
            </a:endParaRPr>
          </a:p>
        </p:txBody>
      </p:sp>
      <p:pic>
        <p:nvPicPr>
          <p:cNvPr id="130051" name="Picture 2"/>
          <p:cNvPicPr>
            <a:picLocks noChangeAspect="1" noChangeArrowheads="1"/>
          </p:cNvPicPr>
          <p:nvPr/>
        </p:nvPicPr>
        <p:blipFill>
          <a:blip r:embed="rId3" cstate="print"/>
          <a:srcRect/>
          <a:stretch>
            <a:fillRect/>
          </a:stretch>
        </p:blipFill>
        <p:spPr bwMode="auto">
          <a:xfrm>
            <a:off x="7380288" y="5784850"/>
            <a:ext cx="1517650" cy="1004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Содержимое 2"/>
          <p:cNvSpPr>
            <a:spLocks noGrp="1"/>
          </p:cNvSpPr>
          <p:nvPr>
            <p:ph idx="1"/>
          </p:nvPr>
        </p:nvSpPr>
        <p:spPr>
          <a:xfrm>
            <a:off x="206375" y="1196975"/>
            <a:ext cx="8686800" cy="5499100"/>
          </a:xfrm>
        </p:spPr>
        <p:txBody>
          <a:bodyPr/>
          <a:lstStyle/>
          <a:p>
            <a:pPr marL="0" indent="358775" algn="just" eaLnBrk="1" hangingPunct="1">
              <a:spcBef>
                <a:spcPct val="0"/>
              </a:spcBef>
              <a:buFont typeface="Wingdings 3" pitchFamily="18" charset="2"/>
              <a:buNone/>
            </a:pPr>
            <a:r>
              <a:rPr lang="ru-RU" smtClean="0">
                <a:latin typeface="Times New Roman" pitchFamily="18" charset="0"/>
                <a:ea typeface="Calibri" pitchFamily="34" charset="0"/>
                <a:cs typeface="Times New Roman" pitchFamily="18" charset="0"/>
              </a:rPr>
              <a:t>В опухолях присутствуют многочисленные типы белков-антигенов, как с обычной аминокислотной последовательностью (</a:t>
            </a:r>
            <a:r>
              <a:rPr lang="ru-RU" u="sng" smtClean="0">
                <a:latin typeface="Times New Roman" pitchFamily="18" charset="0"/>
                <a:ea typeface="Calibri" pitchFamily="34" charset="0"/>
                <a:cs typeface="Times New Roman" pitchFamily="18" charset="0"/>
              </a:rPr>
              <a:t>но с увеличенной экспрессией</a:t>
            </a:r>
            <a:r>
              <a:rPr lang="ru-RU" smtClean="0">
                <a:latin typeface="Times New Roman" pitchFamily="18" charset="0"/>
                <a:ea typeface="Calibri" pitchFamily="34" charset="0"/>
                <a:cs typeface="Times New Roman" pitchFamily="18" charset="0"/>
              </a:rPr>
              <a:t>), так и мутантных (измененные формы существующих белков, или совершенно новые последовательности), которые стимулируют продукцию антиген-специфических антител В-клетками (плазматическими клетками). </a:t>
            </a:r>
          </a:p>
          <a:p>
            <a:pPr marL="0" indent="358775" algn="just" eaLnBrk="1" hangingPunct="1">
              <a:spcBef>
                <a:spcPct val="0"/>
              </a:spcBef>
              <a:buFont typeface="Wingdings 3" pitchFamily="18" charset="2"/>
              <a:buNone/>
            </a:pPr>
            <a:endParaRPr lang="ru-RU" smtClean="0">
              <a:latin typeface="Times New Roman" pitchFamily="18" charset="0"/>
              <a:ea typeface="Calibri" pitchFamily="34" charset="0"/>
              <a:cs typeface="Times New Roman" pitchFamily="18" charset="0"/>
            </a:endParaRPr>
          </a:p>
          <a:p>
            <a:pPr marL="0" indent="358775" algn="just" eaLnBrk="1" hangingPunct="1">
              <a:spcBef>
                <a:spcPct val="0"/>
              </a:spcBef>
              <a:buFont typeface="Wingdings 3" pitchFamily="18" charset="2"/>
              <a:buNone/>
            </a:pPr>
            <a:r>
              <a:rPr lang="ru-RU" smtClean="0">
                <a:latin typeface="Times New Roman" pitchFamily="18" charset="0"/>
                <a:ea typeface="Calibri" pitchFamily="34" charset="0"/>
                <a:cs typeface="Times New Roman" pitchFamily="18" charset="0"/>
              </a:rPr>
              <a:t>Изменение количества и специфичности антител в сыворотке отражают различные физиологические и патофизиологические состояния, включая развитие онкологических заболеваний.</a:t>
            </a:r>
            <a:endParaRPr lang="ru-RU" smtClean="0">
              <a:ea typeface="Calibri" pitchFamily="34" charset="0"/>
              <a:cs typeface="Times New Roman" pitchFamily="18" charset="0"/>
            </a:endParaRPr>
          </a:p>
        </p:txBody>
      </p:sp>
      <p:pic>
        <p:nvPicPr>
          <p:cNvPr id="131075" name="Picture 2"/>
          <p:cNvPicPr>
            <a:picLocks noChangeAspect="1" noChangeArrowheads="1"/>
          </p:cNvPicPr>
          <p:nvPr/>
        </p:nvPicPr>
        <p:blipFill>
          <a:blip r:embed="rId3" cstate="print"/>
          <a:srcRect/>
          <a:stretch>
            <a:fillRect/>
          </a:stretch>
        </p:blipFill>
        <p:spPr bwMode="auto">
          <a:xfrm>
            <a:off x="7380288" y="5784850"/>
            <a:ext cx="1517650" cy="1004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333375"/>
            <a:ext cx="8229600" cy="611188"/>
          </a:xfrm>
        </p:spPr>
        <p:txBody>
          <a:bodyPr>
            <a:normAutofit fontScale="90000"/>
          </a:bodyPr>
          <a:lstStyle/>
          <a:p>
            <a:pPr eaLnBrk="1" fontAlgn="auto" hangingPunct="1">
              <a:spcAft>
                <a:spcPts val="0"/>
              </a:spcAft>
              <a:defRPr/>
            </a:pPr>
            <a:r>
              <a:rPr lang="ru-RU" dirty="0" smtClean="0"/>
              <a:t>Структура заболеваемости ЗНО, женщины,  США, 2012 год</a:t>
            </a:r>
            <a:endParaRPr lang="ru-RU" dirty="0"/>
          </a:p>
        </p:txBody>
      </p:sp>
      <p:graphicFrame>
        <p:nvGraphicFramePr>
          <p:cNvPr id="2050" name="Содержимое 3"/>
          <p:cNvGraphicFramePr>
            <a:graphicFrameLocks noGrp="1"/>
          </p:cNvGraphicFramePr>
          <p:nvPr>
            <p:ph sz="quarter" idx="1"/>
          </p:nvPr>
        </p:nvGraphicFramePr>
        <p:xfrm>
          <a:off x="406400" y="1168400"/>
          <a:ext cx="8331200" cy="5038725"/>
        </p:xfrm>
        <a:graphic>
          <a:graphicData uri="http://schemas.openxmlformats.org/presentationml/2006/ole">
            <mc:AlternateContent xmlns:mc="http://schemas.openxmlformats.org/markup-compatibility/2006">
              <mc:Choice xmlns:v="urn:schemas-microsoft-com:vml" Requires="v">
                <p:oleObj spid="_x0000_s2051" r:id="rId4" imgW="8327858" imgH="5035732" progId="Excel.Sheet.8">
                  <p:embed/>
                </p:oleObj>
              </mc:Choice>
              <mc:Fallback>
                <p:oleObj r:id="rId4" imgW="8327858" imgH="5035732" progId="Excel.Sheet.8">
                  <p:embed/>
                  <p:pic>
                    <p:nvPicPr>
                      <p:cNvPr id="0" name="Содержимое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168400"/>
                        <a:ext cx="8331200" cy="5038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2" name="Прямоугольник 3"/>
          <p:cNvSpPr>
            <a:spLocks noChangeArrowheads="1"/>
          </p:cNvSpPr>
          <p:nvPr/>
        </p:nvSpPr>
        <p:spPr bwMode="auto">
          <a:xfrm>
            <a:off x="7164388" y="6524625"/>
            <a:ext cx="1905000" cy="307975"/>
          </a:xfrm>
          <a:prstGeom prst="rect">
            <a:avLst/>
          </a:prstGeom>
          <a:noFill/>
          <a:ln w="9525">
            <a:noFill/>
            <a:miter lim="800000"/>
            <a:headEnd/>
            <a:tailEnd/>
          </a:ln>
        </p:spPr>
        <p:txBody>
          <a:bodyPr wrap="none">
            <a:spAutoFit/>
          </a:bodyPr>
          <a:lstStyle/>
          <a:p>
            <a:r>
              <a:rPr lang="en-US" sz="1400"/>
              <a:t>http://globocan.iarc.fr/</a:t>
            </a:r>
            <a:endParaRPr lang="ru-RU" sz="140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2"/>
          <p:cNvGrpSpPr>
            <a:grpSpLocks noChangeAspect="1"/>
          </p:cNvGrpSpPr>
          <p:nvPr/>
        </p:nvGrpSpPr>
        <p:grpSpPr>
          <a:xfrm rot="10800000">
            <a:off x="1676400" y="4640193"/>
            <a:ext cx="5486400" cy="1828800"/>
            <a:chOff x="727487" y="3609012"/>
            <a:chExt cx="6857992" cy="2285997"/>
          </a:xfrm>
          <a:scene3d>
            <a:camera prst="isometricOffAxis2Top"/>
            <a:lightRig rig="threePt" dir="t"/>
          </a:scene3d>
        </p:grpSpPr>
        <p:sp>
          <p:nvSpPr>
            <p:cNvPr id="4" name="Прямоугольник 3"/>
            <p:cNvSpPr/>
            <p:nvPr/>
          </p:nvSpPr>
          <p:spPr>
            <a:xfrm>
              <a:off x="727487" y="3609012"/>
              <a:ext cx="6857992" cy="2285997"/>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Прямоугольник 4"/>
            <p:cNvSpPr/>
            <p:nvPr/>
          </p:nvSpPr>
          <p:spPr>
            <a:xfrm>
              <a:off x="935593" y="3789033"/>
              <a:ext cx="548639" cy="5486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Прямоугольник 5"/>
            <p:cNvSpPr/>
            <p:nvPr/>
          </p:nvSpPr>
          <p:spPr>
            <a:xfrm>
              <a:off x="944884" y="4453529"/>
              <a:ext cx="548639" cy="5486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Прямоугольник 6"/>
            <p:cNvSpPr/>
            <p:nvPr/>
          </p:nvSpPr>
          <p:spPr>
            <a:xfrm>
              <a:off x="944884" y="5112599"/>
              <a:ext cx="548639" cy="5486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Прямоугольник 7"/>
            <p:cNvSpPr/>
            <p:nvPr/>
          </p:nvSpPr>
          <p:spPr>
            <a:xfrm>
              <a:off x="1624812" y="3789034"/>
              <a:ext cx="548639" cy="5486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Прямоугольник 8"/>
            <p:cNvSpPr/>
            <p:nvPr/>
          </p:nvSpPr>
          <p:spPr>
            <a:xfrm>
              <a:off x="1634104" y="4464529"/>
              <a:ext cx="548639" cy="5486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Прямоугольник 9"/>
            <p:cNvSpPr/>
            <p:nvPr/>
          </p:nvSpPr>
          <p:spPr>
            <a:xfrm>
              <a:off x="1634104" y="5112600"/>
              <a:ext cx="548639" cy="5486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Прямоугольник 10"/>
            <p:cNvSpPr/>
            <p:nvPr/>
          </p:nvSpPr>
          <p:spPr>
            <a:xfrm>
              <a:off x="2314031" y="3789035"/>
              <a:ext cx="548639" cy="5486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Прямоугольник 11"/>
            <p:cNvSpPr/>
            <p:nvPr/>
          </p:nvSpPr>
          <p:spPr>
            <a:xfrm>
              <a:off x="2323323" y="4464530"/>
              <a:ext cx="548639" cy="5486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Прямоугольник 12"/>
            <p:cNvSpPr/>
            <p:nvPr/>
          </p:nvSpPr>
          <p:spPr>
            <a:xfrm>
              <a:off x="2323323" y="5112601"/>
              <a:ext cx="548639" cy="5486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Прямоугольник 13"/>
            <p:cNvSpPr/>
            <p:nvPr/>
          </p:nvSpPr>
          <p:spPr>
            <a:xfrm>
              <a:off x="3003250" y="3789036"/>
              <a:ext cx="548640" cy="548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Прямоугольник 14"/>
            <p:cNvSpPr/>
            <p:nvPr/>
          </p:nvSpPr>
          <p:spPr>
            <a:xfrm>
              <a:off x="3012542" y="4464531"/>
              <a:ext cx="548640" cy="548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Прямоугольник 15"/>
            <p:cNvSpPr/>
            <p:nvPr/>
          </p:nvSpPr>
          <p:spPr>
            <a:xfrm>
              <a:off x="3012542" y="5112602"/>
              <a:ext cx="548639" cy="548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Прямоугольник 16"/>
            <p:cNvSpPr/>
            <p:nvPr/>
          </p:nvSpPr>
          <p:spPr>
            <a:xfrm>
              <a:off x="3692469" y="3789037"/>
              <a:ext cx="548640" cy="548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Прямоугольник 17"/>
            <p:cNvSpPr/>
            <p:nvPr/>
          </p:nvSpPr>
          <p:spPr>
            <a:xfrm>
              <a:off x="3701760" y="4464533"/>
              <a:ext cx="548640" cy="548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Прямоугольник 18"/>
            <p:cNvSpPr/>
            <p:nvPr/>
          </p:nvSpPr>
          <p:spPr>
            <a:xfrm>
              <a:off x="3701761" y="5112603"/>
              <a:ext cx="548640" cy="548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Прямоугольник 19"/>
            <p:cNvSpPr/>
            <p:nvPr/>
          </p:nvSpPr>
          <p:spPr>
            <a:xfrm>
              <a:off x="4381689" y="3789038"/>
              <a:ext cx="548640" cy="548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Прямоугольник 20"/>
            <p:cNvSpPr/>
            <p:nvPr/>
          </p:nvSpPr>
          <p:spPr>
            <a:xfrm>
              <a:off x="4390980" y="4464534"/>
              <a:ext cx="548640" cy="548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Прямоугольник 21"/>
            <p:cNvSpPr/>
            <p:nvPr/>
          </p:nvSpPr>
          <p:spPr>
            <a:xfrm>
              <a:off x="4390980" y="5112605"/>
              <a:ext cx="548640" cy="548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Прямоугольник 22"/>
            <p:cNvSpPr/>
            <p:nvPr/>
          </p:nvSpPr>
          <p:spPr>
            <a:xfrm>
              <a:off x="5070906" y="3789039"/>
              <a:ext cx="548640" cy="548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Прямоугольник 23"/>
            <p:cNvSpPr/>
            <p:nvPr/>
          </p:nvSpPr>
          <p:spPr>
            <a:xfrm>
              <a:off x="5080200" y="4464535"/>
              <a:ext cx="548640" cy="548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Прямоугольник 24"/>
            <p:cNvSpPr/>
            <p:nvPr/>
          </p:nvSpPr>
          <p:spPr>
            <a:xfrm>
              <a:off x="5080201" y="5112606"/>
              <a:ext cx="548640" cy="548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Прямоугольник 25"/>
            <p:cNvSpPr/>
            <p:nvPr/>
          </p:nvSpPr>
          <p:spPr>
            <a:xfrm>
              <a:off x="5760133" y="3789040"/>
              <a:ext cx="548640" cy="548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Прямоугольник 26"/>
            <p:cNvSpPr/>
            <p:nvPr/>
          </p:nvSpPr>
          <p:spPr>
            <a:xfrm>
              <a:off x="5769424" y="4464537"/>
              <a:ext cx="548640" cy="548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Прямоугольник 27"/>
            <p:cNvSpPr/>
            <p:nvPr/>
          </p:nvSpPr>
          <p:spPr>
            <a:xfrm>
              <a:off x="5769424" y="5112608"/>
              <a:ext cx="548640" cy="548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cxnSp>
        <p:nvCxnSpPr>
          <p:cNvPr id="460" name="Прямая соединительная линия 459"/>
          <p:cNvCxnSpPr/>
          <p:nvPr/>
        </p:nvCxnSpPr>
        <p:spPr>
          <a:xfrm>
            <a:off x="4832350" y="4068763"/>
            <a:ext cx="841375" cy="14271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Группа 28"/>
          <p:cNvGrpSpPr>
            <a:grpSpLocks noChangeAspect="1"/>
          </p:cNvGrpSpPr>
          <p:nvPr/>
        </p:nvGrpSpPr>
        <p:grpSpPr>
          <a:xfrm>
            <a:off x="4130039" y="3307080"/>
            <a:ext cx="2560320" cy="2560320"/>
            <a:chOff x="3870498" y="3040360"/>
            <a:chExt cx="3657600" cy="3657600"/>
          </a:xfrm>
          <a:scene3d>
            <a:camera prst="isometricOffAxis2Top"/>
            <a:lightRig rig="threePt" dir="t"/>
          </a:scene3d>
        </p:grpSpPr>
        <p:sp>
          <p:nvSpPr>
            <p:cNvPr id="30" name="Прямоугольник 29"/>
            <p:cNvSpPr>
              <a:spLocks noChangeAspect="1"/>
            </p:cNvSpPr>
            <p:nvPr/>
          </p:nvSpPr>
          <p:spPr>
            <a:xfrm rot="10800000">
              <a:off x="3870498" y="3040360"/>
              <a:ext cx="3657600" cy="3657600"/>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9" name="Группа 30"/>
            <p:cNvGrpSpPr/>
            <p:nvPr/>
          </p:nvGrpSpPr>
          <p:grpSpPr>
            <a:xfrm>
              <a:off x="3990394" y="3140968"/>
              <a:ext cx="3461926" cy="228600"/>
              <a:chOff x="3990394" y="3140968"/>
              <a:chExt cx="3461926" cy="228600"/>
            </a:xfrm>
          </p:grpSpPr>
          <p:sp>
            <p:nvSpPr>
              <p:cNvPr id="175" name="Овал 174"/>
              <p:cNvSpPr/>
              <p:nvPr/>
            </p:nvSpPr>
            <p:spPr>
              <a:xfrm>
                <a:off x="399039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6" name="Овал 175"/>
              <p:cNvSpPr/>
              <p:nvPr/>
            </p:nvSpPr>
            <p:spPr>
              <a:xfrm>
                <a:off x="428448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7" name="Овал 176"/>
              <p:cNvSpPr/>
              <p:nvPr/>
            </p:nvSpPr>
            <p:spPr>
              <a:xfrm>
                <a:off x="457858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8" name="Овал 177"/>
              <p:cNvSpPr/>
              <p:nvPr/>
            </p:nvSpPr>
            <p:spPr>
              <a:xfrm>
                <a:off x="487267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9" name="Овал 178"/>
              <p:cNvSpPr/>
              <p:nvPr/>
            </p:nvSpPr>
            <p:spPr>
              <a:xfrm>
                <a:off x="516677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0" name="Овал 179"/>
              <p:cNvSpPr/>
              <p:nvPr/>
            </p:nvSpPr>
            <p:spPr>
              <a:xfrm>
                <a:off x="546086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1" name="Овал 180"/>
              <p:cNvSpPr/>
              <p:nvPr/>
            </p:nvSpPr>
            <p:spPr>
              <a:xfrm>
                <a:off x="575495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2" name="Овал 181"/>
              <p:cNvSpPr/>
              <p:nvPr/>
            </p:nvSpPr>
            <p:spPr>
              <a:xfrm>
                <a:off x="604905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3" name="Овал 182"/>
              <p:cNvSpPr/>
              <p:nvPr/>
            </p:nvSpPr>
            <p:spPr>
              <a:xfrm>
                <a:off x="634314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 name="Овал 183"/>
              <p:cNvSpPr/>
              <p:nvPr/>
            </p:nvSpPr>
            <p:spPr>
              <a:xfrm>
                <a:off x="663724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 name="Овал 184"/>
              <p:cNvSpPr/>
              <p:nvPr/>
            </p:nvSpPr>
            <p:spPr>
              <a:xfrm>
                <a:off x="693133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6" name="Овал 185"/>
              <p:cNvSpPr/>
              <p:nvPr/>
            </p:nvSpPr>
            <p:spPr>
              <a:xfrm>
                <a:off x="7225431"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1" name="Группа 31"/>
            <p:cNvGrpSpPr/>
            <p:nvPr/>
          </p:nvGrpSpPr>
          <p:grpSpPr>
            <a:xfrm>
              <a:off x="3990394" y="3432273"/>
              <a:ext cx="3461926" cy="228600"/>
              <a:chOff x="3990394" y="3140968"/>
              <a:chExt cx="3461926" cy="228600"/>
            </a:xfrm>
          </p:grpSpPr>
          <p:sp>
            <p:nvSpPr>
              <p:cNvPr id="163" name="Овал 162"/>
              <p:cNvSpPr/>
              <p:nvPr/>
            </p:nvSpPr>
            <p:spPr>
              <a:xfrm>
                <a:off x="399039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4" name="Овал 163"/>
              <p:cNvSpPr/>
              <p:nvPr/>
            </p:nvSpPr>
            <p:spPr>
              <a:xfrm>
                <a:off x="428448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5" name="Овал 164"/>
              <p:cNvSpPr/>
              <p:nvPr/>
            </p:nvSpPr>
            <p:spPr>
              <a:xfrm>
                <a:off x="457858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6" name="Овал 165"/>
              <p:cNvSpPr/>
              <p:nvPr/>
            </p:nvSpPr>
            <p:spPr>
              <a:xfrm>
                <a:off x="487267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7" name="Овал 166"/>
              <p:cNvSpPr/>
              <p:nvPr/>
            </p:nvSpPr>
            <p:spPr>
              <a:xfrm>
                <a:off x="516677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8" name="Овал 167"/>
              <p:cNvSpPr/>
              <p:nvPr/>
            </p:nvSpPr>
            <p:spPr>
              <a:xfrm>
                <a:off x="546086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9" name="Овал 168"/>
              <p:cNvSpPr/>
              <p:nvPr/>
            </p:nvSpPr>
            <p:spPr>
              <a:xfrm>
                <a:off x="575495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0" name="Овал 169"/>
              <p:cNvSpPr/>
              <p:nvPr/>
            </p:nvSpPr>
            <p:spPr>
              <a:xfrm>
                <a:off x="604905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1" name="Овал 170"/>
              <p:cNvSpPr/>
              <p:nvPr/>
            </p:nvSpPr>
            <p:spPr>
              <a:xfrm>
                <a:off x="634314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2" name="Овал 171"/>
              <p:cNvSpPr/>
              <p:nvPr/>
            </p:nvSpPr>
            <p:spPr>
              <a:xfrm>
                <a:off x="663724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3" name="Овал 172"/>
              <p:cNvSpPr/>
              <p:nvPr/>
            </p:nvSpPr>
            <p:spPr>
              <a:xfrm>
                <a:off x="693133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 name="Овал 173"/>
              <p:cNvSpPr/>
              <p:nvPr/>
            </p:nvSpPr>
            <p:spPr>
              <a:xfrm>
                <a:off x="7225431"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2" name="Группа 32"/>
            <p:cNvGrpSpPr/>
            <p:nvPr/>
          </p:nvGrpSpPr>
          <p:grpSpPr>
            <a:xfrm>
              <a:off x="3990394" y="3723578"/>
              <a:ext cx="3461926" cy="228600"/>
              <a:chOff x="3990394" y="3140968"/>
              <a:chExt cx="3461926" cy="228600"/>
            </a:xfrm>
          </p:grpSpPr>
          <p:sp>
            <p:nvSpPr>
              <p:cNvPr id="151" name="Овал 150"/>
              <p:cNvSpPr/>
              <p:nvPr/>
            </p:nvSpPr>
            <p:spPr>
              <a:xfrm>
                <a:off x="399039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2" name="Овал 151"/>
              <p:cNvSpPr/>
              <p:nvPr/>
            </p:nvSpPr>
            <p:spPr>
              <a:xfrm>
                <a:off x="428448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 name="Овал 152"/>
              <p:cNvSpPr/>
              <p:nvPr/>
            </p:nvSpPr>
            <p:spPr>
              <a:xfrm>
                <a:off x="457858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4" name="Овал 153"/>
              <p:cNvSpPr/>
              <p:nvPr/>
            </p:nvSpPr>
            <p:spPr>
              <a:xfrm>
                <a:off x="487267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5" name="Овал 154"/>
              <p:cNvSpPr/>
              <p:nvPr/>
            </p:nvSpPr>
            <p:spPr>
              <a:xfrm>
                <a:off x="516677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6" name="Овал 155"/>
              <p:cNvSpPr/>
              <p:nvPr/>
            </p:nvSpPr>
            <p:spPr>
              <a:xfrm>
                <a:off x="546086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 name="Овал 156"/>
              <p:cNvSpPr/>
              <p:nvPr/>
            </p:nvSpPr>
            <p:spPr>
              <a:xfrm>
                <a:off x="575495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8" name="Овал 157"/>
              <p:cNvSpPr/>
              <p:nvPr/>
            </p:nvSpPr>
            <p:spPr>
              <a:xfrm>
                <a:off x="604905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9" name="Овал 158"/>
              <p:cNvSpPr/>
              <p:nvPr/>
            </p:nvSpPr>
            <p:spPr>
              <a:xfrm>
                <a:off x="634314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0" name="Овал 159"/>
              <p:cNvSpPr/>
              <p:nvPr/>
            </p:nvSpPr>
            <p:spPr>
              <a:xfrm>
                <a:off x="663724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1" name="Овал 160"/>
              <p:cNvSpPr/>
              <p:nvPr/>
            </p:nvSpPr>
            <p:spPr>
              <a:xfrm>
                <a:off x="693133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 name="Овал 161"/>
              <p:cNvSpPr/>
              <p:nvPr/>
            </p:nvSpPr>
            <p:spPr>
              <a:xfrm>
                <a:off x="7225431"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 name="Группа 33"/>
            <p:cNvGrpSpPr/>
            <p:nvPr/>
          </p:nvGrpSpPr>
          <p:grpSpPr>
            <a:xfrm>
              <a:off x="3990394" y="4014883"/>
              <a:ext cx="3461926" cy="228600"/>
              <a:chOff x="3990394" y="3140968"/>
              <a:chExt cx="3461926" cy="228600"/>
            </a:xfrm>
          </p:grpSpPr>
          <p:sp>
            <p:nvSpPr>
              <p:cNvPr id="139" name="Овал 138"/>
              <p:cNvSpPr/>
              <p:nvPr/>
            </p:nvSpPr>
            <p:spPr>
              <a:xfrm>
                <a:off x="399039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 name="Овал 139"/>
              <p:cNvSpPr/>
              <p:nvPr/>
            </p:nvSpPr>
            <p:spPr>
              <a:xfrm>
                <a:off x="428448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1" name="Овал 140"/>
              <p:cNvSpPr/>
              <p:nvPr/>
            </p:nvSpPr>
            <p:spPr>
              <a:xfrm>
                <a:off x="457858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 name="Овал 141"/>
              <p:cNvSpPr/>
              <p:nvPr/>
            </p:nvSpPr>
            <p:spPr>
              <a:xfrm>
                <a:off x="487267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 name="Овал 142"/>
              <p:cNvSpPr/>
              <p:nvPr/>
            </p:nvSpPr>
            <p:spPr>
              <a:xfrm>
                <a:off x="516677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4" name="Овал 143"/>
              <p:cNvSpPr/>
              <p:nvPr/>
            </p:nvSpPr>
            <p:spPr>
              <a:xfrm>
                <a:off x="546086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5" name="Овал 144"/>
              <p:cNvSpPr/>
              <p:nvPr/>
            </p:nvSpPr>
            <p:spPr>
              <a:xfrm>
                <a:off x="575495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6" name="Овал 145"/>
              <p:cNvSpPr/>
              <p:nvPr/>
            </p:nvSpPr>
            <p:spPr>
              <a:xfrm>
                <a:off x="604905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 name="Овал 146"/>
              <p:cNvSpPr/>
              <p:nvPr/>
            </p:nvSpPr>
            <p:spPr>
              <a:xfrm>
                <a:off x="634314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 name="Овал 147"/>
              <p:cNvSpPr/>
              <p:nvPr/>
            </p:nvSpPr>
            <p:spPr>
              <a:xfrm>
                <a:off x="663724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 name="Овал 148"/>
              <p:cNvSpPr/>
              <p:nvPr/>
            </p:nvSpPr>
            <p:spPr>
              <a:xfrm>
                <a:off x="693133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0" name="Овал 149"/>
              <p:cNvSpPr/>
              <p:nvPr/>
            </p:nvSpPr>
            <p:spPr>
              <a:xfrm>
                <a:off x="7225431"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 name="Группа 34"/>
            <p:cNvGrpSpPr/>
            <p:nvPr/>
          </p:nvGrpSpPr>
          <p:grpSpPr>
            <a:xfrm>
              <a:off x="3990394" y="4306188"/>
              <a:ext cx="3461926" cy="228600"/>
              <a:chOff x="3990394" y="3140968"/>
              <a:chExt cx="3461926" cy="228600"/>
            </a:xfrm>
          </p:grpSpPr>
          <p:sp>
            <p:nvSpPr>
              <p:cNvPr id="127" name="Овал 126"/>
              <p:cNvSpPr/>
              <p:nvPr/>
            </p:nvSpPr>
            <p:spPr>
              <a:xfrm>
                <a:off x="399039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 name="Овал 127"/>
              <p:cNvSpPr/>
              <p:nvPr/>
            </p:nvSpPr>
            <p:spPr>
              <a:xfrm>
                <a:off x="428448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9" name="Овал 128"/>
              <p:cNvSpPr/>
              <p:nvPr/>
            </p:nvSpPr>
            <p:spPr>
              <a:xfrm>
                <a:off x="457858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 name="Овал 129"/>
              <p:cNvSpPr/>
              <p:nvPr/>
            </p:nvSpPr>
            <p:spPr>
              <a:xfrm>
                <a:off x="487267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 name="Овал 130"/>
              <p:cNvSpPr/>
              <p:nvPr/>
            </p:nvSpPr>
            <p:spPr>
              <a:xfrm>
                <a:off x="516677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 name="Овал 131"/>
              <p:cNvSpPr/>
              <p:nvPr/>
            </p:nvSpPr>
            <p:spPr>
              <a:xfrm>
                <a:off x="546086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 name="Овал 132"/>
              <p:cNvSpPr/>
              <p:nvPr/>
            </p:nvSpPr>
            <p:spPr>
              <a:xfrm>
                <a:off x="575495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 name="Овал 133"/>
              <p:cNvSpPr/>
              <p:nvPr/>
            </p:nvSpPr>
            <p:spPr>
              <a:xfrm>
                <a:off x="604905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5" name="Овал 134"/>
              <p:cNvSpPr/>
              <p:nvPr/>
            </p:nvSpPr>
            <p:spPr>
              <a:xfrm>
                <a:off x="634314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6" name="Овал 135"/>
              <p:cNvSpPr/>
              <p:nvPr/>
            </p:nvSpPr>
            <p:spPr>
              <a:xfrm>
                <a:off x="663724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7" name="Овал 136"/>
              <p:cNvSpPr/>
              <p:nvPr/>
            </p:nvSpPr>
            <p:spPr>
              <a:xfrm>
                <a:off x="693133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8" name="Овал 137"/>
              <p:cNvSpPr/>
              <p:nvPr/>
            </p:nvSpPr>
            <p:spPr>
              <a:xfrm>
                <a:off x="7225431"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 name="Группа 35"/>
            <p:cNvGrpSpPr/>
            <p:nvPr/>
          </p:nvGrpSpPr>
          <p:grpSpPr>
            <a:xfrm>
              <a:off x="3990394" y="4597493"/>
              <a:ext cx="3461926" cy="228600"/>
              <a:chOff x="3990394" y="3140968"/>
              <a:chExt cx="3461926" cy="228600"/>
            </a:xfrm>
          </p:grpSpPr>
          <p:sp>
            <p:nvSpPr>
              <p:cNvPr id="115" name="Овал 114"/>
              <p:cNvSpPr/>
              <p:nvPr/>
            </p:nvSpPr>
            <p:spPr>
              <a:xfrm>
                <a:off x="399039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 name="Овал 115"/>
              <p:cNvSpPr/>
              <p:nvPr/>
            </p:nvSpPr>
            <p:spPr>
              <a:xfrm>
                <a:off x="428448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 name="Овал 116"/>
              <p:cNvSpPr/>
              <p:nvPr/>
            </p:nvSpPr>
            <p:spPr>
              <a:xfrm>
                <a:off x="457858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8" name="Овал 117"/>
              <p:cNvSpPr/>
              <p:nvPr/>
            </p:nvSpPr>
            <p:spPr>
              <a:xfrm>
                <a:off x="487267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 name="Овал 118"/>
              <p:cNvSpPr/>
              <p:nvPr/>
            </p:nvSpPr>
            <p:spPr>
              <a:xfrm>
                <a:off x="516677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0" name="Овал 119"/>
              <p:cNvSpPr/>
              <p:nvPr/>
            </p:nvSpPr>
            <p:spPr>
              <a:xfrm>
                <a:off x="546086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 name="Овал 120"/>
              <p:cNvSpPr/>
              <p:nvPr/>
            </p:nvSpPr>
            <p:spPr>
              <a:xfrm>
                <a:off x="575495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 name="Овал 121"/>
              <p:cNvSpPr/>
              <p:nvPr/>
            </p:nvSpPr>
            <p:spPr>
              <a:xfrm>
                <a:off x="604905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 name="Овал 122"/>
              <p:cNvSpPr/>
              <p:nvPr/>
            </p:nvSpPr>
            <p:spPr>
              <a:xfrm>
                <a:off x="634314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 name="Овал 123"/>
              <p:cNvSpPr/>
              <p:nvPr/>
            </p:nvSpPr>
            <p:spPr>
              <a:xfrm>
                <a:off x="663724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 name="Овал 124"/>
              <p:cNvSpPr/>
              <p:nvPr/>
            </p:nvSpPr>
            <p:spPr>
              <a:xfrm>
                <a:off x="693133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6" name="Овал 125"/>
              <p:cNvSpPr/>
              <p:nvPr/>
            </p:nvSpPr>
            <p:spPr>
              <a:xfrm>
                <a:off x="7225431"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 name="Группа 36"/>
            <p:cNvGrpSpPr/>
            <p:nvPr/>
          </p:nvGrpSpPr>
          <p:grpSpPr>
            <a:xfrm>
              <a:off x="3990394" y="4888798"/>
              <a:ext cx="3461926" cy="228600"/>
              <a:chOff x="3990394" y="3140968"/>
              <a:chExt cx="3461926" cy="228600"/>
            </a:xfrm>
          </p:grpSpPr>
          <p:sp>
            <p:nvSpPr>
              <p:cNvPr id="103" name="Овал 102"/>
              <p:cNvSpPr/>
              <p:nvPr/>
            </p:nvSpPr>
            <p:spPr>
              <a:xfrm>
                <a:off x="399039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 name="Овал 103"/>
              <p:cNvSpPr/>
              <p:nvPr/>
            </p:nvSpPr>
            <p:spPr>
              <a:xfrm>
                <a:off x="428448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 name="Овал 104"/>
              <p:cNvSpPr/>
              <p:nvPr/>
            </p:nvSpPr>
            <p:spPr>
              <a:xfrm>
                <a:off x="457858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 name="Овал 105"/>
              <p:cNvSpPr/>
              <p:nvPr/>
            </p:nvSpPr>
            <p:spPr>
              <a:xfrm>
                <a:off x="487267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 name="Овал 106"/>
              <p:cNvSpPr/>
              <p:nvPr/>
            </p:nvSpPr>
            <p:spPr>
              <a:xfrm>
                <a:off x="516677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 name="Овал 107"/>
              <p:cNvSpPr/>
              <p:nvPr/>
            </p:nvSpPr>
            <p:spPr>
              <a:xfrm>
                <a:off x="546086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Овал 108"/>
              <p:cNvSpPr/>
              <p:nvPr/>
            </p:nvSpPr>
            <p:spPr>
              <a:xfrm>
                <a:off x="575495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 name="Овал 109"/>
              <p:cNvSpPr/>
              <p:nvPr/>
            </p:nvSpPr>
            <p:spPr>
              <a:xfrm>
                <a:off x="604905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 name="Овал 110"/>
              <p:cNvSpPr/>
              <p:nvPr/>
            </p:nvSpPr>
            <p:spPr>
              <a:xfrm>
                <a:off x="634314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Овал 111"/>
              <p:cNvSpPr/>
              <p:nvPr/>
            </p:nvSpPr>
            <p:spPr>
              <a:xfrm>
                <a:off x="663724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Овал 112"/>
              <p:cNvSpPr/>
              <p:nvPr/>
            </p:nvSpPr>
            <p:spPr>
              <a:xfrm>
                <a:off x="693133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Овал 113"/>
              <p:cNvSpPr/>
              <p:nvPr/>
            </p:nvSpPr>
            <p:spPr>
              <a:xfrm>
                <a:off x="7225431"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 name="Группа 37"/>
            <p:cNvGrpSpPr/>
            <p:nvPr/>
          </p:nvGrpSpPr>
          <p:grpSpPr>
            <a:xfrm>
              <a:off x="3990394" y="5180103"/>
              <a:ext cx="3461926" cy="228600"/>
              <a:chOff x="3990394" y="3140968"/>
              <a:chExt cx="3461926" cy="228600"/>
            </a:xfrm>
          </p:grpSpPr>
          <p:sp>
            <p:nvSpPr>
              <p:cNvPr id="91" name="Овал 90"/>
              <p:cNvSpPr/>
              <p:nvPr/>
            </p:nvSpPr>
            <p:spPr>
              <a:xfrm>
                <a:off x="399039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Овал 91"/>
              <p:cNvSpPr/>
              <p:nvPr/>
            </p:nvSpPr>
            <p:spPr>
              <a:xfrm>
                <a:off x="428448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 name="Овал 92"/>
              <p:cNvSpPr/>
              <p:nvPr/>
            </p:nvSpPr>
            <p:spPr>
              <a:xfrm>
                <a:off x="457858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 name="Овал 93"/>
              <p:cNvSpPr/>
              <p:nvPr/>
            </p:nvSpPr>
            <p:spPr>
              <a:xfrm>
                <a:off x="487267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Овал 94"/>
              <p:cNvSpPr/>
              <p:nvPr/>
            </p:nvSpPr>
            <p:spPr>
              <a:xfrm>
                <a:off x="516677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 name="Овал 95"/>
              <p:cNvSpPr/>
              <p:nvPr/>
            </p:nvSpPr>
            <p:spPr>
              <a:xfrm>
                <a:off x="546086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 name="Овал 96"/>
              <p:cNvSpPr/>
              <p:nvPr/>
            </p:nvSpPr>
            <p:spPr>
              <a:xfrm>
                <a:off x="575495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 name="Овал 97"/>
              <p:cNvSpPr/>
              <p:nvPr/>
            </p:nvSpPr>
            <p:spPr>
              <a:xfrm>
                <a:off x="604905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 name="Овал 98"/>
              <p:cNvSpPr/>
              <p:nvPr/>
            </p:nvSpPr>
            <p:spPr>
              <a:xfrm>
                <a:off x="634314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Овал 99"/>
              <p:cNvSpPr/>
              <p:nvPr/>
            </p:nvSpPr>
            <p:spPr>
              <a:xfrm>
                <a:off x="663724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 name="Овал 100"/>
              <p:cNvSpPr/>
              <p:nvPr/>
            </p:nvSpPr>
            <p:spPr>
              <a:xfrm>
                <a:off x="693133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 name="Овал 101"/>
              <p:cNvSpPr/>
              <p:nvPr/>
            </p:nvSpPr>
            <p:spPr>
              <a:xfrm>
                <a:off x="7225431"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8" name="Группа 38"/>
            <p:cNvGrpSpPr/>
            <p:nvPr/>
          </p:nvGrpSpPr>
          <p:grpSpPr>
            <a:xfrm>
              <a:off x="3990394" y="5471408"/>
              <a:ext cx="3461926" cy="228600"/>
              <a:chOff x="3990394" y="3140968"/>
              <a:chExt cx="3461926" cy="228600"/>
            </a:xfrm>
          </p:grpSpPr>
          <p:sp>
            <p:nvSpPr>
              <p:cNvPr id="79" name="Овал 78"/>
              <p:cNvSpPr/>
              <p:nvPr/>
            </p:nvSpPr>
            <p:spPr>
              <a:xfrm>
                <a:off x="399039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 name="Овал 79"/>
              <p:cNvSpPr/>
              <p:nvPr/>
            </p:nvSpPr>
            <p:spPr>
              <a:xfrm>
                <a:off x="428448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Овал 80"/>
              <p:cNvSpPr/>
              <p:nvPr/>
            </p:nvSpPr>
            <p:spPr>
              <a:xfrm>
                <a:off x="457858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Овал 81"/>
              <p:cNvSpPr/>
              <p:nvPr/>
            </p:nvSpPr>
            <p:spPr>
              <a:xfrm>
                <a:off x="487267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Овал 82"/>
              <p:cNvSpPr/>
              <p:nvPr/>
            </p:nvSpPr>
            <p:spPr>
              <a:xfrm>
                <a:off x="516677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 name="Овал 83"/>
              <p:cNvSpPr/>
              <p:nvPr/>
            </p:nvSpPr>
            <p:spPr>
              <a:xfrm>
                <a:off x="546086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 name="Овал 84"/>
              <p:cNvSpPr/>
              <p:nvPr/>
            </p:nvSpPr>
            <p:spPr>
              <a:xfrm>
                <a:off x="575495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 name="Овал 85"/>
              <p:cNvSpPr/>
              <p:nvPr/>
            </p:nvSpPr>
            <p:spPr>
              <a:xfrm>
                <a:off x="604905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 name="Овал 86"/>
              <p:cNvSpPr/>
              <p:nvPr/>
            </p:nvSpPr>
            <p:spPr>
              <a:xfrm>
                <a:off x="634314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 name="Овал 87"/>
              <p:cNvSpPr/>
              <p:nvPr/>
            </p:nvSpPr>
            <p:spPr>
              <a:xfrm>
                <a:off x="663724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 name="Овал 88"/>
              <p:cNvSpPr/>
              <p:nvPr/>
            </p:nvSpPr>
            <p:spPr>
              <a:xfrm>
                <a:off x="693133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 name="Овал 89"/>
              <p:cNvSpPr/>
              <p:nvPr/>
            </p:nvSpPr>
            <p:spPr>
              <a:xfrm>
                <a:off x="7225431"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9" name="Группа 39"/>
            <p:cNvGrpSpPr/>
            <p:nvPr/>
          </p:nvGrpSpPr>
          <p:grpSpPr>
            <a:xfrm>
              <a:off x="3990394" y="5762713"/>
              <a:ext cx="3461926" cy="228600"/>
              <a:chOff x="3990394" y="3140968"/>
              <a:chExt cx="3461926" cy="228600"/>
            </a:xfrm>
          </p:grpSpPr>
          <p:sp>
            <p:nvSpPr>
              <p:cNvPr id="67" name="Овал 66"/>
              <p:cNvSpPr/>
              <p:nvPr/>
            </p:nvSpPr>
            <p:spPr>
              <a:xfrm>
                <a:off x="399039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Овал 67"/>
              <p:cNvSpPr/>
              <p:nvPr/>
            </p:nvSpPr>
            <p:spPr>
              <a:xfrm>
                <a:off x="428448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Овал 68"/>
              <p:cNvSpPr/>
              <p:nvPr/>
            </p:nvSpPr>
            <p:spPr>
              <a:xfrm>
                <a:off x="457858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Овал 69"/>
              <p:cNvSpPr/>
              <p:nvPr/>
            </p:nvSpPr>
            <p:spPr>
              <a:xfrm>
                <a:off x="487267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Овал 70"/>
              <p:cNvSpPr/>
              <p:nvPr/>
            </p:nvSpPr>
            <p:spPr>
              <a:xfrm>
                <a:off x="516677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Овал 71"/>
              <p:cNvSpPr/>
              <p:nvPr/>
            </p:nvSpPr>
            <p:spPr>
              <a:xfrm>
                <a:off x="546086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Овал 72"/>
              <p:cNvSpPr/>
              <p:nvPr/>
            </p:nvSpPr>
            <p:spPr>
              <a:xfrm>
                <a:off x="575495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Овал 73"/>
              <p:cNvSpPr/>
              <p:nvPr/>
            </p:nvSpPr>
            <p:spPr>
              <a:xfrm>
                <a:off x="604905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Овал 74"/>
              <p:cNvSpPr/>
              <p:nvPr/>
            </p:nvSpPr>
            <p:spPr>
              <a:xfrm>
                <a:off x="634314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Овал 75"/>
              <p:cNvSpPr/>
              <p:nvPr/>
            </p:nvSpPr>
            <p:spPr>
              <a:xfrm>
                <a:off x="663724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Овал 76"/>
              <p:cNvSpPr/>
              <p:nvPr/>
            </p:nvSpPr>
            <p:spPr>
              <a:xfrm>
                <a:off x="693133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 name="Овал 77"/>
              <p:cNvSpPr/>
              <p:nvPr/>
            </p:nvSpPr>
            <p:spPr>
              <a:xfrm>
                <a:off x="7225431"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0" name="Группа 40"/>
            <p:cNvGrpSpPr/>
            <p:nvPr/>
          </p:nvGrpSpPr>
          <p:grpSpPr>
            <a:xfrm>
              <a:off x="3990394" y="6054018"/>
              <a:ext cx="3461926" cy="228600"/>
              <a:chOff x="3990394" y="3140968"/>
              <a:chExt cx="3461926" cy="228600"/>
            </a:xfrm>
          </p:grpSpPr>
          <p:sp>
            <p:nvSpPr>
              <p:cNvPr id="55" name="Овал 54"/>
              <p:cNvSpPr/>
              <p:nvPr/>
            </p:nvSpPr>
            <p:spPr>
              <a:xfrm>
                <a:off x="399039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Овал 55"/>
              <p:cNvSpPr/>
              <p:nvPr/>
            </p:nvSpPr>
            <p:spPr>
              <a:xfrm>
                <a:off x="428448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Овал 56"/>
              <p:cNvSpPr/>
              <p:nvPr/>
            </p:nvSpPr>
            <p:spPr>
              <a:xfrm>
                <a:off x="457858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Овал 57"/>
              <p:cNvSpPr/>
              <p:nvPr/>
            </p:nvSpPr>
            <p:spPr>
              <a:xfrm>
                <a:off x="487267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Овал 58"/>
              <p:cNvSpPr/>
              <p:nvPr/>
            </p:nvSpPr>
            <p:spPr>
              <a:xfrm>
                <a:off x="516677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Овал 59"/>
              <p:cNvSpPr/>
              <p:nvPr/>
            </p:nvSpPr>
            <p:spPr>
              <a:xfrm>
                <a:off x="546086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Овал 60"/>
              <p:cNvSpPr/>
              <p:nvPr/>
            </p:nvSpPr>
            <p:spPr>
              <a:xfrm>
                <a:off x="575495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Овал 61"/>
              <p:cNvSpPr/>
              <p:nvPr/>
            </p:nvSpPr>
            <p:spPr>
              <a:xfrm>
                <a:off x="604905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Овал 62"/>
              <p:cNvSpPr/>
              <p:nvPr/>
            </p:nvSpPr>
            <p:spPr>
              <a:xfrm>
                <a:off x="634314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Овал 63"/>
              <p:cNvSpPr/>
              <p:nvPr/>
            </p:nvSpPr>
            <p:spPr>
              <a:xfrm>
                <a:off x="663724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Овал 64"/>
              <p:cNvSpPr/>
              <p:nvPr/>
            </p:nvSpPr>
            <p:spPr>
              <a:xfrm>
                <a:off x="693133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Овал 65"/>
              <p:cNvSpPr/>
              <p:nvPr/>
            </p:nvSpPr>
            <p:spPr>
              <a:xfrm>
                <a:off x="7225431"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1" name="Группа 41"/>
            <p:cNvGrpSpPr/>
            <p:nvPr/>
          </p:nvGrpSpPr>
          <p:grpSpPr>
            <a:xfrm>
              <a:off x="3990394" y="6345324"/>
              <a:ext cx="3461926" cy="228600"/>
              <a:chOff x="3990394" y="3140968"/>
              <a:chExt cx="3461926" cy="228600"/>
            </a:xfrm>
          </p:grpSpPr>
          <p:sp>
            <p:nvSpPr>
              <p:cNvPr id="43" name="Овал 42"/>
              <p:cNvSpPr/>
              <p:nvPr/>
            </p:nvSpPr>
            <p:spPr>
              <a:xfrm>
                <a:off x="399039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Овал 43"/>
              <p:cNvSpPr/>
              <p:nvPr/>
            </p:nvSpPr>
            <p:spPr>
              <a:xfrm>
                <a:off x="428448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Овал 44"/>
              <p:cNvSpPr/>
              <p:nvPr/>
            </p:nvSpPr>
            <p:spPr>
              <a:xfrm>
                <a:off x="457858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Овал 45"/>
              <p:cNvSpPr/>
              <p:nvPr/>
            </p:nvSpPr>
            <p:spPr>
              <a:xfrm>
                <a:off x="487267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Овал 46"/>
              <p:cNvSpPr/>
              <p:nvPr/>
            </p:nvSpPr>
            <p:spPr>
              <a:xfrm>
                <a:off x="516677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Овал 47"/>
              <p:cNvSpPr/>
              <p:nvPr/>
            </p:nvSpPr>
            <p:spPr>
              <a:xfrm>
                <a:off x="546086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Овал 48"/>
              <p:cNvSpPr/>
              <p:nvPr/>
            </p:nvSpPr>
            <p:spPr>
              <a:xfrm>
                <a:off x="5754958"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Овал 49"/>
              <p:cNvSpPr/>
              <p:nvPr/>
            </p:nvSpPr>
            <p:spPr>
              <a:xfrm>
                <a:off x="6049052"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Овал 50"/>
              <p:cNvSpPr/>
              <p:nvPr/>
            </p:nvSpPr>
            <p:spPr>
              <a:xfrm>
                <a:off x="6343146"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Овал 51"/>
              <p:cNvSpPr/>
              <p:nvPr/>
            </p:nvSpPr>
            <p:spPr>
              <a:xfrm>
                <a:off x="6637240"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Овал 52"/>
              <p:cNvSpPr/>
              <p:nvPr/>
            </p:nvSpPr>
            <p:spPr>
              <a:xfrm>
                <a:off x="6931334"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Овал 53"/>
              <p:cNvSpPr/>
              <p:nvPr/>
            </p:nvSpPr>
            <p:spPr>
              <a:xfrm>
                <a:off x="7225431" y="3140968"/>
                <a:ext cx="226889" cy="2286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132101" name="Группа 451"/>
          <p:cNvGrpSpPr>
            <a:grpSpLocks/>
          </p:cNvGrpSpPr>
          <p:nvPr/>
        </p:nvGrpSpPr>
        <p:grpSpPr bwMode="auto">
          <a:xfrm>
            <a:off x="4673600" y="3101975"/>
            <a:ext cx="1270000" cy="1279525"/>
            <a:chOff x="3243282" y="4706032"/>
            <a:chExt cx="1270576" cy="1280160"/>
          </a:xfrm>
        </p:grpSpPr>
        <p:sp>
          <p:nvSpPr>
            <p:cNvPr id="448" name="Овал 447"/>
            <p:cNvSpPr/>
            <p:nvPr/>
          </p:nvSpPr>
          <p:spPr>
            <a:xfrm>
              <a:off x="3243282" y="4706032"/>
              <a:ext cx="1270576" cy="1280160"/>
            </a:xfrm>
            <a:prstGeom prst="ellipse">
              <a:avLst/>
            </a:prstGeom>
            <a:ln>
              <a:solidFill>
                <a:schemeClr val="tx1"/>
              </a:solid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32124" name="Группа 204"/>
            <p:cNvGrpSpPr>
              <a:grpSpLocks noChangeAspect="1"/>
            </p:cNvGrpSpPr>
            <p:nvPr/>
          </p:nvGrpSpPr>
          <p:grpSpPr bwMode="auto">
            <a:xfrm>
              <a:off x="3688535" y="4761148"/>
              <a:ext cx="333482" cy="452349"/>
              <a:chOff x="6544119" y="2099004"/>
              <a:chExt cx="1333926" cy="1809397"/>
            </a:xfrm>
          </p:grpSpPr>
          <p:cxnSp>
            <p:nvCxnSpPr>
              <p:cNvPr id="302" name="Прямая соединительная линия 301"/>
              <p:cNvCxnSpPr/>
              <p:nvPr/>
            </p:nvCxnSpPr>
            <p:spPr>
              <a:xfrm>
                <a:off x="7304258" y="3581183"/>
                <a:ext cx="0" cy="3303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3" name="Овал 302"/>
              <p:cNvSpPr>
                <a:spLocks noChangeAspect="1"/>
              </p:cNvSpPr>
              <p:nvPr/>
            </p:nvSpPr>
            <p:spPr>
              <a:xfrm rot="8037311">
                <a:off x="7574250" y="2999876"/>
                <a:ext cx="254126" cy="24776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4" name="Овал 303"/>
              <p:cNvSpPr>
                <a:spLocks noChangeAspect="1"/>
              </p:cNvSpPr>
              <p:nvPr/>
            </p:nvSpPr>
            <p:spPr>
              <a:xfrm rot="8037311">
                <a:off x="6697555" y="2688574"/>
                <a:ext cx="254126" cy="24776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5" name="Овал 304"/>
              <p:cNvSpPr>
                <a:spLocks noChangeAspect="1"/>
              </p:cNvSpPr>
              <p:nvPr/>
            </p:nvSpPr>
            <p:spPr>
              <a:xfrm rot="8037311">
                <a:off x="6538735" y="2860103"/>
                <a:ext cx="254126" cy="247764"/>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6" name="Овал 305"/>
              <p:cNvSpPr>
                <a:spLocks noChangeAspect="1"/>
              </p:cNvSpPr>
              <p:nvPr/>
            </p:nvSpPr>
            <p:spPr>
              <a:xfrm rot="8037311">
                <a:off x="7116844" y="3203177"/>
                <a:ext cx="254126" cy="24776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 name="Овал 306"/>
              <p:cNvSpPr>
                <a:spLocks noChangeAspect="1"/>
              </p:cNvSpPr>
              <p:nvPr/>
            </p:nvSpPr>
            <p:spPr>
              <a:xfrm rot="8037311">
                <a:off x="6697555" y="3044350"/>
                <a:ext cx="254126" cy="24776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8" name="Овал 307"/>
              <p:cNvSpPr>
                <a:spLocks noChangeAspect="1"/>
              </p:cNvSpPr>
              <p:nvPr/>
            </p:nvSpPr>
            <p:spPr>
              <a:xfrm rot="8037311">
                <a:off x="7606012" y="2771163"/>
                <a:ext cx="260481" cy="254115"/>
              </a:xfrm>
              <a:prstGeom prst="ellipse">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9" name="Овал 308"/>
              <p:cNvSpPr>
                <a:spLocks noChangeAspect="1"/>
              </p:cNvSpPr>
              <p:nvPr/>
            </p:nvSpPr>
            <p:spPr>
              <a:xfrm rot="8037311">
                <a:off x="7351902" y="2999872"/>
                <a:ext cx="254126" cy="247764"/>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0" name="Овал 309"/>
              <p:cNvSpPr>
                <a:spLocks noChangeAspect="1"/>
              </p:cNvSpPr>
              <p:nvPr/>
            </p:nvSpPr>
            <p:spPr>
              <a:xfrm rot="8037311">
                <a:off x="6872257" y="3180942"/>
                <a:ext cx="260481" cy="247760"/>
              </a:xfrm>
              <a:prstGeom prst="ellipse">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1" name="Овал 310"/>
              <p:cNvSpPr>
                <a:spLocks noChangeAspect="1"/>
              </p:cNvSpPr>
              <p:nvPr/>
            </p:nvSpPr>
            <p:spPr>
              <a:xfrm rot="8037311">
                <a:off x="7180372" y="3400127"/>
                <a:ext cx="254126" cy="24776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2" name="Овал 311"/>
              <p:cNvSpPr>
                <a:spLocks noChangeAspect="1"/>
              </p:cNvSpPr>
              <p:nvPr/>
            </p:nvSpPr>
            <p:spPr>
              <a:xfrm rot="8037311">
                <a:off x="7135904" y="2885515"/>
                <a:ext cx="254126" cy="247764"/>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3" name="Овал 312"/>
              <p:cNvSpPr>
                <a:spLocks noChangeAspect="1"/>
              </p:cNvSpPr>
              <p:nvPr/>
            </p:nvSpPr>
            <p:spPr>
              <a:xfrm rot="8037311">
                <a:off x="7625073" y="2104084"/>
                <a:ext cx="254126" cy="24776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4" name="Овал 313"/>
              <p:cNvSpPr>
                <a:spLocks noChangeAspect="1"/>
              </p:cNvSpPr>
              <p:nvPr/>
            </p:nvSpPr>
            <p:spPr>
              <a:xfrm rot="8037311">
                <a:off x="6945318" y="2726689"/>
                <a:ext cx="254126" cy="247764"/>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5" name="Овал 314"/>
              <p:cNvSpPr>
                <a:spLocks noChangeAspect="1"/>
              </p:cNvSpPr>
              <p:nvPr/>
            </p:nvSpPr>
            <p:spPr>
              <a:xfrm rot="8037311">
                <a:off x="7625073" y="2529743"/>
                <a:ext cx="254126" cy="24776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6" name="Овал 315"/>
              <p:cNvSpPr>
                <a:spLocks noChangeAspect="1"/>
              </p:cNvSpPr>
              <p:nvPr/>
            </p:nvSpPr>
            <p:spPr>
              <a:xfrm rot="8037311">
                <a:off x="7618722" y="2332793"/>
                <a:ext cx="254126" cy="247764"/>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32125" name="Группа 208"/>
            <p:cNvGrpSpPr>
              <a:grpSpLocks noChangeAspect="1"/>
            </p:cNvGrpSpPr>
            <p:nvPr/>
          </p:nvGrpSpPr>
          <p:grpSpPr bwMode="auto">
            <a:xfrm>
              <a:off x="3275856" y="4913548"/>
              <a:ext cx="333482" cy="452349"/>
              <a:chOff x="6544119" y="2099004"/>
              <a:chExt cx="1333926" cy="1809397"/>
            </a:xfrm>
          </p:grpSpPr>
          <p:cxnSp>
            <p:nvCxnSpPr>
              <p:cNvPr id="242" name="Прямая соединительная линия 241"/>
              <p:cNvCxnSpPr/>
              <p:nvPr/>
            </p:nvCxnSpPr>
            <p:spPr>
              <a:xfrm>
                <a:off x="7303226" y="3575136"/>
                <a:ext cx="0" cy="3303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3" name="Овал 242"/>
              <p:cNvSpPr>
                <a:spLocks noChangeAspect="1"/>
              </p:cNvSpPr>
              <p:nvPr/>
            </p:nvSpPr>
            <p:spPr>
              <a:xfrm rot="8037311">
                <a:off x="7573218" y="3000180"/>
                <a:ext cx="254126" cy="24776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4" name="Овал 243"/>
              <p:cNvSpPr>
                <a:spLocks noChangeAspect="1"/>
              </p:cNvSpPr>
              <p:nvPr/>
            </p:nvSpPr>
            <p:spPr>
              <a:xfrm rot="8037311">
                <a:off x="6702877" y="2688874"/>
                <a:ext cx="254126" cy="247764"/>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 name="Овал 244"/>
              <p:cNvSpPr>
                <a:spLocks noChangeAspect="1"/>
              </p:cNvSpPr>
              <p:nvPr/>
            </p:nvSpPr>
            <p:spPr>
              <a:xfrm rot="8037311">
                <a:off x="6540876" y="2857237"/>
                <a:ext cx="260477" cy="247760"/>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6" name="Овал 245"/>
              <p:cNvSpPr>
                <a:spLocks noChangeAspect="1"/>
              </p:cNvSpPr>
              <p:nvPr/>
            </p:nvSpPr>
            <p:spPr>
              <a:xfrm rot="8037311">
                <a:off x="7115811" y="3197130"/>
                <a:ext cx="254126" cy="24776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7" name="Овал 246"/>
              <p:cNvSpPr>
                <a:spLocks noChangeAspect="1"/>
              </p:cNvSpPr>
              <p:nvPr/>
            </p:nvSpPr>
            <p:spPr>
              <a:xfrm rot="8037311">
                <a:off x="6702877" y="3044650"/>
                <a:ext cx="254126" cy="247764"/>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8" name="Овал 247"/>
              <p:cNvSpPr>
                <a:spLocks noChangeAspect="1"/>
              </p:cNvSpPr>
              <p:nvPr/>
            </p:nvSpPr>
            <p:spPr>
              <a:xfrm rot="8037311">
                <a:off x="7611335" y="2771467"/>
                <a:ext cx="254126" cy="247760"/>
              </a:xfrm>
              <a:prstGeom prst="ellipse">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9" name="Овал 248"/>
              <p:cNvSpPr>
                <a:spLocks noChangeAspect="1"/>
              </p:cNvSpPr>
              <p:nvPr/>
            </p:nvSpPr>
            <p:spPr>
              <a:xfrm rot="8037311">
                <a:off x="7354047" y="3003354"/>
                <a:ext cx="254126" cy="241409"/>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0" name="Овал 249"/>
              <p:cNvSpPr>
                <a:spLocks noChangeAspect="1"/>
              </p:cNvSpPr>
              <p:nvPr/>
            </p:nvSpPr>
            <p:spPr>
              <a:xfrm rot="8037311">
                <a:off x="6880757" y="3178064"/>
                <a:ext cx="254126" cy="247764"/>
              </a:xfrm>
              <a:prstGeom prst="ellipse">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1" name="Овал 250"/>
              <p:cNvSpPr>
                <a:spLocks noChangeAspect="1"/>
              </p:cNvSpPr>
              <p:nvPr/>
            </p:nvSpPr>
            <p:spPr>
              <a:xfrm rot="8037311">
                <a:off x="7182517" y="3397249"/>
                <a:ext cx="254126" cy="24140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2" name="Овал 251"/>
              <p:cNvSpPr>
                <a:spLocks noChangeAspect="1"/>
              </p:cNvSpPr>
              <p:nvPr/>
            </p:nvSpPr>
            <p:spPr>
              <a:xfrm rot="8037311">
                <a:off x="7141223" y="2885824"/>
                <a:ext cx="254126" cy="247760"/>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3" name="Овал 252"/>
              <p:cNvSpPr>
                <a:spLocks noChangeAspect="1"/>
              </p:cNvSpPr>
              <p:nvPr/>
            </p:nvSpPr>
            <p:spPr>
              <a:xfrm rot="8037311">
                <a:off x="7624041" y="2104388"/>
                <a:ext cx="254126" cy="24776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4" name="Овал 253"/>
              <p:cNvSpPr>
                <a:spLocks noChangeAspect="1"/>
              </p:cNvSpPr>
              <p:nvPr/>
            </p:nvSpPr>
            <p:spPr>
              <a:xfrm rot="8037311">
                <a:off x="6944286" y="2726993"/>
                <a:ext cx="254126" cy="247764"/>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5" name="Овал 254"/>
              <p:cNvSpPr>
                <a:spLocks noChangeAspect="1"/>
              </p:cNvSpPr>
              <p:nvPr/>
            </p:nvSpPr>
            <p:spPr>
              <a:xfrm rot="8037311">
                <a:off x="7624041" y="2530047"/>
                <a:ext cx="254126" cy="24776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 name="Овал 255"/>
              <p:cNvSpPr>
                <a:spLocks noChangeAspect="1"/>
              </p:cNvSpPr>
              <p:nvPr/>
            </p:nvSpPr>
            <p:spPr>
              <a:xfrm rot="8037311">
                <a:off x="7617690" y="2333098"/>
                <a:ext cx="254126" cy="247764"/>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32126" name="Группа 209"/>
            <p:cNvGrpSpPr>
              <a:grpSpLocks noChangeAspect="1"/>
            </p:cNvGrpSpPr>
            <p:nvPr/>
          </p:nvGrpSpPr>
          <p:grpSpPr bwMode="auto">
            <a:xfrm>
              <a:off x="3767946" y="5055228"/>
              <a:ext cx="333482" cy="452349"/>
              <a:chOff x="6544119" y="2099004"/>
              <a:chExt cx="1333926" cy="1809397"/>
            </a:xfrm>
          </p:grpSpPr>
          <p:cxnSp>
            <p:nvCxnSpPr>
              <p:cNvPr id="227" name="Прямая соединительная линия 226"/>
              <p:cNvCxnSpPr/>
              <p:nvPr/>
            </p:nvCxnSpPr>
            <p:spPr>
              <a:xfrm>
                <a:off x="7304258" y="3580198"/>
                <a:ext cx="0" cy="3303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8" name="Овал 227"/>
              <p:cNvSpPr>
                <a:spLocks noChangeAspect="1"/>
              </p:cNvSpPr>
              <p:nvPr/>
            </p:nvSpPr>
            <p:spPr>
              <a:xfrm rot="8037311">
                <a:off x="7574250" y="2998892"/>
                <a:ext cx="254126" cy="24776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9" name="Овал 228"/>
              <p:cNvSpPr>
                <a:spLocks noChangeAspect="1"/>
              </p:cNvSpPr>
              <p:nvPr/>
            </p:nvSpPr>
            <p:spPr>
              <a:xfrm rot="8037311">
                <a:off x="6697555" y="2687585"/>
                <a:ext cx="254126" cy="24776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0" name="Овал 229"/>
              <p:cNvSpPr>
                <a:spLocks noChangeAspect="1"/>
              </p:cNvSpPr>
              <p:nvPr/>
            </p:nvSpPr>
            <p:spPr>
              <a:xfrm rot="8037311">
                <a:off x="6538735" y="2859118"/>
                <a:ext cx="254126" cy="247764"/>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1" name="Овал 230"/>
              <p:cNvSpPr>
                <a:spLocks noChangeAspect="1"/>
              </p:cNvSpPr>
              <p:nvPr/>
            </p:nvSpPr>
            <p:spPr>
              <a:xfrm rot="8037311">
                <a:off x="7116844" y="3202192"/>
                <a:ext cx="254126" cy="24776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2" name="Овал 231"/>
              <p:cNvSpPr>
                <a:spLocks noChangeAspect="1"/>
              </p:cNvSpPr>
              <p:nvPr/>
            </p:nvSpPr>
            <p:spPr>
              <a:xfrm rot="8037311">
                <a:off x="6697555" y="3043362"/>
                <a:ext cx="254126" cy="24776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3" name="Овал 232"/>
              <p:cNvSpPr>
                <a:spLocks noChangeAspect="1"/>
              </p:cNvSpPr>
              <p:nvPr/>
            </p:nvSpPr>
            <p:spPr>
              <a:xfrm rot="8037311">
                <a:off x="7606012" y="2770178"/>
                <a:ext cx="260477" cy="254115"/>
              </a:xfrm>
              <a:prstGeom prst="ellipse">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4" name="Овал 233"/>
              <p:cNvSpPr>
                <a:spLocks noChangeAspect="1"/>
              </p:cNvSpPr>
              <p:nvPr/>
            </p:nvSpPr>
            <p:spPr>
              <a:xfrm rot="8037311">
                <a:off x="7351902" y="2998888"/>
                <a:ext cx="254126" cy="247764"/>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 name="Овал 234"/>
              <p:cNvSpPr>
                <a:spLocks noChangeAspect="1"/>
              </p:cNvSpPr>
              <p:nvPr/>
            </p:nvSpPr>
            <p:spPr>
              <a:xfrm rot="8037311">
                <a:off x="6872257" y="3179957"/>
                <a:ext cx="260477" cy="247760"/>
              </a:xfrm>
              <a:prstGeom prst="ellipse">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6" name="Овал 235"/>
              <p:cNvSpPr>
                <a:spLocks noChangeAspect="1"/>
              </p:cNvSpPr>
              <p:nvPr/>
            </p:nvSpPr>
            <p:spPr>
              <a:xfrm rot="8037311">
                <a:off x="7180372" y="3399138"/>
                <a:ext cx="254126" cy="24776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7" name="Овал 236"/>
              <p:cNvSpPr>
                <a:spLocks noChangeAspect="1"/>
              </p:cNvSpPr>
              <p:nvPr/>
            </p:nvSpPr>
            <p:spPr>
              <a:xfrm rot="8037311">
                <a:off x="7135904" y="2884531"/>
                <a:ext cx="254126" cy="247764"/>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8" name="Овал 237"/>
              <p:cNvSpPr>
                <a:spLocks noChangeAspect="1"/>
              </p:cNvSpPr>
              <p:nvPr/>
            </p:nvSpPr>
            <p:spPr>
              <a:xfrm rot="8037311">
                <a:off x="7625073" y="2103096"/>
                <a:ext cx="254126" cy="24776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9" name="Овал 238"/>
              <p:cNvSpPr>
                <a:spLocks noChangeAspect="1"/>
              </p:cNvSpPr>
              <p:nvPr/>
            </p:nvSpPr>
            <p:spPr>
              <a:xfrm rot="8037311">
                <a:off x="6945318" y="2725700"/>
                <a:ext cx="254126" cy="247764"/>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0" name="Овал 239"/>
              <p:cNvSpPr>
                <a:spLocks noChangeAspect="1"/>
              </p:cNvSpPr>
              <p:nvPr/>
            </p:nvSpPr>
            <p:spPr>
              <a:xfrm rot="8037311">
                <a:off x="7625073" y="2528759"/>
                <a:ext cx="254126" cy="24776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1" name="Овал 240"/>
              <p:cNvSpPr>
                <a:spLocks noChangeAspect="1"/>
              </p:cNvSpPr>
              <p:nvPr/>
            </p:nvSpPr>
            <p:spPr>
              <a:xfrm rot="8037311">
                <a:off x="7618722" y="2331805"/>
                <a:ext cx="254126" cy="247764"/>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32127" name="Группа 210"/>
            <p:cNvGrpSpPr>
              <a:grpSpLocks noChangeAspect="1"/>
            </p:cNvGrpSpPr>
            <p:nvPr/>
          </p:nvGrpSpPr>
          <p:grpSpPr bwMode="auto">
            <a:xfrm>
              <a:off x="4155425" y="4814313"/>
              <a:ext cx="333482" cy="452349"/>
              <a:chOff x="6544119" y="2099004"/>
              <a:chExt cx="1333926" cy="1809397"/>
            </a:xfrm>
          </p:grpSpPr>
          <p:cxnSp>
            <p:nvCxnSpPr>
              <p:cNvPr id="212" name="Прямая соединительная линия 211"/>
              <p:cNvCxnSpPr/>
              <p:nvPr/>
            </p:nvCxnSpPr>
            <p:spPr>
              <a:xfrm>
                <a:off x="7304446" y="3578181"/>
                <a:ext cx="0" cy="3303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3" name="Овал 212"/>
              <p:cNvSpPr>
                <a:spLocks noChangeAspect="1"/>
              </p:cNvSpPr>
              <p:nvPr/>
            </p:nvSpPr>
            <p:spPr>
              <a:xfrm rot="8037311">
                <a:off x="7574438" y="2996875"/>
                <a:ext cx="254126" cy="24776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4" name="Овал 213"/>
              <p:cNvSpPr>
                <a:spLocks noChangeAspect="1"/>
              </p:cNvSpPr>
              <p:nvPr/>
            </p:nvSpPr>
            <p:spPr>
              <a:xfrm rot="8037311">
                <a:off x="6697743" y="2685568"/>
                <a:ext cx="254126" cy="24776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 name="Овал 214"/>
              <p:cNvSpPr>
                <a:spLocks noChangeAspect="1"/>
              </p:cNvSpPr>
              <p:nvPr/>
            </p:nvSpPr>
            <p:spPr>
              <a:xfrm rot="8037311">
                <a:off x="6538923" y="2857101"/>
                <a:ext cx="254126" cy="247764"/>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6" name="Овал 215"/>
              <p:cNvSpPr>
                <a:spLocks noChangeAspect="1"/>
              </p:cNvSpPr>
              <p:nvPr/>
            </p:nvSpPr>
            <p:spPr>
              <a:xfrm rot="8037311">
                <a:off x="7117032" y="3200175"/>
                <a:ext cx="254126" cy="24776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7" name="Овал 216"/>
              <p:cNvSpPr>
                <a:spLocks noChangeAspect="1"/>
              </p:cNvSpPr>
              <p:nvPr/>
            </p:nvSpPr>
            <p:spPr>
              <a:xfrm rot="8037311">
                <a:off x="6697743" y="3041345"/>
                <a:ext cx="254126" cy="24776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8" name="Овал 217"/>
              <p:cNvSpPr>
                <a:spLocks noChangeAspect="1"/>
              </p:cNvSpPr>
              <p:nvPr/>
            </p:nvSpPr>
            <p:spPr>
              <a:xfrm rot="8037311">
                <a:off x="7606201" y="2768161"/>
                <a:ext cx="260477" cy="254115"/>
              </a:xfrm>
              <a:prstGeom prst="ellipse">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9" name="Овал 218"/>
              <p:cNvSpPr>
                <a:spLocks noChangeAspect="1"/>
              </p:cNvSpPr>
              <p:nvPr/>
            </p:nvSpPr>
            <p:spPr>
              <a:xfrm rot="8037311">
                <a:off x="7352090" y="2996871"/>
                <a:ext cx="254126" cy="247764"/>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0" name="Овал 219"/>
              <p:cNvSpPr>
                <a:spLocks noChangeAspect="1"/>
              </p:cNvSpPr>
              <p:nvPr/>
            </p:nvSpPr>
            <p:spPr>
              <a:xfrm rot="8037311">
                <a:off x="6872445" y="3177940"/>
                <a:ext cx="260477" cy="247760"/>
              </a:xfrm>
              <a:prstGeom prst="ellipse">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1" name="Овал 220"/>
              <p:cNvSpPr>
                <a:spLocks noChangeAspect="1"/>
              </p:cNvSpPr>
              <p:nvPr/>
            </p:nvSpPr>
            <p:spPr>
              <a:xfrm rot="8037311">
                <a:off x="7180561" y="3397121"/>
                <a:ext cx="254126" cy="24776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2" name="Овал 221"/>
              <p:cNvSpPr>
                <a:spLocks noChangeAspect="1"/>
              </p:cNvSpPr>
              <p:nvPr/>
            </p:nvSpPr>
            <p:spPr>
              <a:xfrm rot="8037311">
                <a:off x="7136093" y="2882514"/>
                <a:ext cx="254126" cy="247764"/>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3" name="Овал 222"/>
              <p:cNvSpPr>
                <a:spLocks noChangeAspect="1"/>
              </p:cNvSpPr>
              <p:nvPr/>
            </p:nvSpPr>
            <p:spPr>
              <a:xfrm rot="8037311">
                <a:off x="7625261" y="2101079"/>
                <a:ext cx="254126" cy="24776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4" name="Овал 223"/>
              <p:cNvSpPr>
                <a:spLocks noChangeAspect="1"/>
              </p:cNvSpPr>
              <p:nvPr/>
            </p:nvSpPr>
            <p:spPr>
              <a:xfrm rot="8037311">
                <a:off x="6945506" y="2723683"/>
                <a:ext cx="254126" cy="247764"/>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 name="Овал 224"/>
              <p:cNvSpPr>
                <a:spLocks noChangeAspect="1"/>
              </p:cNvSpPr>
              <p:nvPr/>
            </p:nvSpPr>
            <p:spPr>
              <a:xfrm rot="8037311">
                <a:off x="7625261" y="2526742"/>
                <a:ext cx="254126" cy="24776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6" name="Овал 225"/>
              <p:cNvSpPr>
                <a:spLocks noChangeAspect="1"/>
              </p:cNvSpPr>
              <p:nvPr/>
            </p:nvSpPr>
            <p:spPr>
              <a:xfrm rot="8037311">
                <a:off x="7618910" y="2329788"/>
                <a:ext cx="254126" cy="247764"/>
              </a:xfrm>
              <a:prstGeom prst="ellips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cxnSp>
        <p:nvCxnSpPr>
          <p:cNvPr id="458" name="Прямая соединительная линия 457"/>
          <p:cNvCxnSpPr/>
          <p:nvPr/>
        </p:nvCxnSpPr>
        <p:spPr>
          <a:xfrm flipH="1">
            <a:off x="6032500" y="4397375"/>
            <a:ext cx="1130300" cy="11795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 name="Прямая соединительная линия 462"/>
          <p:cNvCxnSpPr/>
          <p:nvPr/>
        </p:nvCxnSpPr>
        <p:spPr>
          <a:xfrm>
            <a:off x="3687763" y="4783138"/>
            <a:ext cx="1803400" cy="838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 name="Прямая соединительная линия 465"/>
          <p:cNvCxnSpPr/>
          <p:nvPr/>
        </p:nvCxnSpPr>
        <p:spPr>
          <a:xfrm flipH="1">
            <a:off x="5862638" y="5089525"/>
            <a:ext cx="141287" cy="58896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 name="Прямая соединительная линия 472"/>
          <p:cNvCxnSpPr/>
          <p:nvPr/>
        </p:nvCxnSpPr>
        <p:spPr>
          <a:xfrm>
            <a:off x="4668838" y="3765550"/>
            <a:ext cx="541337" cy="6921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 name="Прямая соединительная линия 477"/>
          <p:cNvCxnSpPr/>
          <p:nvPr/>
        </p:nvCxnSpPr>
        <p:spPr>
          <a:xfrm flipH="1">
            <a:off x="5367338" y="3810000"/>
            <a:ext cx="555625" cy="6477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66" name="Капля 265"/>
          <p:cNvSpPr/>
          <p:nvPr/>
        </p:nvSpPr>
        <p:spPr>
          <a:xfrm rot="18801454">
            <a:off x="4885531" y="2669382"/>
            <a:ext cx="411163" cy="361950"/>
          </a:xfrm>
          <a:prstGeom prst="teardrop">
            <a:avLst>
              <a:gd name="adj" fmla="val 14494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8" name="TextBox 317"/>
          <p:cNvSpPr txBox="1"/>
          <p:nvPr/>
        </p:nvSpPr>
        <p:spPr>
          <a:xfrm>
            <a:off x="1676399" y="5029201"/>
            <a:ext cx="1262749" cy="369332"/>
          </a:xfrm>
          <a:prstGeom prst="rect">
            <a:avLst/>
          </a:prstGeom>
          <a:noFill/>
          <a:scene3d>
            <a:camera prst="isometricTopUp">
              <a:rot lat="19476224" lon="19200000" rev="3600000"/>
            </a:camera>
            <a:lightRig rig="threePt" dir="t"/>
          </a:scene3d>
        </p:spPr>
        <p:txBody>
          <a:bodyPr>
            <a:spAutoFit/>
          </a:bodyPr>
          <a:lstStyle/>
          <a:p>
            <a:pPr>
              <a:defRPr/>
            </a:pPr>
            <a:r>
              <a:rPr lang="ru-RU" dirty="0"/>
              <a:t>Микрочип</a:t>
            </a:r>
            <a:endParaRPr lang="en-US" dirty="0"/>
          </a:p>
        </p:txBody>
      </p:sp>
      <p:sp>
        <p:nvSpPr>
          <p:cNvPr id="132109" name="TextBox 318"/>
          <p:cNvSpPr txBox="1">
            <a:spLocks noChangeArrowheads="1"/>
          </p:cNvSpPr>
          <p:nvPr/>
        </p:nvSpPr>
        <p:spPr bwMode="auto">
          <a:xfrm>
            <a:off x="1395413" y="4049713"/>
            <a:ext cx="2163762" cy="400050"/>
          </a:xfrm>
          <a:prstGeom prst="rect">
            <a:avLst/>
          </a:prstGeom>
          <a:noFill/>
          <a:ln w="9525">
            <a:noFill/>
            <a:miter lim="800000"/>
            <a:headEnd/>
            <a:tailEnd/>
          </a:ln>
        </p:spPr>
        <p:txBody>
          <a:bodyPr wrap="none">
            <a:spAutoFit/>
          </a:bodyPr>
          <a:lstStyle/>
          <a:p>
            <a:pPr algn="r"/>
            <a:r>
              <a:rPr lang="ru-RU"/>
              <a:t>Микроэррей</a:t>
            </a:r>
            <a:r>
              <a:rPr lang="en-US"/>
              <a:t> </a:t>
            </a:r>
            <a:r>
              <a:rPr lang="ru-RU"/>
              <a:t>(х24)</a:t>
            </a:r>
            <a:endParaRPr lang="en-US"/>
          </a:p>
        </p:txBody>
      </p:sp>
      <p:sp>
        <p:nvSpPr>
          <p:cNvPr id="132110" name="TextBox 319"/>
          <p:cNvSpPr txBox="1">
            <a:spLocks noChangeArrowheads="1"/>
          </p:cNvSpPr>
          <p:nvPr/>
        </p:nvSpPr>
        <p:spPr bwMode="auto">
          <a:xfrm>
            <a:off x="1371600" y="3276600"/>
            <a:ext cx="2166938" cy="400050"/>
          </a:xfrm>
          <a:prstGeom prst="rect">
            <a:avLst/>
          </a:prstGeom>
          <a:noFill/>
          <a:ln w="9525">
            <a:noFill/>
            <a:miter lim="800000"/>
            <a:headEnd/>
            <a:tailEnd/>
          </a:ln>
        </p:spPr>
        <p:txBody>
          <a:bodyPr wrap="none">
            <a:spAutoFit/>
          </a:bodyPr>
          <a:lstStyle/>
          <a:p>
            <a:pPr algn="r"/>
            <a:r>
              <a:rPr lang="ru-RU"/>
              <a:t>330 000 пептидов</a:t>
            </a:r>
            <a:r>
              <a:rPr lang="en-US"/>
              <a:t> </a:t>
            </a:r>
          </a:p>
        </p:txBody>
      </p:sp>
      <p:sp>
        <p:nvSpPr>
          <p:cNvPr id="132111" name="TextBox 322"/>
          <p:cNvSpPr txBox="1">
            <a:spLocks noChangeArrowheads="1"/>
          </p:cNvSpPr>
          <p:nvPr/>
        </p:nvSpPr>
        <p:spPr bwMode="auto">
          <a:xfrm>
            <a:off x="838200" y="2601913"/>
            <a:ext cx="2720975" cy="400050"/>
          </a:xfrm>
          <a:prstGeom prst="rect">
            <a:avLst/>
          </a:prstGeom>
          <a:noFill/>
          <a:ln w="9525">
            <a:noFill/>
            <a:miter lim="800000"/>
            <a:headEnd/>
            <a:tailEnd/>
          </a:ln>
        </p:spPr>
        <p:txBody>
          <a:bodyPr>
            <a:spAutoFit/>
          </a:bodyPr>
          <a:lstStyle/>
          <a:p>
            <a:pPr algn="r"/>
            <a:r>
              <a:rPr lang="ru-RU"/>
              <a:t>Сыворотка 0.5 мкл</a:t>
            </a:r>
            <a:endParaRPr lang="en-US"/>
          </a:p>
        </p:txBody>
      </p:sp>
      <p:sp>
        <p:nvSpPr>
          <p:cNvPr id="132112" name="TextBox 323"/>
          <p:cNvSpPr txBox="1">
            <a:spLocks noChangeArrowheads="1"/>
          </p:cNvSpPr>
          <p:nvPr/>
        </p:nvSpPr>
        <p:spPr bwMode="auto">
          <a:xfrm>
            <a:off x="838200" y="1828800"/>
            <a:ext cx="2720975" cy="708025"/>
          </a:xfrm>
          <a:prstGeom prst="rect">
            <a:avLst/>
          </a:prstGeom>
          <a:noFill/>
          <a:ln w="9525">
            <a:noFill/>
            <a:miter lim="800000"/>
            <a:headEnd/>
            <a:tailEnd/>
          </a:ln>
        </p:spPr>
        <p:txBody>
          <a:bodyPr>
            <a:spAutoFit/>
          </a:bodyPr>
          <a:lstStyle/>
          <a:p>
            <a:pPr algn="r"/>
            <a:r>
              <a:rPr lang="ru-RU"/>
              <a:t>Антитела против </a:t>
            </a:r>
          </a:p>
          <a:p>
            <a:pPr algn="r"/>
            <a:r>
              <a:rPr lang="ru-RU"/>
              <a:t>иммуноглобулинов</a:t>
            </a:r>
            <a:endParaRPr lang="en-US"/>
          </a:p>
        </p:txBody>
      </p:sp>
      <p:grpSp>
        <p:nvGrpSpPr>
          <p:cNvPr id="132113" name="Группа 271"/>
          <p:cNvGrpSpPr>
            <a:grpSpLocks/>
          </p:cNvGrpSpPr>
          <p:nvPr/>
        </p:nvGrpSpPr>
        <p:grpSpPr bwMode="auto">
          <a:xfrm>
            <a:off x="4695825" y="1052513"/>
            <a:ext cx="790575" cy="1408112"/>
            <a:chOff x="4715873" y="791135"/>
            <a:chExt cx="789934" cy="1408197"/>
          </a:xfrm>
        </p:grpSpPr>
        <p:sp>
          <p:nvSpPr>
            <p:cNvPr id="317" name="Цилиндр 4"/>
            <p:cNvSpPr/>
            <p:nvPr/>
          </p:nvSpPr>
          <p:spPr>
            <a:xfrm rot="10800000" flipH="1">
              <a:off x="4715873" y="1104331"/>
              <a:ext cx="789934" cy="1095001"/>
            </a:xfrm>
            <a:custGeom>
              <a:avLst/>
              <a:gdLst/>
              <a:ahLst/>
              <a:cxnLst/>
              <a:rect l="l" t="t" r="r" b="b"/>
              <a:pathLst>
                <a:path w="999655" h="1717404">
                  <a:moveTo>
                    <a:pt x="499828" y="1717404"/>
                  </a:moveTo>
                  <a:cubicBezTo>
                    <a:pt x="562954" y="1717404"/>
                    <a:pt x="614128" y="1704611"/>
                    <a:pt x="614128" y="1688829"/>
                  </a:cubicBezTo>
                  <a:lnTo>
                    <a:pt x="614128" y="846805"/>
                  </a:lnTo>
                  <a:lnTo>
                    <a:pt x="998781" y="111740"/>
                  </a:lnTo>
                  <a:cubicBezTo>
                    <a:pt x="1006098" y="97757"/>
                    <a:pt x="966688" y="62695"/>
                    <a:pt x="910757" y="33427"/>
                  </a:cubicBezTo>
                  <a:cubicBezTo>
                    <a:pt x="854826" y="4159"/>
                    <a:pt x="803553" y="-8233"/>
                    <a:pt x="796236" y="5750"/>
                  </a:cubicBezTo>
                  <a:lnTo>
                    <a:pt x="497400" y="576822"/>
                  </a:lnTo>
                  <a:lnTo>
                    <a:pt x="203419" y="15027"/>
                  </a:lnTo>
                  <a:cubicBezTo>
                    <a:pt x="196102" y="1044"/>
                    <a:pt x="144829" y="13436"/>
                    <a:pt x="88898" y="42704"/>
                  </a:cubicBezTo>
                  <a:cubicBezTo>
                    <a:pt x="32967" y="71972"/>
                    <a:pt x="-6443" y="107034"/>
                    <a:pt x="874" y="121017"/>
                  </a:cubicBezTo>
                  <a:lnTo>
                    <a:pt x="385528" y="856084"/>
                  </a:lnTo>
                  <a:lnTo>
                    <a:pt x="385528" y="1688829"/>
                  </a:lnTo>
                  <a:cubicBezTo>
                    <a:pt x="385528" y="1704611"/>
                    <a:pt x="436702" y="1717404"/>
                    <a:pt x="499828" y="1717404"/>
                  </a:cubicBezTo>
                  <a:close/>
                </a:path>
              </a:pathLst>
            </a:custGeom>
            <a:solidFill>
              <a:schemeClr val="accent1">
                <a:lumMod val="40000"/>
                <a:lumOff val="60000"/>
              </a:schemeClr>
            </a:solidFill>
            <a:ln w="12700">
              <a:solidFill>
                <a:schemeClr val="tx1"/>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1" name="12-конечная звезда 270"/>
            <p:cNvSpPr>
              <a:spLocks noChangeAspect="1"/>
            </p:cNvSpPr>
            <p:nvPr/>
          </p:nvSpPr>
          <p:spPr>
            <a:xfrm>
              <a:off x="4827376" y="791135"/>
              <a:ext cx="566928" cy="566928"/>
            </a:xfrm>
            <a:prstGeom prst="star12">
              <a:avLst/>
            </a:prstGeom>
            <a:gradFill>
              <a:gsLst>
                <a:gs pos="0">
                  <a:srgbClr val="FF0000"/>
                </a:gs>
                <a:gs pos="60000">
                  <a:srgbClr val="FFFF00"/>
                </a:gs>
                <a:gs pos="32000">
                  <a:schemeClr val="accent6"/>
                </a:gs>
                <a:gs pos="86000">
                  <a:schemeClr val="bg1"/>
                </a:gs>
              </a:gsLst>
              <a:path path="circle">
                <a:fillToRect l="50000" t="50000" r="50000" b="50000"/>
              </a:path>
            </a:gradFill>
            <a:ln>
              <a:no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73" name="Равнобедренный треугольник 272"/>
          <p:cNvSpPr/>
          <p:nvPr/>
        </p:nvSpPr>
        <p:spPr>
          <a:xfrm rot="5400000" flipH="1">
            <a:off x="4009231" y="1618457"/>
            <a:ext cx="136525" cy="10969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6" name="Равнобедренный треугольник 325"/>
          <p:cNvSpPr/>
          <p:nvPr/>
        </p:nvSpPr>
        <p:spPr>
          <a:xfrm rot="5400000" flipH="1">
            <a:off x="3970337" y="3724276"/>
            <a:ext cx="138113" cy="10207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 name="Равнобедренный треугольник 326"/>
          <p:cNvSpPr/>
          <p:nvPr/>
        </p:nvSpPr>
        <p:spPr>
          <a:xfrm rot="5400000" flipH="1">
            <a:off x="4009231" y="2888457"/>
            <a:ext cx="136525" cy="10969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8" name="Равнобедренный треугольник 327"/>
          <p:cNvSpPr/>
          <p:nvPr/>
        </p:nvSpPr>
        <p:spPr>
          <a:xfrm rot="5400000" flipH="1">
            <a:off x="4009231" y="2267745"/>
            <a:ext cx="136525" cy="10969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118" name="Заголовок 1"/>
          <p:cNvSpPr>
            <a:spLocks noGrp="1"/>
          </p:cNvSpPr>
          <p:nvPr>
            <p:ph type="title"/>
          </p:nvPr>
        </p:nvSpPr>
        <p:spPr/>
        <p:txBody>
          <a:bodyPr anchor="t"/>
          <a:lstStyle/>
          <a:p>
            <a:pPr eaLnBrk="1" hangingPunct="1"/>
            <a:r>
              <a:rPr lang="ru-RU" smtClean="0">
                <a:solidFill>
                  <a:srgbClr val="0070C0"/>
                </a:solidFill>
              </a:rPr>
              <a:t>Принципы определения иммуносигнатур</a:t>
            </a:r>
            <a:endParaRPr lang="en-US" smtClean="0">
              <a:solidFill>
                <a:srgbClr val="0070C0"/>
              </a:solidFill>
            </a:endParaRPr>
          </a:p>
        </p:txBody>
      </p:sp>
      <p:pic>
        <p:nvPicPr>
          <p:cNvPr id="132119" name="Picture 2"/>
          <p:cNvPicPr>
            <a:picLocks noChangeAspect="1" noChangeArrowheads="1"/>
          </p:cNvPicPr>
          <p:nvPr/>
        </p:nvPicPr>
        <p:blipFill>
          <a:blip r:embed="rId3" cstate="print"/>
          <a:srcRect/>
          <a:stretch>
            <a:fillRect/>
          </a:stretch>
        </p:blipFill>
        <p:spPr bwMode="auto">
          <a:xfrm>
            <a:off x="7380288" y="5784850"/>
            <a:ext cx="1517650" cy="1004888"/>
          </a:xfrm>
          <a:prstGeom prst="rect">
            <a:avLst/>
          </a:prstGeom>
          <a:noFill/>
          <a:ln w="9525">
            <a:noFill/>
            <a:miter lim="800000"/>
            <a:headEnd/>
            <a:tailEnd/>
          </a:ln>
        </p:spPr>
      </p:pic>
      <p:sp>
        <p:nvSpPr>
          <p:cNvPr id="449" name="TextBox 448"/>
          <p:cNvSpPr txBox="1"/>
          <p:nvPr/>
        </p:nvSpPr>
        <p:spPr>
          <a:xfrm>
            <a:off x="6178550" y="2727325"/>
            <a:ext cx="2378075" cy="1479550"/>
          </a:xfrm>
          <a:prstGeom prst="roundRect">
            <a:avLst/>
          </a:prstGeom>
        </p:spPr>
        <p:style>
          <a:lnRef idx="1">
            <a:schemeClr val="accent2"/>
          </a:lnRef>
          <a:fillRef idx="2">
            <a:schemeClr val="accent2"/>
          </a:fillRef>
          <a:effectRef idx="1">
            <a:schemeClr val="accent2"/>
          </a:effectRef>
          <a:fontRef idx="minor">
            <a:schemeClr val="dk1"/>
          </a:fontRef>
        </p:style>
        <p:txBody>
          <a:bodyPr anchor="ctr">
            <a:spAutoFit/>
          </a:bodyPr>
          <a:lstStyle/>
          <a:p>
            <a:pPr>
              <a:defRPr/>
            </a:pPr>
            <a:r>
              <a:rPr lang="ru-RU" sz="1600" dirty="0">
                <a:solidFill>
                  <a:schemeClr val="tx1"/>
                </a:solidFill>
              </a:rPr>
              <a:t>Синтетические пептиды со случайными аминокислотными последовательностями</a:t>
            </a:r>
            <a:endParaRPr lang="en-US" sz="1600" dirty="0">
              <a:solidFill>
                <a:schemeClr val="tx1"/>
              </a:solidFill>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ock-footage-squeeze-out-a-blood-drop-from-a-finger.jpg"/>
          <p:cNvPicPr>
            <a:picLocks noChangeAspect="1"/>
          </p:cNvPicPr>
          <p:nvPr/>
        </p:nvPicPr>
        <p:blipFill>
          <a:blip r:embed="rId3" cstate="print"/>
          <a:stretch>
            <a:fillRect/>
          </a:stretch>
        </p:blipFill>
        <p:spPr>
          <a:xfrm>
            <a:off x="-358252" y="2643956"/>
            <a:ext cx="2785503" cy="1559880"/>
          </a:xfrm>
          <a:prstGeom prst="rect">
            <a:avLst/>
          </a:prstGeom>
          <a:scene3d>
            <a:camera prst="orthographicFront">
              <a:rot lat="0" lon="0" rev="16200000"/>
            </a:camera>
            <a:lightRig rig="threePt" dir="t"/>
          </a:scene3d>
        </p:spPr>
      </p:pic>
      <p:pic>
        <p:nvPicPr>
          <p:cNvPr id="133123" name="Picture 4" descr="P:\Z-000786-2.jpg"/>
          <p:cNvPicPr>
            <a:picLocks noChangeAspect="1" noChangeArrowheads="1"/>
          </p:cNvPicPr>
          <p:nvPr/>
        </p:nvPicPr>
        <p:blipFill>
          <a:blip r:embed="rId4" cstate="print"/>
          <a:srcRect l="12907" t="35565" r="12344" b="31665"/>
          <a:stretch>
            <a:fillRect/>
          </a:stretch>
        </p:blipFill>
        <p:spPr bwMode="auto">
          <a:xfrm>
            <a:off x="1879600" y="2028825"/>
            <a:ext cx="5208588" cy="2790825"/>
          </a:xfrm>
          <a:prstGeom prst="rect">
            <a:avLst/>
          </a:prstGeom>
          <a:noFill/>
          <a:ln w="9525">
            <a:noFill/>
            <a:miter lim="800000"/>
            <a:headEnd/>
            <a:tailEnd/>
          </a:ln>
        </p:spPr>
      </p:pic>
      <p:sp>
        <p:nvSpPr>
          <p:cNvPr id="6" name="Curved Down Arrow 5"/>
          <p:cNvSpPr/>
          <p:nvPr/>
        </p:nvSpPr>
        <p:spPr bwMode="auto">
          <a:xfrm>
            <a:off x="1276350" y="2047875"/>
            <a:ext cx="1857375" cy="698500"/>
          </a:xfrm>
          <a:prstGeom prst="curvedDownArrow">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25400" cap="flat" cmpd="sng" algn="ctr">
            <a:solidFill>
              <a:schemeClr val="accent5">
                <a:lumMod val="25000"/>
              </a:schemeClr>
            </a:solidFill>
            <a:prstDash val="solid"/>
            <a:round/>
            <a:headEnd type="none" w="med" len="med"/>
            <a:tailEnd type="none" w="med" len="med"/>
          </a:ln>
          <a:effectLst/>
        </p:spPr>
        <p:txBody>
          <a:bodyPr lIns="75027" tIns="37513" rIns="75027" bIns="37513"/>
          <a:lstStyle>
            <a:defPPr>
              <a:defRPr lang="en-US"/>
            </a:defPPr>
            <a:lvl1pPr algn="l" rtl="0" eaLnBrk="0" fontAlgn="base" hangingPunct="0">
              <a:spcBef>
                <a:spcPct val="0"/>
              </a:spcBef>
              <a:spcAft>
                <a:spcPct val="0"/>
              </a:spcAft>
              <a:defRPr sz="1600" kern="1200">
                <a:solidFill>
                  <a:schemeClr val="tx1"/>
                </a:solidFill>
                <a:latin typeface="Arial" charset="0"/>
                <a:ea typeface="ヒラギノ角ゴ Pro W3" pitchFamily="-80" charset="-128"/>
                <a:cs typeface="+mn-cs"/>
              </a:defRPr>
            </a:lvl1pPr>
            <a:lvl2pPr marL="374650" indent="82550" algn="l" rtl="0" eaLnBrk="0" fontAlgn="base" hangingPunct="0">
              <a:spcBef>
                <a:spcPct val="0"/>
              </a:spcBef>
              <a:spcAft>
                <a:spcPct val="0"/>
              </a:spcAft>
              <a:defRPr sz="1600" kern="1200">
                <a:solidFill>
                  <a:schemeClr val="tx1"/>
                </a:solidFill>
                <a:latin typeface="Arial" charset="0"/>
                <a:ea typeface="ヒラギノ角ゴ Pro W3" pitchFamily="-80" charset="-128"/>
                <a:cs typeface="+mn-cs"/>
              </a:defRPr>
            </a:lvl2pPr>
            <a:lvl3pPr marL="749300" indent="165100" algn="l" rtl="0" eaLnBrk="0" fontAlgn="base" hangingPunct="0">
              <a:spcBef>
                <a:spcPct val="0"/>
              </a:spcBef>
              <a:spcAft>
                <a:spcPct val="0"/>
              </a:spcAft>
              <a:defRPr sz="1600" kern="1200">
                <a:solidFill>
                  <a:schemeClr val="tx1"/>
                </a:solidFill>
                <a:latin typeface="Arial" charset="0"/>
                <a:ea typeface="ヒラギノ角ゴ Pro W3" pitchFamily="-80" charset="-128"/>
                <a:cs typeface="+mn-cs"/>
              </a:defRPr>
            </a:lvl3pPr>
            <a:lvl4pPr marL="1123950" indent="247650" algn="l" rtl="0" eaLnBrk="0" fontAlgn="base" hangingPunct="0">
              <a:spcBef>
                <a:spcPct val="0"/>
              </a:spcBef>
              <a:spcAft>
                <a:spcPct val="0"/>
              </a:spcAft>
              <a:defRPr sz="1600" kern="1200">
                <a:solidFill>
                  <a:schemeClr val="tx1"/>
                </a:solidFill>
                <a:latin typeface="Arial" charset="0"/>
                <a:ea typeface="ヒラギノ角ゴ Pro W3" pitchFamily="-80" charset="-128"/>
                <a:cs typeface="+mn-cs"/>
              </a:defRPr>
            </a:lvl4pPr>
            <a:lvl5pPr marL="1500188" indent="328613" algn="l" rtl="0" eaLnBrk="0" fontAlgn="base" hangingPunct="0">
              <a:spcBef>
                <a:spcPct val="0"/>
              </a:spcBef>
              <a:spcAft>
                <a:spcPct val="0"/>
              </a:spcAft>
              <a:defRPr sz="1600" kern="1200">
                <a:solidFill>
                  <a:schemeClr val="tx1"/>
                </a:solidFill>
                <a:latin typeface="Arial" charset="0"/>
                <a:ea typeface="ヒラギノ角ゴ Pro W3" pitchFamily="-80" charset="-128"/>
                <a:cs typeface="+mn-cs"/>
              </a:defRPr>
            </a:lvl5pPr>
            <a:lvl6pPr marL="2286000" algn="l" defTabSz="914400" rtl="0" eaLnBrk="1" latinLnBrk="0" hangingPunct="1">
              <a:defRPr sz="1600" kern="1200">
                <a:solidFill>
                  <a:schemeClr val="tx1"/>
                </a:solidFill>
                <a:latin typeface="Arial" charset="0"/>
                <a:ea typeface="ヒラギノ角ゴ Pro W3" pitchFamily="-80" charset="-128"/>
                <a:cs typeface="+mn-cs"/>
              </a:defRPr>
            </a:lvl6pPr>
            <a:lvl7pPr marL="2743200" algn="l" defTabSz="914400" rtl="0" eaLnBrk="1" latinLnBrk="0" hangingPunct="1">
              <a:defRPr sz="1600" kern="1200">
                <a:solidFill>
                  <a:schemeClr val="tx1"/>
                </a:solidFill>
                <a:latin typeface="Arial" charset="0"/>
                <a:ea typeface="ヒラギノ角ゴ Pro W3" pitchFamily="-80" charset="-128"/>
                <a:cs typeface="+mn-cs"/>
              </a:defRPr>
            </a:lvl7pPr>
            <a:lvl8pPr marL="3200400" algn="l" defTabSz="914400" rtl="0" eaLnBrk="1" latinLnBrk="0" hangingPunct="1">
              <a:defRPr sz="1600" kern="1200">
                <a:solidFill>
                  <a:schemeClr val="tx1"/>
                </a:solidFill>
                <a:latin typeface="Arial" charset="0"/>
                <a:ea typeface="ヒラギノ角ゴ Pro W3" pitchFamily="-80" charset="-128"/>
                <a:cs typeface="+mn-cs"/>
              </a:defRPr>
            </a:lvl8pPr>
            <a:lvl9pPr marL="3657600" algn="l" defTabSz="914400" rtl="0" eaLnBrk="1" latinLnBrk="0" hangingPunct="1">
              <a:defRPr sz="1600" kern="1200">
                <a:solidFill>
                  <a:schemeClr val="tx1"/>
                </a:solidFill>
                <a:latin typeface="Arial" charset="0"/>
                <a:ea typeface="ヒラギノ角ゴ Pro W3" pitchFamily="-80" charset="-128"/>
                <a:cs typeface="+mn-cs"/>
              </a:defRPr>
            </a:lvl9pPr>
          </a:lstStyle>
          <a:p>
            <a:pPr defTabSz="750265">
              <a:defRPr/>
            </a:pPr>
            <a:endParaRPr lang="en-US"/>
          </a:p>
        </p:txBody>
      </p:sp>
      <p:sp>
        <p:nvSpPr>
          <p:cNvPr id="133125" name="TextBox 2"/>
          <p:cNvSpPr txBox="1">
            <a:spLocks noChangeArrowheads="1"/>
          </p:cNvSpPr>
          <p:nvPr/>
        </p:nvSpPr>
        <p:spPr bwMode="auto">
          <a:xfrm>
            <a:off x="76200" y="6505575"/>
            <a:ext cx="3276600" cy="276225"/>
          </a:xfrm>
          <a:prstGeom prst="rect">
            <a:avLst/>
          </a:prstGeom>
          <a:noFill/>
          <a:ln w="9525">
            <a:noFill/>
            <a:miter lim="800000"/>
            <a:headEnd/>
            <a:tailEnd/>
          </a:ln>
        </p:spPr>
        <p:txBody>
          <a:bodyPr>
            <a:spAutoFit/>
          </a:bodyPr>
          <a:lstStyle/>
          <a:p>
            <a:pPr algn="r"/>
            <a:r>
              <a:rPr lang="en-US" sz="1200">
                <a:latin typeface="Calibri" pitchFamily="34" charset="0"/>
              </a:rPr>
              <a:t>Sykes </a:t>
            </a:r>
            <a:r>
              <a:rPr lang="en-US" sz="1200" i="1">
                <a:latin typeface="Calibri" pitchFamily="34" charset="0"/>
              </a:rPr>
              <a:t>et al.  </a:t>
            </a:r>
            <a:r>
              <a:rPr lang="en-US" sz="1200">
                <a:latin typeface="Calibri" pitchFamily="34" charset="0"/>
              </a:rPr>
              <a:t>2013 Trends Biotechnol.  31(1):45-51</a:t>
            </a:r>
          </a:p>
        </p:txBody>
      </p:sp>
      <p:pic>
        <p:nvPicPr>
          <p:cNvPr id="133126" name="Picture 10"/>
          <p:cNvPicPr>
            <a:picLocks noChangeAspect="1"/>
          </p:cNvPicPr>
          <p:nvPr/>
        </p:nvPicPr>
        <p:blipFill>
          <a:blip r:embed="rId5" cstate="print"/>
          <a:srcRect/>
          <a:stretch>
            <a:fillRect/>
          </a:stretch>
        </p:blipFill>
        <p:spPr bwMode="auto">
          <a:xfrm>
            <a:off x="7151688" y="2028825"/>
            <a:ext cx="1766887" cy="2811463"/>
          </a:xfrm>
          <a:prstGeom prst="rect">
            <a:avLst/>
          </a:prstGeom>
          <a:noFill/>
          <a:ln w="9525">
            <a:noFill/>
            <a:miter lim="800000"/>
            <a:headEnd/>
            <a:tailEnd/>
          </a:ln>
        </p:spPr>
      </p:pic>
      <p:sp>
        <p:nvSpPr>
          <p:cNvPr id="12" name="Right Arrow 11"/>
          <p:cNvSpPr/>
          <p:nvPr/>
        </p:nvSpPr>
        <p:spPr>
          <a:xfrm>
            <a:off x="6254750" y="4287838"/>
            <a:ext cx="896938" cy="40481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3128" name="TextBox 12"/>
          <p:cNvSpPr txBox="1">
            <a:spLocks noChangeArrowheads="1"/>
          </p:cNvSpPr>
          <p:nvPr/>
        </p:nvSpPr>
        <p:spPr bwMode="auto">
          <a:xfrm>
            <a:off x="2590800" y="5183188"/>
            <a:ext cx="3962400" cy="400050"/>
          </a:xfrm>
          <a:prstGeom prst="rect">
            <a:avLst/>
          </a:prstGeom>
          <a:noFill/>
          <a:ln w="9525">
            <a:noFill/>
            <a:miter lim="800000"/>
            <a:headEnd/>
            <a:tailEnd/>
          </a:ln>
        </p:spPr>
        <p:txBody>
          <a:bodyPr>
            <a:spAutoFit/>
          </a:bodyPr>
          <a:lstStyle/>
          <a:p>
            <a:r>
              <a:rPr lang="ru-RU">
                <a:solidFill>
                  <a:srgbClr val="C00000"/>
                </a:solidFill>
                <a:latin typeface="Calibri" pitchFamily="34" charset="0"/>
              </a:rPr>
              <a:t>Микрочип</a:t>
            </a:r>
            <a:r>
              <a:rPr lang="en-US">
                <a:solidFill>
                  <a:srgbClr val="C00000"/>
                </a:solidFill>
                <a:latin typeface="Calibri" pitchFamily="34" charset="0"/>
              </a:rPr>
              <a:t>:  </a:t>
            </a:r>
            <a:r>
              <a:rPr lang="ru-RU">
                <a:solidFill>
                  <a:srgbClr val="C00000"/>
                </a:solidFill>
                <a:latin typeface="Calibri" pitchFamily="34" charset="0"/>
              </a:rPr>
              <a:t>10-33</a:t>
            </a:r>
            <a:r>
              <a:rPr lang="en-US">
                <a:solidFill>
                  <a:srgbClr val="C00000"/>
                </a:solidFill>
                <a:latin typeface="Calibri" pitchFamily="34" charset="0"/>
              </a:rPr>
              <a:t>0</a:t>
            </a:r>
            <a:r>
              <a:rPr lang="ru-RU">
                <a:solidFill>
                  <a:srgbClr val="C00000"/>
                </a:solidFill>
                <a:latin typeface="Calibri" pitchFamily="34" charset="0"/>
              </a:rPr>
              <a:t> тыс. пептидов</a:t>
            </a:r>
            <a:endParaRPr lang="en-US">
              <a:solidFill>
                <a:srgbClr val="C00000"/>
              </a:solidFill>
              <a:latin typeface="Calibri" pitchFamily="34" charset="0"/>
            </a:endParaRPr>
          </a:p>
        </p:txBody>
      </p:sp>
      <p:sp>
        <p:nvSpPr>
          <p:cNvPr id="133129" name="TextBox 1"/>
          <p:cNvSpPr txBox="1">
            <a:spLocks noChangeArrowheads="1"/>
          </p:cNvSpPr>
          <p:nvPr/>
        </p:nvSpPr>
        <p:spPr bwMode="auto">
          <a:xfrm>
            <a:off x="7086600" y="4800600"/>
            <a:ext cx="895350" cy="369888"/>
          </a:xfrm>
          <a:prstGeom prst="rect">
            <a:avLst/>
          </a:prstGeom>
          <a:noFill/>
          <a:ln w="9525">
            <a:noFill/>
            <a:miter lim="800000"/>
            <a:headEnd/>
            <a:tailEnd/>
          </a:ln>
        </p:spPr>
        <p:txBody>
          <a:bodyPr wrap="none">
            <a:spAutoFit/>
          </a:bodyPr>
          <a:lstStyle/>
          <a:p>
            <a:r>
              <a:rPr lang="ru-RU" sz="1800">
                <a:solidFill>
                  <a:srgbClr val="0070C0"/>
                </a:solidFill>
              </a:rPr>
              <a:t>Норма</a:t>
            </a:r>
            <a:endParaRPr lang="en-US" sz="1800">
              <a:solidFill>
                <a:srgbClr val="0070C0"/>
              </a:solidFill>
            </a:endParaRPr>
          </a:p>
        </p:txBody>
      </p:sp>
      <p:sp>
        <p:nvSpPr>
          <p:cNvPr id="133130" name="TextBox 2"/>
          <p:cNvSpPr txBox="1">
            <a:spLocks noChangeArrowheads="1"/>
          </p:cNvSpPr>
          <p:nvPr/>
        </p:nvSpPr>
        <p:spPr bwMode="auto">
          <a:xfrm>
            <a:off x="7380288" y="1628775"/>
            <a:ext cx="1087437" cy="369888"/>
          </a:xfrm>
          <a:prstGeom prst="rect">
            <a:avLst/>
          </a:prstGeom>
          <a:noFill/>
          <a:ln w="9525">
            <a:noFill/>
            <a:miter lim="800000"/>
            <a:headEnd/>
            <a:tailEnd/>
          </a:ln>
        </p:spPr>
        <p:txBody>
          <a:bodyPr wrap="none">
            <a:spAutoFit/>
          </a:bodyPr>
          <a:lstStyle/>
          <a:p>
            <a:r>
              <a:rPr lang="ru-RU" b="1"/>
              <a:t>Пептиды</a:t>
            </a:r>
            <a:endParaRPr lang="en-US" b="1"/>
          </a:p>
        </p:txBody>
      </p:sp>
      <p:sp>
        <p:nvSpPr>
          <p:cNvPr id="10" name="Freeform 9"/>
          <p:cNvSpPr/>
          <p:nvPr/>
        </p:nvSpPr>
        <p:spPr>
          <a:xfrm>
            <a:off x="8932115" y="1881555"/>
            <a:ext cx="194303" cy="509954"/>
          </a:xfrm>
          <a:custGeom>
            <a:avLst/>
            <a:gdLst>
              <a:gd name="connsiteX0" fmla="*/ 59486 w 194303"/>
              <a:gd name="connsiteY0" fmla="*/ 0 h 509954"/>
              <a:gd name="connsiteX1" fmla="*/ 112240 w 194303"/>
              <a:gd name="connsiteY1" fmla="*/ 23446 h 509954"/>
              <a:gd name="connsiteX2" fmla="*/ 129824 w 194303"/>
              <a:gd name="connsiteY2" fmla="*/ 29308 h 509954"/>
              <a:gd name="connsiteX3" fmla="*/ 164994 w 194303"/>
              <a:gd name="connsiteY3" fmla="*/ 58615 h 509954"/>
              <a:gd name="connsiteX4" fmla="*/ 170855 w 194303"/>
              <a:gd name="connsiteY4" fmla="*/ 76200 h 509954"/>
              <a:gd name="connsiteX5" fmla="*/ 182578 w 194303"/>
              <a:gd name="connsiteY5" fmla="*/ 93784 h 509954"/>
              <a:gd name="connsiteX6" fmla="*/ 194301 w 194303"/>
              <a:gd name="connsiteY6" fmla="*/ 316523 h 509954"/>
              <a:gd name="connsiteX7" fmla="*/ 182578 w 194303"/>
              <a:gd name="connsiteY7" fmla="*/ 427892 h 509954"/>
              <a:gd name="connsiteX8" fmla="*/ 170855 w 194303"/>
              <a:gd name="connsiteY8" fmla="*/ 445477 h 509954"/>
              <a:gd name="connsiteX9" fmla="*/ 164994 w 194303"/>
              <a:gd name="connsiteY9" fmla="*/ 463061 h 509954"/>
              <a:gd name="connsiteX10" fmla="*/ 147409 w 194303"/>
              <a:gd name="connsiteY10" fmla="*/ 480646 h 509954"/>
              <a:gd name="connsiteX11" fmla="*/ 100517 w 194303"/>
              <a:gd name="connsiteY11" fmla="*/ 492369 h 509954"/>
              <a:gd name="connsiteX12" fmla="*/ 36040 w 194303"/>
              <a:gd name="connsiteY12" fmla="*/ 509954 h 509954"/>
              <a:gd name="connsiteX13" fmla="*/ 871 w 194303"/>
              <a:gd name="connsiteY13" fmla="*/ 474784 h 50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303" h="509954">
                <a:moveTo>
                  <a:pt x="59486" y="0"/>
                </a:moveTo>
                <a:cubicBezTo>
                  <a:pt x="150205" y="30240"/>
                  <a:pt x="56514" y="-4418"/>
                  <a:pt x="112240" y="23446"/>
                </a:cubicBezTo>
                <a:cubicBezTo>
                  <a:pt x="117766" y="26209"/>
                  <a:pt x="124298" y="26545"/>
                  <a:pt x="129824" y="29308"/>
                </a:cubicBezTo>
                <a:cubicBezTo>
                  <a:pt x="146146" y="37469"/>
                  <a:pt x="152029" y="45651"/>
                  <a:pt x="164994" y="58615"/>
                </a:cubicBezTo>
                <a:cubicBezTo>
                  <a:pt x="166948" y="64477"/>
                  <a:pt x="168092" y="70674"/>
                  <a:pt x="170855" y="76200"/>
                </a:cubicBezTo>
                <a:cubicBezTo>
                  <a:pt x="174005" y="82501"/>
                  <a:pt x="181533" y="86817"/>
                  <a:pt x="182578" y="93784"/>
                </a:cubicBezTo>
                <a:cubicBezTo>
                  <a:pt x="184889" y="109187"/>
                  <a:pt x="194220" y="314822"/>
                  <a:pt x="194301" y="316523"/>
                </a:cubicBezTo>
                <a:cubicBezTo>
                  <a:pt x="193762" y="325143"/>
                  <a:pt x="197220" y="398608"/>
                  <a:pt x="182578" y="427892"/>
                </a:cubicBezTo>
                <a:cubicBezTo>
                  <a:pt x="179427" y="434193"/>
                  <a:pt x="174763" y="439615"/>
                  <a:pt x="170855" y="445477"/>
                </a:cubicBezTo>
                <a:cubicBezTo>
                  <a:pt x="168901" y="451338"/>
                  <a:pt x="168421" y="457920"/>
                  <a:pt x="164994" y="463061"/>
                </a:cubicBezTo>
                <a:cubicBezTo>
                  <a:pt x="160396" y="469958"/>
                  <a:pt x="154306" y="476048"/>
                  <a:pt x="147409" y="480646"/>
                </a:cubicBezTo>
                <a:cubicBezTo>
                  <a:pt x="139498" y="485920"/>
                  <a:pt x="105047" y="491324"/>
                  <a:pt x="100517" y="492369"/>
                </a:cubicBezTo>
                <a:cubicBezTo>
                  <a:pt x="57543" y="502286"/>
                  <a:pt x="65108" y="500264"/>
                  <a:pt x="36040" y="509954"/>
                </a:cubicBezTo>
                <a:cubicBezTo>
                  <a:pt x="-8765" y="502486"/>
                  <a:pt x="871" y="515977"/>
                  <a:pt x="871" y="474784"/>
                </a:cubicBezTo>
              </a:path>
            </a:pathLst>
          </a:cu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4" name="Straight Arrow Connector 13"/>
          <p:cNvCxnSpPr>
            <a:stCxn id="10" idx="11"/>
            <a:endCxn id="10" idx="12"/>
          </p:cNvCxnSpPr>
          <p:nvPr/>
        </p:nvCxnSpPr>
        <p:spPr>
          <a:xfrm flipH="1">
            <a:off x="8967788" y="2373313"/>
            <a:ext cx="65087" cy="174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Заголовок 4"/>
          <p:cNvSpPr>
            <a:spLocks noGrp="1"/>
          </p:cNvSpPr>
          <p:nvPr>
            <p:ph type="title"/>
          </p:nvPr>
        </p:nvSpPr>
        <p:spPr>
          <a:xfrm>
            <a:off x="250825" y="0"/>
            <a:ext cx="8686800" cy="1143000"/>
          </a:xfrm>
        </p:spPr>
        <p:txBody>
          <a:bodyPr>
            <a:normAutofit fontScale="90000"/>
          </a:bodyPr>
          <a:lstStyle/>
          <a:p>
            <a:pPr eaLnBrk="1" fontAlgn="auto" hangingPunct="1">
              <a:spcAft>
                <a:spcPts val="0"/>
              </a:spcAft>
              <a:defRPr/>
            </a:pPr>
            <a:r>
              <a:rPr lang="ru-RU" b="1" dirty="0" smtClean="0">
                <a:solidFill>
                  <a:srgbClr val="0070C0"/>
                </a:solidFill>
              </a:rPr>
              <a:t>Иммуносигнатура</a:t>
            </a:r>
            <a:r>
              <a:rPr lang="en-US" b="1" dirty="0" smtClean="0">
                <a:solidFill>
                  <a:srgbClr val="0070C0"/>
                </a:solidFill>
              </a:rPr>
              <a:t>: </a:t>
            </a:r>
            <a:r>
              <a:rPr lang="ru-RU" sz="3600" dirty="0" smtClean="0">
                <a:solidFill>
                  <a:srgbClr val="0070C0"/>
                </a:solidFill>
              </a:rPr>
              <a:t>универсальная</a:t>
            </a:r>
            <a:r>
              <a:rPr lang="en-US" sz="3600" dirty="0" smtClean="0">
                <a:solidFill>
                  <a:srgbClr val="0070C0"/>
                </a:solidFill>
              </a:rPr>
              <a:t>, </a:t>
            </a:r>
            <a:r>
              <a:rPr lang="ru-RU" sz="3600" dirty="0" smtClean="0">
                <a:solidFill>
                  <a:srgbClr val="0070C0"/>
                </a:solidFill>
              </a:rPr>
              <a:t>простая</a:t>
            </a:r>
            <a:r>
              <a:rPr lang="en-US" sz="3600" dirty="0" smtClean="0">
                <a:solidFill>
                  <a:srgbClr val="0070C0"/>
                </a:solidFill>
              </a:rPr>
              <a:t> </a:t>
            </a:r>
            <a:r>
              <a:rPr lang="ru-RU" sz="3600" dirty="0" smtClean="0">
                <a:solidFill>
                  <a:srgbClr val="0070C0"/>
                </a:solidFill>
              </a:rPr>
              <a:t>и недорогая платформа для диагностики</a:t>
            </a:r>
            <a:endParaRPr lang="en-US" dirty="0">
              <a:solidFill>
                <a:srgbClr val="0070C0"/>
              </a:solidFill>
            </a:endParaRPr>
          </a:p>
        </p:txBody>
      </p:sp>
      <p:pic>
        <p:nvPicPr>
          <p:cNvPr id="133136" name="Picture 2"/>
          <p:cNvPicPr>
            <a:picLocks noChangeAspect="1" noChangeArrowheads="1"/>
          </p:cNvPicPr>
          <p:nvPr/>
        </p:nvPicPr>
        <p:blipFill>
          <a:blip r:embed="rId6" cstate="print"/>
          <a:srcRect/>
          <a:stretch>
            <a:fillRect/>
          </a:stretch>
        </p:blipFill>
        <p:spPr bwMode="auto">
          <a:xfrm>
            <a:off x="7478713" y="5851525"/>
            <a:ext cx="1517650" cy="1006475"/>
          </a:xfrm>
          <a:prstGeom prst="rect">
            <a:avLst/>
          </a:prstGeom>
          <a:noFill/>
          <a:ln w="9525">
            <a:noFill/>
            <a:miter lim="800000"/>
            <a:headEnd/>
            <a:tailEnd/>
          </a:ln>
        </p:spPr>
      </p:pic>
      <p:sp>
        <p:nvSpPr>
          <p:cNvPr id="133137" name="Прямоугольник 7"/>
          <p:cNvSpPr>
            <a:spLocks noChangeArrowheads="1"/>
          </p:cNvSpPr>
          <p:nvPr/>
        </p:nvSpPr>
        <p:spPr bwMode="auto">
          <a:xfrm>
            <a:off x="77788" y="5029200"/>
            <a:ext cx="1781175" cy="708025"/>
          </a:xfrm>
          <a:prstGeom prst="rect">
            <a:avLst/>
          </a:prstGeom>
          <a:noFill/>
          <a:ln w="9525">
            <a:noFill/>
            <a:miter lim="800000"/>
            <a:headEnd/>
            <a:tailEnd/>
          </a:ln>
        </p:spPr>
        <p:txBody>
          <a:bodyPr>
            <a:spAutoFit/>
          </a:bodyPr>
          <a:lstStyle/>
          <a:p>
            <a:pPr algn="ctr"/>
            <a:r>
              <a:rPr lang="ru-RU">
                <a:solidFill>
                  <a:srgbClr val="C00000"/>
                </a:solidFill>
                <a:latin typeface="Calibri" pitchFamily="34" charset="0"/>
              </a:rPr>
              <a:t>1 мкл плазмы</a:t>
            </a:r>
          </a:p>
          <a:p>
            <a:pPr algn="ctr"/>
            <a:r>
              <a:rPr lang="ru-RU">
                <a:solidFill>
                  <a:srgbClr val="C00000"/>
                </a:solidFill>
                <a:latin typeface="Calibri" pitchFamily="34" charset="0"/>
              </a:rPr>
              <a:t>крови</a:t>
            </a:r>
            <a:r>
              <a:rPr lang="en-US">
                <a:solidFill>
                  <a:srgbClr val="C00000"/>
                </a:solidFill>
                <a:latin typeface="Calibri" pitchFamily="34" charset="0"/>
              </a:rPr>
              <a:t> </a:t>
            </a:r>
            <a:endParaRPr lang="en-US"/>
          </a:p>
        </p:txBody>
      </p:sp>
      <p:sp>
        <p:nvSpPr>
          <p:cNvPr id="133138" name="TextBox 12"/>
          <p:cNvSpPr txBox="1">
            <a:spLocks noChangeArrowheads="1"/>
          </p:cNvSpPr>
          <p:nvPr/>
        </p:nvSpPr>
        <p:spPr bwMode="auto">
          <a:xfrm>
            <a:off x="6934200" y="5183188"/>
            <a:ext cx="2084388" cy="400050"/>
          </a:xfrm>
          <a:prstGeom prst="rect">
            <a:avLst/>
          </a:prstGeom>
          <a:noFill/>
          <a:ln w="9525">
            <a:noFill/>
            <a:miter lim="800000"/>
            <a:headEnd/>
            <a:tailEnd/>
          </a:ln>
        </p:spPr>
        <p:txBody>
          <a:bodyPr>
            <a:spAutoFit/>
          </a:bodyPr>
          <a:lstStyle/>
          <a:p>
            <a:r>
              <a:rPr lang="ru-RU">
                <a:solidFill>
                  <a:srgbClr val="C00000"/>
                </a:solidFill>
                <a:latin typeface="Calibri" pitchFamily="34" charset="0"/>
              </a:rPr>
              <a:t>Биоинформатика</a:t>
            </a:r>
            <a:endParaRPr lang="en-US">
              <a:solidFill>
                <a:srgbClr val="C00000"/>
              </a:solidFill>
              <a:latin typeface="Calibri" pitchFamily="34" charset="0"/>
            </a:endParaRPr>
          </a:p>
        </p:txBody>
      </p:sp>
      <p:sp>
        <p:nvSpPr>
          <p:cNvPr id="133139" name="Прямоугольник 8"/>
          <p:cNvSpPr>
            <a:spLocks noChangeArrowheads="1"/>
          </p:cNvSpPr>
          <p:nvPr/>
        </p:nvSpPr>
        <p:spPr bwMode="auto">
          <a:xfrm>
            <a:off x="7935913" y="4811713"/>
            <a:ext cx="1208087" cy="369887"/>
          </a:xfrm>
          <a:prstGeom prst="rect">
            <a:avLst/>
          </a:prstGeom>
          <a:noFill/>
          <a:ln w="9525">
            <a:noFill/>
            <a:miter lim="800000"/>
            <a:headEnd/>
            <a:tailEnd/>
          </a:ln>
        </p:spPr>
        <p:txBody>
          <a:bodyPr>
            <a:spAutoFit/>
          </a:bodyPr>
          <a:lstStyle/>
          <a:p>
            <a:r>
              <a:rPr lang="ru-RU" sz="1800">
                <a:solidFill>
                  <a:srgbClr val="0070C0"/>
                </a:solidFill>
              </a:rPr>
              <a:t>Болезнь</a:t>
            </a:r>
            <a:r>
              <a:rPr lang="en-US" sz="1800">
                <a:solidFill>
                  <a:srgbClr val="0070C0"/>
                </a:solidFill>
              </a:rPr>
              <a:t> </a:t>
            </a:r>
          </a:p>
        </p:txBody>
      </p:sp>
      <p:sp>
        <p:nvSpPr>
          <p:cNvPr id="7" name="Овал 6"/>
          <p:cNvSpPr/>
          <p:nvPr/>
        </p:nvSpPr>
        <p:spPr>
          <a:xfrm>
            <a:off x="6705600" y="1112838"/>
            <a:ext cx="2362200" cy="51355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Box 49"/>
          <p:cNvSpPr txBox="1">
            <a:spLocks noChangeArrowheads="1"/>
          </p:cNvSpPr>
          <p:nvPr/>
        </p:nvSpPr>
        <p:spPr bwMode="auto">
          <a:xfrm>
            <a:off x="4535488" y="2771775"/>
            <a:ext cx="2065337" cy="369888"/>
          </a:xfrm>
          <a:prstGeom prst="rect">
            <a:avLst/>
          </a:prstGeom>
          <a:noFill/>
          <a:ln w="9525">
            <a:noFill/>
            <a:miter lim="800000"/>
            <a:headEnd/>
            <a:tailEnd/>
          </a:ln>
        </p:spPr>
        <p:txBody>
          <a:bodyPr wrap="none">
            <a:spAutoFit/>
          </a:bodyPr>
          <a:lstStyle/>
          <a:p>
            <a:r>
              <a:rPr lang="ru-RU">
                <a:solidFill>
                  <a:srgbClr val="C00000"/>
                </a:solidFill>
                <a:latin typeface="Calibri" pitchFamily="34" charset="0"/>
                <a:cs typeface="Arial" pitchFamily="34" charset="0"/>
              </a:rPr>
              <a:t>Разведение (1:500)</a:t>
            </a:r>
            <a:endParaRPr lang="en-US">
              <a:solidFill>
                <a:srgbClr val="C00000"/>
              </a:solidFill>
              <a:latin typeface="Calibri" pitchFamily="34" charset="0"/>
              <a:cs typeface="Arial" pitchFamily="34" charset="0"/>
            </a:endParaRPr>
          </a:p>
        </p:txBody>
      </p:sp>
      <p:sp>
        <p:nvSpPr>
          <p:cNvPr id="134147" name="TextBox 50"/>
          <p:cNvSpPr txBox="1">
            <a:spLocks noChangeArrowheads="1"/>
          </p:cNvSpPr>
          <p:nvPr/>
        </p:nvSpPr>
        <p:spPr bwMode="auto">
          <a:xfrm>
            <a:off x="7137400" y="2955925"/>
            <a:ext cx="1401763" cy="646113"/>
          </a:xfrm>
          <a:prstGeom prst="rect">
            <a:avLst/>
          </a:prstGeom>
          <a:noFill/>
          <a:ln w="9525">
            <a:noFill/>
            <a:miter lim="800000"/>
            <a:headEnd/>
            <a:tailEnd/>
          </a:ln>
        </p:spPr>
        <p:txBody>
          <a:bodyPr wrap="none">
            <a:spAutoFit/>
          </a:bodyPr>
          <a:lstStyle/>
          <a:p>
            <a:pPr algn="ctr"/>
            <a:r>
              <a:rPr lang="ru-RU">
                <a:solidFill>
                  <a:srgbClr val="C00000"/>
                </a:solidFill>
                <a:latin typeface="Calibri" pitchFamily="34" charset="0"/>
                <a:cs typeface="Arial" pitchFamily="34" charset="0"/>
              </a:rPr>
              <a:t>Обработка</a:t>
            </a:r>
          </a:p>
          <a:p>
            <a:pPr algn="ctr"/>
            <a:r>
              <a:rPr lang="ru-RU">
                <a:solidFill>
                  <a:srgbClr val="C00000"/>
                </a:solidFill>
                <a:latin typeface="Calibri" pitchFamily="34" charset="0"/>
                <a:cs typeface="Arial" pitchFamily="34" charset="0"/>
              </a:rPr>
              <a:t>микрочипов</a:t>
            </a:r>
            <a:endParaRPr lang="en-US">
              <a:solidFill>
                <a:srgbClr val="C00000"/>
              </a:solidFill>
              <a:latin typeface="Calibri" pitchFamily="34" charset="0"/>
              <a:cs typeface="Arial" pitchFamily="34" charset="0"/>
            </a:endParaRPr>
          </a:p>
        </p:txBody>
      </p:sp>
      <p:sp>
        <p:nvSpPr>
          <p:cNvPr id="134148" name="TextBox 25"/>
          <p:cNvSpPr txBox="1">
            <a:spLocks noChangeArrowheads="1"/>
          </p:cNvSpPr>
          <p:nvPr/>
        </p:nvSpPr>
        <p:spPr bwMode="auto">
          <a:xfrm>
            <a:off x="755650" y="2770188"/>
            <a:ext cx="1762125" cy="369887"/>
          </a:xfrm>
          <a:prstGeom prst="rect">
            <a:avLst/>
          </a:prstGeom>
          <a:noFill/>
          <a:ln w="9525">
            <a:noFill/>
            <a:miter lim="800000"/>
            <a:headEnd/>
            <a:tailEnd/>
          </a:ln>
        </p:spPr>
        <p:txBody>
          <a:bodyPr wrap="none">
            <a:spAutoFit/>
          </a:bodyPr>
          <a:lstStyle/>
          <a:p>
            <a:r>
              <a:rPr lang="ru-RU">
                <a:solidFill>
                  <a:srgbClr val="C00000"/>
                </a:solidFill>
                <a:latin typeface="Calibri" pitchFamily="34" charset="0"/>
                <a:cs typeface="Arial" pitchFamily="34" charset="0"/>
              </a:rPr>
              <a:t>Образцы </a:t>
            </a:r>
            <a:r>
              <a:rPr lang="en-US">
                <a:solidFill>
                  <a:srgbClr val="C00000"/>
                </a:solidFill>
                <a:latin typeface="Calibri" pitchFamily="34" charset="0"/>
                <a:cs typeface="Arial" pitchFamily="34" charset="0"/>
              </a:rPr>
              <a:t> </a:t>
            </a:r>
            <a:r>
              <a:rPr lang="ru-RU">
                <a:solidFill>
                  <a:srgbClr val="C00000"/>
                </a:solidFill>
                <a:latin typeface="Calibri" pitchFamily="34" charset="0"/>
                <a:cs typeface="Arial" pitchFamily="34" charset="0"/>
              </a:rPr>
              <a:t>крови</a:t>
            </a:r>
            <a:endParaRPr lang="en-US">
              <a:solidFill>
                <a:srgbClr val="C00000"/>
              </a:solidFill>
              <a:latin typeface="Calibri" pitchFamily="34" charset="0"/>
              <a:cs typeface="Arial" pitchFamily="34" charset="0"/>
            </a:endParaRPr>
          </a:p>
        </p:txBody>
      </p:sp>
      <p:pic>
        <p:nvPicPr>
          <p:cNvPr id="134149" name="Picture 2"/>
          <p:cNvPicPr>
            <a:picLocks noChangeAspect="1" noChangeArrowheads="1"/>
          </p:cNvPicPr>
          <p:nvPr/>
        </p:nvPicPr>
        <p:blipFill>
          <a:blip r:embed="rId3" cstate="print"/>
          <a:srcRect/>
          <a:stretch>
            <a:fillRect/>
          </a:stretch>
        </p:blipFill>
        <p:spPr bwMode="auto">
          <a:xfrm>
            <a:off x="6927850" y="3602038"/>
            <a:ext cx="1820863" cy="1279525"/>
          </a:xfrm>
          <a:prstGeom prst="rect">
            <a:avLst/>
          </a:prstGeom>
          <a:noFill/>
          <a:ln w="9525">
            <a:noFill/>
            <a:miter lim="800000"/>
            <a:headEnd/>
            <a:tailEnd/>
          </a:ln>
        </p:spPr>
      </p:pic>
      <p:pic>
        <p:nvPicPr>
          <p:cNvPr id="134150" name="Рисунок 2"/>
          <p:cNvPicPr>
            <a:picLocks noChangeAspect="1"/>
          </p:cNvPicPr>
          <p:nvPr/>
        </p:nvPicPr>
        <p:blipFill>
          <a:blip r:embed="rId4" cstate="print"/>
          <a:srcRect/>
          <a:stretch>
            <a:fillRect/>
          </a:stretch>
        </p:blipFill>
        <p:spPr bwMode="auto">
          <a:xfrm>
            <a:off x="3206750" y="1668463"/>
            <a:ext cx="654050" cy="1096962"/>
          </a:xfrm>
          <a:prstGeom prst="rect">
            <a:avLst/>
          </a:prstGeom>
          <a:noFill/>
          <a:ln w="9525">
            <a:noFill/>
            <a:miter lim="800000"/>
            <a:headEnd/>
            <a:tailEnd/>
          </a:ln>
        </p:spPr>
      </p:pic>
      <p:pic>
        <p:nvPicPr>
          <p:cNvPr id="134151" name="Рисунок 3"/>
          <p:cNvPicPr>
            <a:picLocks noChangeAspect="1"/>
          </p:cNvPicPr>
          <p:nvPr/>
        </p:nvPicPr>
        <p:blipFill>
          <a:blip r:embed="rId5" cstate="print"/>
          <a:srcRect/>
          <a:stretch>
            <a:fillRect/>
          </a:stretch>
        </p:blipFill>
        <p:spPr bwMode="auto">
          <a:xfrm>
            <a:off x="5178425" y="1741488"/>
            <a:ext cx="654050" cy="1096962"/>
          </a:xfrm>
          <a:prstGeom prst="rect">
            <a:avLst/>
          </a:prstGeom>
          <a:noFill/>
          <a:ln w="9525">
            <a:noFill/>
            <a:miter lim="800000"/>
            <a:headEnd/>
            <a:tailEnd/>
          </a:ln>
        </p:spPr>
      </p:pic>
      <p:pic>
        <p:nvPicPr>
          <p:cNvPr id="134152" name="Рисунок 4"/>
          <p:cNvPicPr>
            <a:picLocks noChangeAspect="1"/>
          </p:cNvPicPr>
          <p:nvPr/>
        </p:nvPicPr>
        <p:blipFill>
          <a:blip r:embed="rId6" cstate="print"/>
          <a:srcRect/>
          <a:stretch>
            <a:fillRect/>
          </a:stretch>
        </p:blipFill>
        <p:spPr bwMode="auto">
          <a:xfrm>
            <a:off x="1008063" y="1484313"/>
            <a:ext cx="1174750" cy="1260475"/>
          </a:xfrm>
          <a:prstGeom prst="rect">
            <a:avLst/>
          </a:prstGeom>
          <a:noFill/>
          <a:ln w="9525">
            <a:noFill/>
            <a:miter lim="800000"/>
            <a:headEnd/>
            <a:tailEnd/>
          </a:ln>
        </p:spPr>
      </p:pic>
      <p:pic>
        <p:nvPicPr>
          <p:cNvPr id="134153" name="Рисунок 6"/>
          <p:cNvPicPr>
            <a:picLocks noChangeAspect="1"/>
          </p:cNvPicPr>
          <p:nvPr/>
        </p:nvPicPr>
        <p:blipFill>
          <a:blip r:embed="rId7" cstate="print"/>
          <a:srcRect/>
          <a:stretch>
            <a:fillRect/>
          </a:stretch>
        </p:blipFill>
        <p:spPr bwMode="auto">
          <a:xfrm>
            <a:off x="5035550" y="5045075"/>
            <a:ext cx="1895475" cy="1047750"/>
          </a:xfrm>
          <a:prstGeom prst="rect">
            <a:avLst/>
          </a:prstGeom>
          <a:noFill/>
          <a:ln w="9525">
            <a:noFill/>
            <a:miter lim="800000"/>
            <a:headEnd/>
            <a:tailEnd/>
          </a:ln>
        </p:spPr>
      </p:pic>
      <p:pic>
        <p:nvPicPr>
          <p:cNvPr id="134154" name="Рисунок 8"/>
          <p:cNvPicPr>
            <a:picLocks noChangeAspect="1"/>
          </p:cNvPicPr>
          <p:nvPr/>
        </p:nvPicPr>
        <p:blipFill>
          <a:blip r:embed="rId8" cstate="print"/>
          <a:srcRect/>
          <a:stretch>
            <a:fillRect/>
          </a:stretch>
        </p:blipFill>
        <p:spPr bwMode="auto">
          <a:xfrm>
            <a:off x="2339975" y="4794250"/>
            <a:ext cx="2695575" cy="1695450"/>
          </a:xfrm>
          <a:prstGeom prst="rect">
            <a:avLst/>
          </a:prstGeom>
          <a:noFill/>
          <a:ln w="9525">
            <a:noFill/>
            <a:miter lim="800000"/>
            <a:headEnd/>
            <a:tailEnd/>
          </a:ln>
        </p:spPr>
      </p:pic>
      <p:pic>
        <p:nvPicPr>
          <p:cNvPr id="134155" name="Picture 5"/>
          <p:cNvPicPr>
            <a:picLocks noChangeAspect="1" noChangeArrowheads="1"/>
          </p:cNvPicPr>
          <p:nvPr/>
        </p:nvPicPr>
        <p:blipFill>
          <a:blip r:embed="rId9" cstate="print"/>
          <a:srcRect l="74892" t="41211"/>
          <a:stretch>
            <a:fillRect/>
          </a:stretch>
        </p:blipFill>
        <p:spPr bwMode="auto">
          <a:xfrm>
            <a:off x="622300" y="4867275"/>
            <a:ext cx="1528763" cy="1298575"/>
          </a:xfrm>
          <a:prstGeom prst="rect">
            <a:avLst/>
          </a:prstGeom>
          <a:noFill/>
          <a:ln w="9525">
            <a:noFill/>
            <a:miter lim="800000"/>
            <a:headEnd/>
            <a:tailEnd/>
          </a:ln>
        </p:spPr>
      </p:pic>
      <p:sp>
        <p:nvSpPr>
          <p:cNvPr id="10" name="Развернутая стрелка 9"/>
          <p:cNvSpPr/>
          <p:nvPr/>
        </p:nvSpPr>
        <p:spPr>
          <a:xfrm rot="5400000">
            <a:off x="3074195" y="904081"/>
            <a:ext cx="1573212" cy="6067425"/>
          </a:xfrm>
          <a:prstGeom prst="uturnArrow">
            <a:avLst>
              <a:gd name="adj1" fmla="val 7331"/>
              <a:gd name="adj2" fmla="val 9995"/>
              <a:gd name="adj3" fmla="val 20349"/>
              <a:gd name="adj4" fmla="val 43750"/>
              <a:gd name="adj5" fmla="val 8047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34157" name="TextBox 49"/>
          <p:cNvSpPr txBox="1">
            <a:spLocks noChangeArrowheads="1"/>
          </p:cNvSpPr>
          <p:nvPr/>
        </p:nvSpPr>
        <p:spPr bwMode="auto">
          <a:xfrm>
            <a:off x="3067050" y="2770188"/>
            <a:ext cx="1241425" cy="369887"/>
          </a:xfrm>
          <a:prstGeom prst="rect">
            <a:avLst/>
          </a:prstGeom>
          <a:noFill/>
          <a:ln w="9525">
            <a:noFill/>
            <a:miter lim="800000"/>
            <a:headEnd/>
            <a:tailEnd/>
          </a:ln>
        </p:spPr>
        <p:txBody>
          <a:bodyPr wrap="none">
            <a:spAutoFit/>
          </a:bodyPr>
          <a:lstStyle/>
          <a:p>
            <a:r>
              <a:rPr lang="ru-RU">
                <a:solidFill>
                  <a:srgbClr val="C00000"/>
                </a:solidFill>
                <a:latin typeface="Calibri" pitchFamily="34" charset="0"/>
                <a:cs typeface="Arial" pitchFamily="34" charset="0"/>
              </a:rPr>
              <a:t>Сыворотка</a:t>
            </a:r>
            <a:endParaRPr lang="en-US">
              <a:solidFill>
                <a:srgbClr val="C00000"/>
              </a:solidFill>
              <a:latin typeface="Calibri" pitchFamily="34" charset="0"/>
              <a:cs typeface="Arial" pitchFamily="34" charset="0"/>
            </a:endParaRPr>
          </a:p>
        </p:txBody>
      </p:sp>
      <p:sp>
        <p:nvSpPr>
          <p:cNvPr id="134158" name="TextBox 26"/>
          <p:cNvSpPr txBox="1">
            <a:spLocks noChangeArrowheads="1"/>
          </p:cNvSpPr>
          <p:nvPr/>
        </p:nvSpPr>
        <p:spPr bwMode="auto">
          <a:xfrm>
            <a:off x="1511300" y="6227763"/>
            <a:ext cx="1600200" cy="369887"/>
          </a:xfrm>
          <a:prstGeom prst="rect">
            <a:avLst/>
          </a:prstGeom>
          <a:noFill/>
          <a:ln w="9525">
            <a:noFill/>
            <a:miter lim="800000"/>
            <a:headEnd/>
            <a:tailEnd/>
          </a:ln>
        </p:spPr>
        <p:txBody>
          <a:bodyPr wrap="none">
            <a:spAutoFit/>
          </a:bodyPr>
          <a:lstStyle/>
          <a:p>
            <a:r>
              <a:rPr lang="ru-RU">
                <a:solidFill>
                  <a:srgbClr val="C00000"/>
                </a:solidFill>
                <a:latin typeface="Calibri" pitchFamily="34" charset="0"/>
                <a:cs typeface="Arial" pitchFamily="34" charset="0"/>
              </a:rPr>
              <a:t>Сканирование</a:t>
            </a:r>
            <a:endParaRPr lang="en-US">
              <a:solidFill>
                <a:srgbClr val="C00000"/>
              </a:solidFill>
              <a:latin typeface="Calibri" pitchFamily="34" charset="0"/>
              <a:cs typeface="Arial" pitchFamily="34" charset="0"/>
            </a:endParaRPr>
          </a:p>
        </p:txBody>
      </p:sp>
      <p:sp>
        <p:nvSpPr>
          <p:cNvPr id="11" name="Заголовок 10"/>
          <p:cNvSpPr>
            <a:spLocks noGrp="1"/>
          </p:cNvSpPr>
          <p:nvPr>
            <p:ph type="title"/>
          </p:nvPr>
        </p:nvSpPr>
        <p:spPr/>
        <p:txBody>
          <a:bodyPr>
            <a:normAutofit fontScale="90000"/>
          </a:bodyPr>
          <a:lstStyle/>
          <a:p>
            <a:pPr eaLnBrk="1" fontAlgn="auto" hangingPunct="1">
              <a:spcAft>
                <a:spcPts val="0"/>
              </a:spcAft>
              <a:defRPr/>
            </a:pPr>
            <a:r>
              <a:rPr lang="ru-RU" dirty="0" smtClean="0">
                <a:solidFill>
                  <a:srgbClr val="0070C0"/>
                </a:solidFill>
              </a:rPr>
              <a:t>Лабораторный протокол определения иммуносигнатур</a:t>
            </a:r>
            <a:endParaRPr lang="en-US" dirty="0"/>
          </a:p>
        </p:txBody>
      </p:sp>
      <p:pic>
        <p:nvPicPr>
          <p:cNvPr id="134160" name="Picture 2"/>
          <p:cNvPicPr>
            <a:picLocks noChangeAspect="1" noChangeArrowheads="1"/>
          </p:cNvPicPr>
          <p:nvPr/>
        </p:nvPicPr>
        <p:blipFill>
          <a:blip r:embed="rId10" cstate="print"/>
          <a:srcRect/>
          <a:stretch>
            <a:fillRect/>
          </a:stretch>
        </p:blipFill>
        <p:spPr bwMode="auto">
          <a:xfrm>
            <a:off x="7380288" y="5784850"/>
            <a:ext cx="1517650" cy="1004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pPr eaLnBrk="1" fontAlgn="auto" hangingPunct="1">
              <a:spcAft>
                <a:spcPts val="0"/>
              </a:spcAft>
              <a:defRPr/>
            </a:pPr>
            <a:r>
              <a:rPr lang="ru-RU" b="1" dirty="0" smtClean="0">
                <a:solidFill>
                  <a:schemeClr val="tx2">
                    <a:lumMod val="60000"/>
                    <a:lumOff val="40000"/>
                  </a:schemeClr>
                </a:solidFill>
              </a:rPr>
              <a:t>Материал исследования </a:t>
            </a:r>
            <a:endParaRPr lang="ru-RU" b="1" dirty="0">
              <a:solidFill>
                <a:schemeClr val="tx2">
                  <a:lumMod val="60000"/>
                  <a:lumOff val="40000"/>
                </a:schemeClr>
              </a:solidFill>
            </a:endParaRPr>
          </a:p>
        </p:txBody>
      </p:sp>
      <p:sp>
        <p:nvSpPr>
          <p:cNvPr id="3" name="Содержимое 2"/>
          <p:cNvSpPr>
            <a:spLocks noGrp="1"/>
          </p:cNvSpPr>
          <p:nvPr>
            <p:ph idx="1"/>
          </p:nvPr>
        </p:nvSpPr>
        <p:spPr>
          <a:xfrm>
            <a:off x="152400" y="1447800"/>
            <a:ext cx="8763000" cy="4267200"/>
          </a:xfrm>
        </p:spPr>
        <p:txBody>
          <a:bodyPr>
            <a:noAutofit/>
          </a:bodyPr>
          <a:lstStyle/>
          <a:p>
            <a:pPr marL="0" indent="342900" eaLnBrk="1" fontAlgn="auto" hangingPunct="1">
              <a:lnSpc>
                <a:spcPct val="120000"/>
              </a:lnSpc>
              <a:spcBef>
                <a:spcPts val="0"/>
              </a:spcBef>
              <a:spcAft>
                <a:spcPts val="0"/>
              </a:spcAft>
              <a:buFont typeface="Wingdings 3"/>
              <a:buNone/>
              <a:defRPr/>
            </a:pPr>
            <a:r>
              <a:rPr lang="ru-RU" sz="2400" dirty="0" smtClean="0">
                <a:solidFill>
                  <a:schemeClr val="tx2">
                    <a:lumMod val="75000"/>
                  </a:schemeClr>
                </a:solidFill>
                <a:latin typeface="Times New Roman"/>
                <a:ea typeface="Calibri"/>
                <a:cs typeface="Times New Roman"/>
              </a:rPr>
              <a:t>В основу работы положены </a:t>
            </a:r>
            <a:r>
              <a:rPr lang="ru-RU" sz="2400" b="1" dirty="0" smtClean="0">
                <a:solidFill>
                  <a:schemeClr val="tx2">
                    <a:lumMod val="75000"/>
                  </a:schemeClr>
                </a:solidFill>
                <a:effectLst>
                  <a:outerShdw blurRad="38100" dist="38100" dir="2700000" algn="tl">
                    <a:srgbClr val="000000">
                      <a:alpha val="43137"/>
                    </a:srgbClr>
                  </a:outerShdw>
                </a:effectLst>
                <a:latin typeface="Times New Roman"/>
                <a:ea typeface="Calibri"/>
                <a:cs typeface="Times New Roman"/>
              </a:rPr>
              <a:t>углубленные сведения</a:t>
            </a:r>
            <a:r>
              <a:rPr lang="ru-RU" sz="2400" dirty="0" smtClean="0">
                <a:solidFill>
                  <a:schemeClr val="tx2">
                    <a:lumMod val="75000"/>
                  </a:schemeClr>
                </a:solidFill>
                <a:latin typeface="Times New Roman"/>
                <a:ea typeface="Calibri"/>
                <a:cs typeface="Times New Roman"/>
              </a:rPr>
              <a:t>, включающие данные </a:t>
            </a:r>
            <a:r>
              <a:rPr lang="ru-RU" sz="2400" dirty="0" err="1" smtClean="0">
                <a:solidFill>
                  <a:schemeClr val="tx2">
                    <a:lumMod val="75000"/>
                  </a:schemeClr>
                </a:solidFill>
                <a:latin typeface="Times New Roman"/>
                <a:ea typeface="Calibri"/>
                <a:cs typeface="Times New Roman"/>
              </a:rPr>
              <a:t>фено</a:t>
            </a:r>
            <a:r>
              <a:rPr lang="ru-RU" sz="2400" dirty="0" smtClean="0">
                <a:solidFill>
                  <a:schemeClr val="tx2">
                    <a:lumMod val="75000"/>
                  </a:schemeClr>
                </a:solidFill>
                <a:latin typeface="Times New Roman"/>
                <a:ea typeface="Calibri"/>
                <a:cs typeface="Times New Roman"/>
              </a:rPr>
              <a:t> - и генотипа, проведен многофакторный анализ на степень онкологического риска у</a:t>
            </a:r>
            <a:r>
              <a:rPr lang="ru-RU" sz="2400" b="1" dirty="0" smtClean="0">
                <a:solidFill>
                  <a:schemeClr val="tx2">
                    <a:lumMod val="75000"/>
                  </a:schemeClr>
                </a:solidFill>
                <a:effectLst>
                  <a:outerShdw blurRad="38100" dist="38100" dir="2700000" algn="tl">
                    <a:srgbClr val="000000">
                      <a:alpha val="43137"/>
                    </a:srgbClr>
                  </a:outerShdw>
                </a:effectLst>
                <a:latin typeface="Times New Roman"/>
                <a:ea typeface="Calibri"/>
                <a:cs typeface="Times New Roman"/>
              </a:rPr>
              <a:t> 99 </a:t>
            </a:r>
            <a:r>
              <a:rPr lang="ru-RU" sz="2400" dirty="0" smtClean="0">
                <a:solidFill>
                  <a:schemeClr val="tx2">
                    <a:lumMod val="75000"/>
                  </a:schemeClr>
                </a:solidFill>
                <a:latin typeface="Times New Roman"/>
                <a:ea typeface="Calibri"/>
                <a:cs typeface="Times New Roman"/>
              </a:rPr>
              <a:t>пациенток, имеющих ранние</a:t>
            </a:r>
            <a:r>
              <a:rPr lang="ru-RU" sz="2400" b="1" dirty="0" smtClean="0">
                <a:solidFill>
                  <a:schemeClr val="tx2">
                    <a:lumMod val="75000"/>
                  </a:schemeClr>
                </a:solidFill>
                <a:effectLst>
                  <a:outerShdw blurRad="38100" dist="38100" dir="2700000" algn="tl">
                    <a:srgbClr val="000000">
                      <a:alpha val="43137"/>
                    </a:srgbClr>
                  </a:outerShdw>
                </a:effectLst>
                <a:latin typeface="Times New Roman"/>
                <a:ea typeface="Calibri"/>
                <a:cs typeface="Times New Roman"/>
              </a:rPr>
              <a:t> </a:t>
            </a:r>
            <a:r>
              <a:rPr lang="ru-RU" sz="2400" dirty="0" smtClean="0">
                <a:solidFill>
                  <a:schemeClr val="tx2">
                    <a:lumMod val="75000"/>
                  </a:schemeClr>
                </a:solidFill>
                <a:latin typeface="Times New Roman"/>
                <a:ea typeface="Calibri"/>
                <a:cs typeface="Times New Roman"/>
              </a:rPr>
              <a:t>стадии рака молочной железы и у </a:t>
            </a:r>
            <a:r>
              <a:rPr lang="ru-RU" sz="2400" b="1" dirty="0" smtClean="0">
                <a:solidFill>
                  <a:schemeClr val="tx2">
                    <a:lumMod val="75000"/>
                  </a:schemeClr>
                </a:solidFill>
                <a:effectLst>
                  <a:outerShdw blurRad="38100" dist="38100" dir="2700000" algn="tl">
                    <a:srgbClr val="000000">
                      <a:alpha val="43137"/>
                    </a:srgbClr>
                  </a:outerShdw>
                </a:effectLst>
                <a:latin typeface="Times New Roman"/>
                <a:ea typeface="Calibri"/>
                <a:cs typeface="Times New Roman"/>
              </a:rPr>
              <a:t>86 </a:t>
            </a:r>
            <a:r>
              <a:rPr lang="ru-RU" sz="2400" dirty="0" smtClean="0">
                <a:solidFill>
                  <a:schemeClr val="tx2">
                    <a:lumMod val="75000"/>
                  </a:schemeClr>
                </a:solidFill>
                <a:latin typeface="Times New Roman"/>
                <a:ea typeface="Calibri"/>
                <a:cs typeface="Times New Roman"/>
              </a:rPr>
              <a:t>женщин, свободных от рака (группа доноров, контрольная группа). </a:t>
            </a:r>
          </a:p>
          <a:p>
            <a:pPr marL="0" indent="342900" eaLnBrk="1" fontAlgn="auto" hangingPunct="1">
              <a:lnSpc>
                <a:spcPct val="120000"/>
              </a:lnSpc>
              <a:spcBef>
                <a:spcPts val="0"/>
              </a:spcBef>
              <a:spcAft>
                <a:spcPts val="0"/>
              </a:spcAft>
              <a:buFont typeface="Wingdings 3"/>
              <a:buNone/>
              <a:defRPr/>
            </a:pPr>
            <a:r>
              <a:rPr lang="ru-RU" sz="2400" dirty="0" smtClean="0">
                <a:solidFill>
                  <a:schemeClr val="tx2">
                    <a:lumMod val="75000"/>
                  </a:schemeClr>
                </a:solidFill>
                <a:latin typeface="Times New Roman"/>
                <a:ea typeface="Calibri"/>
                <a:cs typeface="Times New Roman"/>
              </a:rPr>
              <a:t>Средний возраст пациенток РМЖ составил 58±18 лет;    пациенток группы контроля - 56±6 лет. </a:t>
            </a:r>
          </a:p>
          <a:p>
            <a:pPr marL="0" indent="342900" eaLnBrk="1" fontAlgn="auto" hangingPunct="1">
              <a:lnSpc>
                <a:spcPct val="120000"/>
              </a:lnSpc>
              <a:spcBef>
                <a:spcPts val="0"/>
              </a:spcBef>
              <a:spcAft>
                <a:spcPts val="0"/>
              </a:spcAft>
              <a:buFont typeface="Wingdings 3"/>
              <a:buNone/>
              <a:defRPr/>
            </a:pPr>
            <a:r>
              <a:rPr lang="ru-RU" sz="2400" dirty="0" smtClean="0">
                <a:solidFill>
                  <a:schemeClr val="tx2">
                    <a:lumMod val="75000"/>
                  </a:schemeClr>
                </a:solidFill>
                <a:latin typeface="Times New Roman"/>
                <a:ea typeface="Calibri"/>
                <a:cs typeface="Times New Roman"/>
              </a:rPr>
              <a:t>Проведен </a:t>
            </a:r>
            <a:r>
              <a:rPr lang="ru-RU" sz="2400" dirty="0" err="1" smtClean="0">
                <a:solidFill>
                  <a:schemeClr val="tx2">
                    <a:lumMod val="75000"/>
                  </a:schemeClr>
                </a:solidFill>
                <a:latin typeface="Times New Roman"/>
                <a:ea typeface="Calibri"/>
                <a:cs typeface="Times New Roman"/>
              </a:rPr>
              <a:t>иммуногистохимический</a:t>
            </a:r>
            <a:r>
              <a:rPr lang="ru-RU" sz="2400" dirty="0" smtClean="0">
                <a:solidFill>
                  <a:schemeClr val="tx2">
                    <a:lumMod val="75000"/>
                  </a:schemeClr>
                </a:solidFill>
                <a:latin typeface="Times New Roman"/>
                <a:ea typeface="Calibri"/>
                <a:cs typeface="Times New Roman"/>
              </a:rPr>
              <a:t> анализ опухоли, генетическое исследование на поиск мутаций </a:t>
            </a:r>
            <a:r>
              <a:rPr lang="en-US" sz="2400" dirty="0" smtClean="0">
                <a:solidFill>
                  <a:schemeClr val="tx2">
                    <a:lumMod val="75000"/>
                  </a:schemeClr>
                </a:solidFill>
                <a:latin typeface="Times New Roman"/>
                <a:ea typeface="Calibri"/>
                <a:cs typeface="Times New Roman"/>
              </a:rPr>
              <a:t>BRCA</a:t>
            </a:r>
            <a:r>
              <a:rPr lang="ru-RU" sz="2400" dirty="0" smtClean="0">
                <a:solidFill>
                  <a:schemeClr val="tx2">
                    <a:lumMod val="75000"/>
                  </a:schemeClr>
                </a:solidFill>
                <a:latin typeface="Times New Roman"/>
                <a:ea typeface="Calibri"/>
                <a:cs typeface="Times New Roman"/>
              </a:rPr>
              <a:t>1 и </a:t>
            </a:r>
            <a:r>
              <a:rPr lang="en-US" sz="2400" dirty="0" smtClean="0">
                <a:solidFill>
                  <a:schemeClr val="tx2">
                    <a:lumMod val="75000"/>
                  </a:schemeClr>
                </a:solidFill>
                <a:latin typeface="Times New Roman"/>
                <a:ea typeface="Calibri"/>
                <a:cs typeface="Times New Roman"/>
              </a:rPr>
              <a:t>BRCA</a:t>
            </a:r>
            <a:r>
              <a:rPr lang="ru-RU" sz="2400" dirty="0" smtClean="0">
                <a:solidFill>
                  <a:schemeClr val="tx2">
                    <a:lumMod val="75000"/>
                  </a:schemeClr>
                </a:solidFill>
                <a:latin typeface="Times New Roman"/>
                <a:ea typeface="Calibri"/>
                <a:cs typeface="Times New Roman"/>
              </a:rPr>
              <a:t>2. </a:t>
            </a:r>
            <a:endParaRPr lang="ru-RU" sz="2400" dirty="0">
              <a:solidFill>
                <a:schemeClr val="tx2">
                  <a:lumMod val="75000"/>
                </a:schemeClr>
              </a:solidFill>
            </a:endParaRPr>
          </a:p>
        </p:txBody>
      </p:sp>
      <p:pic>
        <p:nvPicPr>
          <p:cNvPr id="135172" name="Picture 2"/>
          <p:cNvPicPr>
            <a:picLocks noChangeAspect="1" noChangeArrowheads="1"/>
          </p:cNvPicPr>
          <p:nvPr/>
        </p:nvPicPr>
        <p:blipFill>
          <a:blip r:embed="rId3" cstate="print"/>
          <a:srcRect/>
          <a:stretch>
            <a:fillRect/>
          </a:stretch>
        </p:blipFill>
        <p:spPr bwMode="auto">
          <a:xfrm>
            <a:off x="7380288" y="5784850"/>
            <a:ext cx="1517650" cy="1004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Заголовок 3"/>
          <p:cNvSpPr>
            <a:spLocks noGrp="1"/>
          </p:cNvSpPr>
          <p:nvPr>
            <p:ph type="title"/>
          </p:nvPr>
        </p:nvSpPr>
        <p:spPr/>
        <p:txBody>
          <a:bodyPr/>
          <a:lstStyle/>
          <a:p>
            <a:pPr eaLnBrk="1" hangingPunct="1"/>
            <a:r>
              <a:rPr lang="ru-RU" smtClean="0">
                <a:solidFill>
                  <a:srgbClr val="0070C0"/>
                </a:solidFill>
              </a:rPr>
              <a:t>141 информативных пептидов</a:t>
            </a:r>
            <a:endParaRPr lang="en-US" smtClean="0">
              <a:solidFill>
                <a:srgbClr val="0070C0"/>
              </a:solidFill>
            </a:endParaRPr>
          </a:p>
        </p:txBody>
      </p:sp>
      <p:pic>
        <p:nvPicPr>
          <p:cNvPr id="136195" name="Picture 2"/>
          <p:cNvPicPr>
            <a:picLocks noChangeAspect="1" noChangeArrowheads="1"/>
          </p:cNvPicPr>
          <p:nvPr/>
        </p:nvPicPr>
        <p:blipFill>
          <a:blip r:embed="rId3" cstate="print"/>
          <a:srcRect l="16005" t="10347" r="14021" b="5704"/>
          <a:stretch>
            <a:fillRect/>
          </a:stretch>
        </p:blipFill>
        <p:spPr bwMode="auto">
          <a:xfrm>
            <a:off x="990600" y="1600200"/>
            <a:ext cx="7064375" cy="4767263"/>
          </a:xfrm>
          <a:prstGeom prst="rect">
            <a:avLst/>
          </a:prstGeom>
          <a:noFill/>
          <a:ln w="9525">
            <a:noFill/>
            <a:miter lim="800000"/>
            <a:headEnd/>
            <a:tailEnd/>
          </a:ln>
        </p:spPr>
      </p:pic>
      <p:sp>
        <p:nvSpPr>
          <p:cNvPr id="136196" name="TextBox 5"/>
          <p:cNvSpPr txBox="1">
            <a:spLocks noChangeArrowheads="1"/>
          </p:cNvSpPr>
          <p:nvPr/>
        </p:nvSpPr>
        <p:spPr bwMode="auto">
          <a:xfrm>
            <a:off x="5486400" y="6248400"/>
            <a:ext cx="684213" cy="369888"/>
          </a:xfrm>
          <a:prstGeom prst="rect">
            <a:avLst/>
          </a:prstGeom>
          <a:noFill/>
          <a:ln w="9525">
            <a:noFill/>
            <a:miter lim="800000"/>
            <a:headEnd/>
            <a:tailEnd/>
          </a:ln>
        </p:spPr>
        <p:txBody>
          <a:bodyPr wrap="none">
            <a:spAutoFit/>
          </a:bodyPr>
          <a:lstStyle/>
          <a:p>
            <a:r>
              <a:rPr lang="ru-RU"/>
              <a:t>РМЖ</a:t>
            </a:r>
            <a:endParaRPr lang="en-US"/>
          </a:p>
        </p:txBody>
      </p:sp>
      <p:sp>
        <p:nvSpPr>
          <p:cNvPr id="136197" name="TextBox 6"/>
          <p:cNvSpPr txBox="1">
            <a:spLocks noChangeArrowheads="1"/>
          </p:cNvSpPr>
          <p:nvPr/>
        </p:nvSpPr>
        <p:spPr bwMode="auto">
          <a:xfrm>
            <a:off x="2709863" y="6248400"/>
            <a:ext cx="1165225" cy="369888"/>
          </a:xfrm>
          <a:prstGeom prst="rect">
            <a:avLst/>
          </a:prstGeom>
          <a:noFill/>
          <a:ln w="9525">
            <a:noFill/>
            <a:miter lim="800000"/>
            <a:headEnd/>
            <a:tailEnd/>
          </a:ln>
        </p:spPr>
        <p:txBody>
          <a:bodyPr wrap="none">
            <a:spAutoFit/>
          </a:bodyPr>
          <a:lstStyle/>
          <a:p>
            <a:r>
              <a:rPr lang="ru-RU"/>
              <a:t>Здоровые</a:t>
            </a:r>
            <a:endParaRPr lang="en-US"/>
          </a:p>
        </p:txBody>
      </p:sp>
      <p:sp>
        <p:nvSpPr>
          <p:cNvPr id="136198" name="TextBox 9"/>
          <p:cNvSpPr txBox="1">
            <a:spLocks noChangeArrowheads="1"/>
          </p:cNvSpPr>
          <p:nvPr/>
        </p:nvSpPr>
        <p:spPr bwMode="auto">
          <a:xfrm>
            <a:off x="533400" y="1295400"/>
            <a:ext cx="7632700" cy="400050"/>
          </a:xfrm>
          <a:prstGeom prst="rect">
            <a:avLst/>
          </a:prstGeom>
          <a:noFill/>
          <a:ln w="9525">
            <a:noFill/>
            <a:miter lim="800000"/>
            <a:headEnd/>
            <a:tailEnd/>
          </a:ln>
        </p:spPr>
        <p:txBody>
          <a:bodyPr wrap="none">
            <a:spAutoFit/>
          </a:bodyPr>
          <a:lstStyle/>
          <a:p>
            <a:r>
              <a:rPr lang="ru-RU"/>
              <a:t>Разница между РМЖ и здоровыми статистически значима(</a:t>
            </a:r>
            <a:r>
              <a:rPr lang="en-US"/>
              <a:t>p&lt;0</a:t>
            </a:r>
            <a:r>
              <a:rPr lang="ru-RU"/>
              <a:t>,</a:t>
            </a:r>
            <a:r>
              <a:rPr lang="en-US"/>
              <a:t>001)</a:t>
            </a:r>
            <a:r>
              <a:rPr lang="ru-RU"/>
              <a:t> </a:t>
            </a:r>
            <a:endParaRPr lang="en-US"/>
          </a:p>
        </p:txBody>
      </p:sp>
      <p:pic>
        <p:nvPicPr>
          <p:cNvPr id="136199" name="Picture 2"/>
          <p:cNvPicPr>
            <a:picLocks noChangeAspect="1" noChangeArrowheads="1"/>
          </p:cNvPicPr>
          <p:nvPr/>
        </p:nvPicPr>
        <p:blipFill>
          <a:blip r:embed="rId4" cstate="print"/>
          <a:srcRect/>
          <a:stretch>
            <a:fillRect/>
          </a:stretch>
        </p:blipFill>
        <p:spPr bwMode="auto">
          <a:xfrm>
            <a:off x="7380288" y="5784850"/>
            <a:ext cx="1517650" cy="1004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3" cstate="print"/>
          <a:srcRect l="25163" t="18468" r="22894" b="20000"/>
          <a:stretch>
            <a:fillRect/>
          </a:stretch>
        </p:blipFill>
        <p:spPr bwMode="auto">
          <a:xfrm>
            <a:off x="1042988" y="1341438"/>
            <a:ext cx="7251700" cy="4832350"/>
          </a:xfrm>
          <a:prstGeom prst="rect">
            <a:avLst/>
          </a:prstGeom>
          <a:noFill/>
          <a:ln w="9525">
            <a:noFill/>
            <a:miter lim="800000"/>
            <a:headEnd/>
            <a:tailEnd/>
          </a:ln>
        </p:spPr>
      </p:pic>
      <p:sp>
        <p:nvSpPr>
          <p:cNvPr id="2" name="Заголовок 1"/>
          <p:cNvSpPr>
            <a:spLocks noGrp="1"/>
          </p:cNvSpPr>
          <p:nvPr>
            <p:ph type="title"/>
          </p:nvPr>
        </p:nvSpPr>
        <p:spPr/>
        <p:txBody>
          <a:bodyPr>
            <a:normAutofit fontScale="90000"/>
          </a:bodyPr>
          <a:lstStyle/>
          <a:p>
            <a:pPr eaLnBrk="1" fontAlgn="auto" hangingPunct="1">
              <a:spcAft>
                <a:spcPts val="0"/>
              </a:spcAft>
              <a:defRPr/>
            </a:pPr>
            <a:r>
              <a:rPr lang="ru-RU" dirty="0" smtClean="0">
                <a:solidFill>
                  <a:srgbClr val="0070C0"/>
                </a:solidFill>
              </a:rPr>
              <a:t>Тепловая карта иммуносигнатуры РМЖ пациенты и доноры</a:t>
            </a:r>
            <a:endParaRPr lang="en-US" dirty="0">
              <a:solidFill>
                <a:srgbClr val="0070C0"/>
              </a:solidFill>
            </a:endParaRPr>
          </a:p>
        </p:txBody>
      </p:sp>
      <p:sp>
        <p:nvSpPr>
          <p:cNvPr id="137220" name="TextBox 2"/>
          <p:cNvSpPr txBox="1">
            <a:spLocks noChangeArrowheads="1"/>
          </p:cNvSpPr>
          <p:nvPr/>
        </p:nvSpPr>
        <p:spPr bwMode="auto">
          <a:xfrm>
            <a:off x="2133600" y="6248400"/>
            <a:ext cx="1987550" cy="369888"/>
          </a:xfrm>
          <a:prstGeom prst="rect">
            <a:avLst/>
          </a:prstGeom>
          <a:noFill/>
          <a:ln w="9525">
            <a:noFill/>
            <a:miter lim="800000"/>
            <a:headEnd/>
            <a:tailEnd/>
          </a:ln>
        </p:spPr>
        <p:txBody>
          <a:bodyPr wrap="none">
            <a:spAutoFit/>
          </a:bodyPr>
          <a:lstStyle/>
          <a:p>
            <a:r>
              <a:rPr lang="ru-RU"/>
              <a:t>Здоровые доноры</a:t>
            </a:r>
            <a:endParaRPr lang="en-US"/>
          </a:p>
        </p:txBody>
      </p:sp>
      <p:sp>
        <p:nvSpPr>
          <p:cNvPr id="137221" name="TextBox 4"/>
          <p:cNvSpPr txBox="1">
            <a:spLocks noChangeArrowheads="1"/>
          </p:cNvSpPr>
          <p:nvPr/>
        </p:nvSpPr>
        <p:spPr bwMode="auto">
          <a:xfrm>
            <a:off x="4572000" y="6259513"/>
            <a:ext cx="2370138" cy="369887"/>
          </a:xfrm>
          <a:prstGeom prst="rect">
            <a:avLst/>
          </a:prstGeom>
          <a:noFill/>
          <a:ln w="9525">
            <a:noFill/>
            <a:miter lim="800000"/>
            <a:headEnd/>
            <a:tailEnd/>
          </a:ln>
        </p:spPr>
        <p:txBody>
          <a:bodyPr wrap="none">
            <a:spAutoFit/>
          </a:bodyPr>
          <a:lstStyle/>
          <a:p>
            <a:r>
              <a:rPr lang="ru-RU"/>
              <a:t>Рак молочной железы</a:t>
            </a:r>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pPr eaLnBrk="1" hangingPunct="1"/>
            <a:r>
              <a:rPr lang="ru-RU" sz="4000" smtClean="0">
                <a:solidFill>
                  <a:srgbClr val="0070C0"/>
                </a:solidFill>
                <a:latin typeface="Calibri" pitchFamily="34" charset="0"/>
                <a:cs typeface="Arial" pitchFamily="34" charset="0"/>
              </a:rPr>
              <a:t>Найти иммуносигнатуру</a:t>
            </a:r>
            <a:endParaRPr lang="en-US" sz="4000" smtClean="0">
              <a:solidFill>
                <a:srgbClr val="0070C0"/>
              </a:solidFill>
              <a:latin typeface="Calibri" pitchFamily="34" charset="0"/>
              <a:cs typeface="Arial" pitchFamily="34" charset="0"/>
            </a:endParaRPr>
          </a:p>
        </p:txBody>
      </p:sp>
      <p:sp>
        <p:nvSpPr>
          <p:cNvPr id="97" name="Smiley Face 96"/>
          <p:cNvSpPr>
            <a:spLocks noChangeArrowheads="1"/>
          </p:cNvSpPr>
          <p:nvPr/>
        </p:nvSpPr>
        <p:spPr bwMode="auto">
          <a:xfrm>
            <a:off x="3373438" y="2554288"/>
            <a:ext cx="501650" cy="490537"/>
          </a:xfrm>
          <a:prstGeom prst="smileyFace">
            <a:avLst>
              <a:gd name="adj" fmla="val 4653"/>
            </a:avLst>
          </a:prstGeom>
          <a:solidFill>
            <a:srgbClr val="BFBFBF"/>
          </a:solidFill>
          <a:ln w="9525">
            <a:solidFill>
              <a:srgbClr val="404040"/>
            </a:solidFill>
            <a:round/>
            <a:headEnd/>
            <a:tailEnd/>
          </a:ln>
          <a:effectLst>
            <a:outerShdw blurRad="40000" dist="23000" dir="5400000" rotWithShape="0">
              <a:srgbClr val="000000">
                <a:alpha val="34999"/>
              </a:srgbClr>
            </a:outerShdw>
          </a:effectLst>
        </p:spPr>
        <p:txBody>
          <a:bodyPr anchor="ctr"/>
          <a:lstStyle/>
          <a:p>
            <a:pPr algn="ctr" fontAlgn="auto">
              <a:spcBef>
                <a:spcPts val="0"/>
              </a:spcBef>
              <a:spcAft>
                <a:spcPts val="0"/>
              </a:spcAft>
              <a:defRPr/>
            </a:pPr>
            <a:endParaRPr lang="en-US" dirty="0">
              <a:solidFill>
                <a:schemeClr val="lt1"/>
              </a:solidFill>
              <a:latin typeface="+mn-lt"/>
            </a:endParaRPr>
          </a:p>
        </p:txBody>
      </p:sp>
      <p:sp>
        <p:nvSpPr>
          <p:cNvPr id="98" name="Smiley Face 97"/>
          <p:cNvSpPr>
            <a:spLocks noChangeArrowheads="1"/>
          </p:cNvSpPr>
          <p:nvPr/>
        </p:nvSpPr>
        <p:spPr bwMode="auto">
          <a:xfrm>
            <a:off x="3373438" y="4564063"/>
            <a:ext cx="501650" cy="474662"/>
          </a:xfrm>
          <a:prstGeom prst="smileyFace">
            <a:avLst>
              <a:gd name="adj" fmla="val -4653"/>
            </a:avLst>
          </a:prstGeom>
          <a:solidFill>
            <a:srgbClr val="77933C"/>
          </a:solidFill>
          <a:ln w="9525">
            <a:solidFill>
              <a:srgbClr val="404040"/>
            </a:solidFill>
            <a:round/>
            <a:headEnd/>
            <a:tailEnd/>
          </a:ln>
          <a:effectLst>
            <a:outerShdw blurRad="40000" dist="23000" dir="5400000" rotWithShape="0">
              <a:srgbClr val="000000">
                <a:alpha val="34999"/>
              </a:srgbClr>
            </a:outerShdw>
          </a:effectLst>
        </p:spPr>
        <p:txBody>
          <a:bodyPr anchor="ctr"/>
          <a:lstStyle/>
          <a:p>
            <a:pPr algn="ctr" fontAlgn="auto">
              <a:spcBef>
                <a:spcPts val="0"/>
              </a:spcBef>
              <a:spcAft>
                <a:spcPts val="0"/>
              </a:spcAft>
              <a:defRPr/>
            </a:pPr>
            <a:endParaRPr lang="en-US" dirty="0">
              <a:solidFill>
                <a:schemeClr val="lt1"/>
              </a:solidFill>
              <a:latin typeface="+mn-lt"/>
            </a:endParaRPr>
          </a:p>
        </p:txBody>
      </p:sp>
      <p:pic>
        <p:nvPicPr>
          <p:cNvPr id="138245" name="Picture 158"/>
          <p:cNvPicPr>
            <a:picLocks noChangeAspect="1"/>
          </p:cNvPicPr>
          <p:nvPr/>
        </p:nvPicPr>
        <p:blipFill>
          <a:blip r:embed="rId3" cstate="print"/>
          <a:srcRect/>
          <a:stretch>
            <a:fillRect/>
          </a:stretch>
        </p:blipFill>
        <p:spPr bwMode="auto">
          <a:xfrm>
            <a:off x="4260850" y="4248150"/>
            <a:ext cx="2095500" cy="1390650"/>
          </a:xfrm>
          <a:prstGeom prst="rect">
            <a:avLst/>
          </a:prstGeom>
          <a:noFill/>
          <a:ln w="9525">
            <a:noFill/>
            <a:miter lim="800000"/>
            <a:headEnd/>
            <a:tailEnd/>
          </a:ln>
        </p:spPr>
      </p:pic>
      <p:sp>
        <p:nvSpPr>
          <p:cNvPr id="138246" name="TextBox 159"/>
          <p:cNvSpPr txBox="1">
            <a:spLocks noChangeArrowheads="1"/>
          </p:cNvSpPr>
          <p:nvPr/>
        </p:nvSpPr>
        <p:spPr bwMode="auto">
          <a:xfrm>
            <a:off x="2889250" y="3244850"/>
            <a:ext cx="1454150" cy="646113"/>
          </a:xfrm>
          <a:prstGeom prst="rect">
            <a:avLst/>
          </a:prstGeom>
          <a:noFill/>
          <a:ln w="9525">
            <a:noFill/>
            <a:miter lim="800000"/>
            <a:headEnd/>
            <a:tailEnd/>
          </a:ln>
        </p:spPr>
        <p:txBody>
          <a:bodyPr>
            <a:spAutoFit/>
          </a:bodyPr>
          <a:lstStyle/>
          <a:p>
            <a:pPr algn="ctr"/>
            <a:r>
              <a:rPr lang="ru-RU">
                <a:ea typeface="MS PGothic" pitchFamily="34" charset="-128"/>
                <a:cs typeface="Arial" pitchFamily="34" charset="0"/>
              </a:rPr>
              <a:t>Здоровый донор</a:t>
            </a:r>
            <a:endParaRPr lang="en-US">
              <a:ea typeface="MS PGothic" pitchFamily="34" charset="-128"/>
              <a:cs typeface="Arial" pitchFamily="34" charset="0"/>
            </a:endParaRPr>
          </a:p>
        </p:txBody>
      </p:sp>
      <p:sp>
        <p:nvSpPr>
          <p:cNvPr id="138247" name="TextBox 160"/>
          <p:cNvSpPr txBox="1">
            <a:spLocks noChangeArrowheads="1"/>
          </p:cNvSpPr>
          <p:nvPr/>
        </p:nvSpPr>
        <p:spPr bwMode="auto">
          <a:xfrm>
            <a:off x="2990850" y="5291138"/>
            <a:ext cx="1216025" cy="369887"/>
          </a:xfrm>
          <a:prstGeom prst="rect">
            <a:avLst/>
          </a:prstGeom>
          <a:noFill/>
          <a:ln w="9525">
            <a:noFill/>
            <a:miter lim="800000"/>
            <a:headEnd/>
            <a:tailEnd/>
          </a:ln>
        </p:spPr>
        <p:txBody>
          <a:bodyPr>
            <a:spAutoFit/>
          </a:bodyPr>
          <a:lstStyle/>
          <a:p>
            <a:r>
              <a:rPr lang="ru-RU">
                <a:ea typeface="MS PGothic" pitchFamily="34" charset="-128"/>
                <a:cs typeface="Arial" pitchFamily="34" charset="0"/>
              </a:rPr>
              <a:t>Пациент</a:t>
            </a:r>
            <a:endParaRPr lang="en-US">
              <a:ea typeface="MS PGothic" pitchFamily="34" charset="-128"/>
              <a:cs typeface="Arial" pitchFamily="34" charset="0"/>
            </a:endParaRPr>
          </a:p>
        </p:txBody>
      </p:sp>
      <p:pic>
        <p:nvPicPr>
          <p:cNvPr id="138248" name="Picture 161"/>
          <p:cNvPicPr>
            <a:picLocks noChangeAspect="1"/>
          </p:cNvPicPr>
          <p:nvPr/>
        </p:nvPicPr>
        <p:blipFill>
          <a:blip r:embed="rId4" cstate="print"/>
          <a:srcRect/>
          <a:stretch>
            <a:fillRect/>
          </a:stretch>
        </p:blipFill>
        <p:spPr bwMode="auto">
          <a:xfrm>
            <a:off x="6678613" y="4237038"/>
            <a:ext cx="2046287" cy="1392237"/>
          </a:xfrm>
          <a:prstGeom prst="rect">
            <a:avLst/>
          </a:prstGeom>
          <a:noFill/>
          <a:ln w="9525">
            <a:noFill/>
            <a:miter lim="800000"/>
            <a:headEnd/>
            <a:tailEnd/>
          </a:ln>
        </p:spPr>
      </p:pic>
      <p:pic>
        <p:nvPicPr>
          <p:cNvPr id="138249" name="Picture 162"/>
          <p:cNvPicPr>
            <a:picLocks noChangeAspect="1"/>
          </p:cNvPicPr>
          <p:nvPr/>
        </p:nvPicPr>
        <p:blipFill>
          <a:blip r:embed="rId5" cstate="print"/>
          <a:srcRect/>
          <a:stretch>
            <a:fillRect/>
          </a:stretch>
        </p:blipFill>
        <p:spPr bwMode="auto">
          <a:xfrm>
            <a:off x="6627813" y="2159000"/>
            <a:ext cx="2106612" cy="1425575"/>
          </a:xfrm>
          <a:prstGeom prst="rect">
            <a:avLst/>
          </a:prstGeom>
          <a:noFill/>
          <a:ln w="9525">
            <a:noFill/>
            <a:miter lim="800000"/>
            <a:headEnd/>
            <a:tailEnd/>
          </a:ln>
        </p:spPr>
      </p:pic>
      <p:pic>
        <p:nvPicPr>
          <p:cNvPr id="138250" name="Picture 163"/>
          <p:cNvPicPr>
            <a:picLocks noChangeAspect="1"/>
          </p:cNvPicPr>
          <p:nvPr/>
        </p:nvPicPr>
        <p:blipFill>
          <a:blip r:embed="rId6" cstate="print"/>
          <a:srcRect/>
          <a:stretch>
            <a:fillRect/>
          </a:stretch>
        </p:blipFill>
        <p:spPr bwMode="auto">
          <a:xfrm>
            <a:off x="4297363" y="2159000"/>
            <a:ext cx="2084387" cy="1431925"/>
          </a:xfrm>
          <a:prstGeom prst="rect">
            <a:avLst/>
          </a:prstGeom>
          <a:noFill/>
          <a:ln w="9525">
            <a:noFill/>
            <a:miter lim="800000"/>
            <a:headEnd/>
            <a:tailEnd/>
          </a:ln>
        </p:spPr>
      </p:pic>
      <p:cxnSp>
        <p:nvCxnSpPr>
          <p:cNvPr id="167" name="Straight Connector 166"/>
          <p:cNvCxnSpPr/>
          <p:nvPr/>
        </p:nvCxnSpPr>
        <p:spPr>
          <a:xfrm>
            <a:off x="2990850" y="3905250"/>
            <a:ext cx="59817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2990850" y="1644650"/>
            <a:ext cx="0" cy="4900613"/>
          </a:xfrm>
          <a:prstGeom prst="line">
            <a:avLst/>
          </a:prstGeom>
        </p:spPr>
        <p:style>
          <a:lnRef idx="1">
            <a:schemeClr val="accent1"/>
          </a:lnRef>
          <a:fillRef idx="0">
            <a:schemeClr val="accent1"/>
          </a:fillRef>
          <a:effectRef idx="0">
            <a:schemeClr val="accent1"/>
          </a:effectRef>
          <a:fontRef idx="minor">
            <a:schemeClr val="tx1"/>
          </a:fontRef>
        </p:style>
      </p:cxnSp>
      <p:sp>
        <p:nvSpPr>
          <p:cNvPr id="173" name="Down Arrow 172"/>
          <p:cNvSpPr/>
          <p:nvPr/>
        </p:nvSpPr>
        <p:spPr>
          <a:xfrm>
            <a:off x="1314450" y="2070100"/>
            <a:ext cx="438150" cy="631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4" name="Down Arrow 173"/>
          <p:cNvSpPr/>
          <p:nvPr/>
        </p:nvSpPr>
        <p:spPr>
          <a:xfrm>
            <a:off x="1314450" y="3425825"/>
            <a:ext cx="438150" cy="6334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5" name="Down Arrow 174"/>
          <p:cNvSpPr/>
          <p:nvPr/>
        </p:nvSpPr>
        <p:spPr>
          <a:xfrm>
            <a:off x="1314450" y="5057775"/>
            <a:ext cx="438150" cy="6334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8256" name="Прямоугольник 1"/>
          <p:cNvSpPr>
            <a:spLocks noChangeArrowheads="1"/>
          </p:cNvSpPr>
          <p:nvPr/>
        </p:nvSpPr>
        <p:spPr bwMode="auto">
          <a:xfrm>
            <a:off x="557213" y="1524000"/>
            <a:ext cx="2147887" cy="369888"/>
          </a:xfrm>
          <a:prstGeom prst="rect">
            <a:avLst/>
          </a:prstGeom>
          <a:noFill/>
          <a:ln w="9525">
            <a:noFill/>
            <a:miter lim="800000"/>
            <a:headEnd/>
            <a:tailEnd/>
          </a:ln>
        </p:spPr>
        <p:txBody>
          <a:bodyPr wrap="none">
            <a:spAutoFit/>
          </a:bodyPr>
          <a:lstStyle/>
          <a:p>
            <a:r>
              <a:rPr lang="ru-RU">
                <a:cs typeface="Arial" pitchFamily="34" charset="0"/>
              </a:rPr>
              <a:t>330 тыс.</a:t>
            </a:r>
            <a:r>
              <a:rPr lang="en-US">
                <a:cs typeface="Arial" pitchFamily="34" charset="0"/>
              </a:rPr>
              <a:t> </a:t>
            </a:r>
            <a:r>
              <a:rPr lang="ru-RU">
                <a:cs typeface="Arial" pitchFamily="34" charset="0"/>
              </a:rPr>
              <a:t>пептидов</a:t>
            </a:r>
            <a:endParaRPr lang="en-US">
              <a:cs typeface="Arial" pitchFamily="34" charset="0"/>
            </a:endParaRPr>
          </a:p>
        </p:txBody>
      </p:sp>
      <p:sp>
        <p:nvSpPr>
          <p:cNvPr id="138257" name="Прямоугольник 2"/>
          <p:cNvSpPr>
            <a:spLocks noChangeArrowheads="1"/>
          </p:cNvSpPr>
          <p:nvPr/>
        </p:nvSpPr>
        <p:spPr bwMode="auto">
          <a:xfrm>
            <a:off x="873125" y="2878138"/>
            <a:ext cx="1319213" cy="369887"/>
          </a:xfrm>
          <a:prstGeom prst="rect">
            <a:avLst/>
          </a:prstGeom>
          <a:noFill/>
          <a:ln w="9525">
            <a:noFill/>
            <a:miter lim="800000"/>
            <a:headEnd/>
            <a:tailEnd/>
          </a:ln>
        </p:spPr>
        <p:txBody>
          <a:bodyPr wrap="none">
            <a:spAutoFit/>
          </a:bodyPr>
          <a:lstStyle/>
          <a:p>
            <a:r>
              <a:rPr lang="en-US">
                <a:cs typeface="Arial" pitchFamily="34" charset="0"/>
              </a:rPr>
              <a:t>p &lt; 1x10</a:t>
            </a:r>
            <a:r>
              <a:rPr lang="ru-RU">
                <a:cs typeface="Arial" pitchFamily="34" charset="0"/>
              </a:rPr>
              <a:t> </a:t>
            </a:r>
            <a:r>
              <a:rPr lang="en-US" baseline="30000">
                <a:cs typeface="Arial" pitchFamily="34" charset="0"/>
              </a:rPr>
              <a:t>-6 </a:t>
            </a:r>
          </a:p>
        </p:txBody>
      </p:sp>
      <p:sp>
        <p:nvSpPr>
          <p:cNvPr id="138258" name="Прямоугольник 3"/>
          <p:cNvSpPr>
            <a:spLocks noChangeArrowheads="1"/>
          </p:cNvSpPr>
          <p:nvPr/>
        </p:nvSpPr>
        <p:spPr bwMode="auto">
          <a:xfrm>
            <a:off x="209550" y="4235450"/>
            <a:ext cx="2647950" cy="646113"/>
          </a:xfrm>
          <a:prstGeom prst="rect">
            <a:avLst/>
          </a:prstGeom>
          <a:noFill/>
          <a:ln w="9525">
            <a:noFill/>
            <a:miter lim="800000"/>
            <a:headEnd/>
            <a:tailEnd/>
          </a:ln>
        </p:spPr>
        <p:txBody>
          <a:bodyPr wrap="none">
            <a:spAutoFit/>
          </a:bodyPr>
          <a:lstStyle/>
          <a:p>
            <a:pPr algn="ctr"/>
            <a:r>
              <a:rPr lang="en-US">
                <a:cs typeface="Arial" pitchFamily="34" charset="0"/>
              </a:rPr>
              <a:t>~ 100 </a:t>
            </a:r>
            <a:r>
              <a:rPr lang="ru-RU">
                <a:cs typeface="Arial" pitchFamily="34" charset="0"/>
              </a:rPr>
              <a:t>информативных </a:t>
            </a:r>
          </a:p>
          <a:p>
            <a:pPr algn="ctr"/>
            <a:r>
              <a:rPr lang="ru-RU">
                <a:cs typeface="Arial" pitchFamily="34" charset="0"/>
              </a:rPr>
              <a:t>пептидов </a:t>
            </a:r>
            <a:endParaRPr lang="en-US">
              <a:cs typeface="Arial" pitchFamily="34" charset="0"/>
            </a:endParaRPr>
          </a:p>
        </p:txBody>
      </p:sp>
      <p:sp>
        <p:nvSpPr>
          <p:cNvPr id="138259" name="Прямоугольник 4"/>
          <p:cNvSpPr>
            <a:spLocks noChangeArrowheads="1"/>
          </p:cNvSpPr>
          <p:nvPr/>
        </p:nvSpPr>
        <p:spPr bwMode="auto">
          <a:xfrm>
            <a:off x="169863" y="5868988"/>
            <a:ext cx="2725737" cy="615950"/>
          </a:xfrm>
          <a:prstGeom prst="rect">
            <a:avLst/>
          </a:prstGeom>
          <a:noFill/>
          <a:ln w="9525">
            <a:noFill/>
            <a:miter lim="800000"/>
            <a:headEnd/>
            <a:tailEnd/>
          </a:ln>
        </p:spPr>
        <p:txBody>
          <a:bodyPr wrap="none">
            <a:spAutoFit/>
          </a:bodyPr>
          <a:lstStyle/>
          <a:p>
            <a:pPr algn="ctr"/>
            <a:r>
              <a:rPr lang="ru-RU">
                <a:cs typeface="Arial" pitchFamily="34" charset="0"/>
              </a:rPr>
              <a:t>Обучение</a:t>
            </a:r>
          </a:p>
          <a:p>
            <a:pPr algn="ctr"/>
            <a:r>
              <a:rPr lang="en-US" sz="1600">
                <a:cs typeface="Arial" pitchFamily="34" charset="0"/>
              </a:rPr>
              <a:t>Machine Learning Algorithm</a:t>
            </a:r>
            <a:endParaRPr lang="en-US" sz="1600" baseline="30000">
              <a:cs typeface="Arial" pitchFamily="34" charset="0"/>
            </a:endParaRPr>
          </a:p>
        </p:txBody>
      </p:sp>
      <p:pic>
        <p:nvPicPr>
          <p:cNvPr id="138260" name="Picture 2"/>
          <p:cNvPicPr>
            <a:picLocks noChangeAspect="1" noChangeArrowheads="1"/>
          </p:cNvPicPr>
          <p:nvPr/>
        </p:nvPicPr>
        <p:blipFill>
          <a:blip r:embed="rId7" cstate="print"/>
          <a:srcRect/>
          <a:stretch>
            <a:fillRect/>
          </a:stretch>
        </p:blipFill>
        <p:spPr bwMode="auto">
          <a:xfrm>
            <a:off x="7380288" y="5784850"/>
            <a:ext cx="1517650" cy="1004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http://www.scienion.com/fileadmin/user_upload/images/InnoScan900AL_215.jpg"/>
          <p:cNvPicPr>
            <a:picLocks noChangeAspect="1" noChangeArrowheads="1"/>
          </p:cNvPicPr>
          <p:nvPr/>
        </p:nvPicPr>
        <p:blipFill>
          <a:blip r:embed="rId3" cstate="print"/>
          <a:srcRect/>
          <a:stretch>
            <a:fillRect/>
          </a:stretch>
        </p:blipFill>
        <p:spPr bwMode="auto">
          <a:xfrm>
            <a:off x="995363" y="2057400"/>
            <a:ext cx="1600200" cy="1323975"/>
          </a:xfrm>
          <a:prstGeom prst="rect">
            <a:avLst/>
          </a:prstGeom>
          <a:noFill/>
          <a:ln w="9525">
            <a:noFill/>
            <a:miter lim="800000"/>
            <a:headEnd/>
            <a:tailEnd/>
          </a:ln>
        </p:spPr>
      </p:pic>
      <p:pic>
        <p:nvPicPr>
          <p:cNvPr id="139267" name="Picture 5"/>
          <p:cNvPicPr>
            <a:picLocks noChangeAspect="1" noChangeArrowheads="1"/>
          </p:cNvPicPr>
          <p:nvPr/>
        </p:nvPicPr>
        <p:blipFill>
          <a:blip r:embed="rId4" cstate="print"/>
          <a:srcRect l="74892" t="76938" r="17366"/>
          <a:stretch>
            <a:fillRect/>
          </a:stretch>
        </p:blipFill>
        <p:spPr bwMode="auto">
          <a:xfrm>
            <a:off x="3919538" y="2057400"/>
            <a:ext cx="1412875" cy="1525588"/>
          </a:xfrm>
          <a:prstGeom prst="rect">
            <a:avLst/>
          </a:prstGeom>
          <a:noFill/>
          <a:ln w="9525">
            <a:noFill/>
            <a:miter lim="800000"/>
            <a:headEnd/>
            <a:tailEnd/>
          </a:ln>
        </p:spPr>
      </p:pic>
      <p:pic>
        <p:nvPicPr>
          <p:cNvPr id="139268" name="Picture 5"/>
          <p:cNvPicPr>
            <a:picLocks noChangeAspect="1" noChangeArrowheads="1"/>
          </p:cNvPicPr>
          <p:nvPr/>
        </p:nvPicPr>
        <p:blipFill>
          <a:blip r:embed="rId5" cstate="print"/>
          <a:srcRect b="4353"/>
          <a:stretch>
            <a:fillRect/>
          </a:stretch>
        </p:blipFill>
        <p:spPr bwMode="auto">
          <a:xfrm>
            <a:off x="6338888" y="2057400"/>
            <a:ext cx="2393950" cy="1287463"/>
          </a:xfrm>
          <a:prstGeom prst="rect">
            <a:avLst/>
          </a:prstGeom>
          <a:noFill/>
          <a:ln w="9525">
            <a:noFill/>
            <a:miter lim="800000"/>
            <a:headEnd/>
            <a:tailEnd/>
          </a:ln>
        </p:spPr>
      </p:pic>
      <p:grpSp>
        <p:nvGrpSpPr>
          <p:cNvPr id="139269" name="Группа 1032"/>
          <p:cNvGrpSpPr>
            <a:grpSpLocks/>
          </p:cNvGrpSpPr>
          <p:nvPr/>
        </p:nvGrpSpPr>
        <p:grpSpPr bwMode="auto">
          <a:xfrm>
            <a:off x="6437313" y="4730750"/>
            <a:ext cx="2266950" cy="1592263"/>
            <a:chOff x="6408866" y="4386731"/>
            <a:chExt cx="2266760" cy="1591953"/>
          </a:xfrm>
        </p:grpSpPr>
        <p:pic>
          <p:nvPicPr>
            <p:cNvPr id="139284" name="Picture 3"/>
            <p:cNvPicPr>
              <a:picLocks noChangeAspect="1" noChangeArrowheads="1"/>
            </p:cNvPicPr>
            <p:nvPr/>
          </p:nvPicPr>
          <p:blipFill>
            <a:blip r:embed="rId6" cstate="print"/>
            <a:srcRect/>
            <a:stretch>
              <a:fillRect/>
            </a:stretch>
          </p:blipFill>
          <p:spPr bwMode="auto">
            <a:xfrm>
              <a:off x="6698115" y="4386731"/>
              <a:ext cx="1977511" cy="1389099"/>
            </a:xfrm>
            <a:prstGeom prst="rect">
              <a:avLst/>
            </a:prstGeom>
            <a:noFill/>
            <a:ln w="9525">
              <a:noFill/>
              <a:miter lim="800000"/>
              <a:headEnd/>
              <a:tailEnd/>
            </a:ln>
          </p:spPr>
        </p:pic>
        <p:sp>
          <p:nvSpPr>
            <p:cNvPr id="139285" name="Прямоугольник 187"/>
            <p:cNvSpPr>
              <a:spLocks noChangeArrowheads="1"/>
            </p:cNvSpPr>
            <p:nvPr/>
          </p:nvSpPr>
          <p:spPr bwMode="auto">
            <a:xfrm>
              <a:off x="7251815" y="5701685"/>
              <a:ext cx="870110" cy="276999"/>
            </a:xfrm>
            <a:prstGeom prst="rect">
              <a:avLst/>
            </a:prstGeom>
            <a:noFill/>
            <a:ln w="9525">
              <a:noFill/>
              <a:miter lim="800000"/>
              <a:headEnd/>
              <a:tailEnd/>
            </a:ln>
          </p:spPr>
          <p:txBody>
            <a:bodyPr wrap="none">
              <a:spAutoFit/>
            </a:bodyPr>
            <a:lstStyle/>
            <a:p>
              <a:r>
                <a:rPr lang="en-US" sz="1200"/>
                <a:t>Replicate 1</a:t>
              </a:r>
            </a:p>
          </p:txBody>
        </p:sp>
        <p:sp>
          <p:nvSpPr>
            <p:cNvPr id="139286" name="Прямоугольник 192"/>
            <p:cNvSpPr>
              <a:spLocks noChangeArrowheads="1"/>
            </p:cNvSpPr>
            <p:nvPr/>
          </p:nvSpPr>
          <p:spPr bwMode="auto">
            <a:xfrm rot="-5400000">
              <a:off x="6112311" y="4942781"/>
              <a:ext cx="870110" cy="276999"/>
            </a:xfrm>
            <a:prstGeom prst="rect">
              <a:avLst/>
            </a:prstGeom>
            <a:noFill/>
            <a:ln w="9525">
              <a:noFill/>
              <a:miter lim="800000"/>
              <a:headEnd/>
              <a:tailEnd/>
            </a:ln>
          </p:spPr>
          <p:txBody>
            <a:bodyPr wrap="none">
              <a:spAutoFit/>
            </a:bodyPr>
            <a:lstStyle/>
            <a:p>
              <a:r>
                <a:rPr lang="en-US" sz="1200"/>
                <a:t>Replicate 2</a:t>
              </a:r>
            </a:p>
          </p:txBody>
        </p:sp>
      </p:grpSp>
      <p:sp>
        <p:nvSpPr>
          <p:cNvPr id="139270" name="TextBox 190"/>
          <p:cNvSpPr txBox="1">
            <a:spLocks noChangeArrowheads="1"/>
          </p:cNvSpPr>
          <p:nvPr/>
        </p:nvSpPr>
        <p:spPr bwMode="auto">
          <a:xfrm>
            <a:off x="6477000" y="4116388"/>
            <a:ext cx="2501900" cy="708025"/>
          </a:xfrm>
          <a:prstGeom prst="rect">
            <a:avLst/>
          </a:prstGeom>
          <a:noFill/>
          <a:ln w="9525">
            <a:noFill/>
            <a:miter lim="800000"/>
            <a:headEnd/>
            <a:tailEnd/>
          </a:ln>
        </p:spPr>
        <p:txBody>
          <a:bodyPr>
            <a:spAutoFit/>
          </a:bodyPr>
          <a:lstStyle/>
          <a:p>
            <a:pPr algn="ctr"/>
            <a:r>
              <a:rPr lang="ru-RU"/>
              <a:t>Нормализация и контроль качества</a:t>
            </a:r>
            <a:endParaRPr lang="en-US"/>
          </a:p>
        </p:txBody>
      </p:sp>
      <p:sp>
        <p:nvSpPr>
          <p:cNvPr id="139271" name="TextBox 1023"/>
          <p:cNvSpPr txBox="1">
            <a:spLocks noChangeArrowheads="1"/>
          </p:cNvSpPr>
          <p:nvPr/>
        </p:nvSpPr>
        <p:spPr bwMode="auto">
          <a:xfrm>
            <a:off x="922338" y="1538288"/>
            <a:ext cx="1755775" cy="400050"/>
          </a:xfrm>
          <a:prstGeom prst="rect">
            <a:avLst/>
          </a:prstGeom>
          <a:noFill/>
          <a:ln w="9525">
            <a:noFill/>
            <a:miter lim="800000"/>
            <a:headEnd/>
            <a:tailEnd/>
          </a:ln>
        </p:spPr>
        <p:txBody>
          <a:bodyPr wrap="none">
            <a:spAutoFit/>
          </a:bodyPr>
          <a:lstStyle/>
          <a:p>
            <a:pPr algn="ctr"/>
            <a:r>
              <a:rPr lang="ru-RU"/>
              <a:t>Сканирование</a:t>
            </a:r>
            <a:endParaRPr lang="en-US"/>
          </a:p>
        </p:txBody>
      </p:sp>
      <p:sp>
        <p:nvSpPr>
          <p:cNvPr id="139272" name="Прямоугольник 1024"/>
          <p:cNvSpPr>
            <a:spLocks noChangeArrowheads="1"/>
          </p:cNvSpPr>
          <p:nvPr/>
        </p:nvSpPr>
        <p:spPr bwMode="auto">
          <a:xfrm>
            <a:off x="3917950" y="4079875"/>
            <a:ext cx="2406650" cy="708025"/>
          </a:xfrm>
          <a:prstGeom prst="rect">
            <a:avLst/>
          </a:prstGeom>
          <a:noFill/>
          <a:ln w="9525">
            <a:noFill/>
            <a:miter lim="800000"/>
            <a:headEnd/>
            <a:tailEnd/>
          </a:ln>
        </p:spPr>
        <p:txBody>
          <a:bodyPr>
            <a:spAutoFit/>
          </a:bodyPr>
          <a:lstStyle/>
          <a:p>
            <a:pPr algn="ctr"/>
            <a:r>
              <a:rPr lang="ru-RU"/>
              <a:t>Иммуносигнатура</a:t>
            </a:r>
            <a:r>
              <a:rPr lang="en-US"/>
              <a:t> </a:t>
            </a:r>
          </a:p>
          <a:p>
            <a:pPr algn="ctr"/>
            <a:r>
              <a:rPr lang="ru-RU"/>
              <a:t>Выбор пептидов</a:t>
            </a:r>
            <a:endParaRPr lang="en-US"/>
          </a:p>
        </p:txBody>
      </p:sp>
      <p:pic>
        <p:nvPicPr>
          <p:cNvPr id="139273" name="Picture 4"/>
          <p:cNvPicPr>
            <a:picLocks noChangeAspect="1" noChangeArrowheads="1"/>
          </p:cNvPicPr>
          <p:nvPr/>
        </p:nvPicPr>
        <p:blipFill>
          <a:blip r:embed="rId7" cstate="print"/>
          <a:srcRect/>
          <a:stretch>
            <a:fillRect/>
          </a:stretch>
        </p:blipFill>
        <p:spPr bwMode="auto">
          <a:xfrm>
            <a:off x="4133850" y="4832350"/>
            <a:ext cx="1489075" cy="1389063"/>
          </a:xfrm>
          <a:prstGeom prst="rect">
            <a:avLst/>
          </a:prstGeom>
          <a:noFill/>
          <a:ln w="9525">
            <a:noFill/>
            <a:miter lim="800000"/>
            <a:headEnd/>
            <a:tailEnd/>
          </a:ln>
        </p:spPr>
      </p:pic>
      <p:sp>
        <p:nvSpPr>
          <p:cNvPr id="139274" name="TextBox 1028"/>
          <p:cNvSpPr txBox="1">
            <a:spLocks noChangeArrowheads="1"/>
          </p:cNvSpPr>
          <p:nvPr/>
        </p:nvSpPr>
        <p:spPr bwMode="auto">
          <a:xfrm>
            <a:off x="633413" y="4040188"/>
            <a:ext cx="3121025" cy="708025"/>
          </a:xfrm>
          <a:prstGeom prst="rect">
            <a:avLst/>
          </a:prstGeom>
          <a:noFill/>
          <a:ln w="9525">
            <a:noFill/>
            <a:miter lim="800000"/>
            <a:headEnd/>
            <a:tailEnd/>
          </a:ln>
        </p:spPr>
        <p:txBody>
          <a:bodyPr wrap="none">
            <a:spAutoFit/>
          </a:bodyPr>
          <a:lstStyle/>
          <a:p>
            <a:pPr algn="ctr"/>
            <a:r>
              <a:rPr lang="ru-RU"/>
              <a:t>Визуализация результатов </a:t>
            </a:r>
          </a:p>
          <a:p>
            <a:pPr algn="ctr"/>
            <a:r>
              <a:rPr lang="ru-RU"/>
              <a:t>иммуносигнатуры</a:t>
            </a:r>
            <a:endParaRPr lang="en-US"/>
          </a:p>
        </p:txBody>
      </p:sp>
      <p:sp>
        <p:nvSpPr>
          <p:cNvPr id="139275" name="TextBox 198"/>
          <p:cNvSpPr txBox="1">
            <a:spLocks noChangeArrowheads="1"/>
          </p:cNvSpPr>
          <p:nvPr/>
        </p:nvSpPr>
        <p:spPr bwMode="auto">
          <a:xfrm>
            <a:off x="3595688" y="1538288"/>
            <a:ext cx="2060575" cy="400050"/>
          </a:xfrm>
          <a:prstGeom prst="rect">
            <a:avLst/>
          </a:prstGeom>
          <a:noFill/>
          <a:ln w="9525">
            <a:noFill/>
            <a:miter lim="800000"/>
            <a:headEnd/>
            <a:tailEnd/>
          </a:ln>
        </p:spPr>
        <p:txBody>
          <a:bodyPr wrap="none">
            <a:spAutoFit/>
          </a:bodyPr>
          <a:lstStyle/>
          <a:p>
            <a:pPr algn="ctr"/>
            <a:r>
              <a:rPr lang="ru-RU"/>
              <a:t>Анализ имиджей</a:t>
            </a:r>
            <a:endParaRPr lang="en-US"/>
          </a:p>
        </p:txBody>
      </p:sp>
      <p:sp>
        <p:nvSpPr>
          <p:cNvPr id="139276" name="Прямоугольник 1029"/>
          <p:cNvSpPr>
            <a:spLocks noChangeArrowheads="1"/>
          </p:cNvSpPr>
          <p:nvPr/>
        </p:nvSpPr>
        <p:spPr bwMode="auto">
          <a:xfrm>
            <a:off x="5973763" y="1538288"/>
            <a:ext cx="3124200" cy="400050"/>
          </a:xfrm>
          <a:prstGeom prst="rect">
            <a:avLst/>
          </a:prstGeom>
          <a:noFill/>
          <a:ln w="9525">
            <a:noFill/>
            <a:miter lim="800000"/>
            <a:headEnd/>
            <a:tailEnd/>
          </a:ln>
        </p:spPr>
        <p:txBody>
          <a:bodyPr wrap="none">
            <a:spAutoFit/>
          </a:bodyPr>
          <a:lstStyle/>
          <a:p>
            <a:pPr algn="ctr"/>
            <a:r>
              <a:rPr lang="ru-RU"/>
              <a:t>Оцифрование результатов </a:t>
            </a:r>
            <a:endParaRPr lang="en-US"/>
          </a:p>
        </p:txBody>
      </p:sp>
      <p:pic>
        <p:nvPicPr>
          <p:cNvPr id="139277" name="Picture 5"/>
          <p:cNvPicPr>
            <a:picLocks noChangeAspect="1" noChangeArrowheads="1"/>
          </p:cNvPicPr>
          <p:nvPr/>
        </p:nvPicPr>
        <p:blipFill>
          <a:blip r:embed="rId8" cstate="print"/>
          <a:srcRect/>
          <a:stretch>
            <a:fillRect/>
          </a:stretch>
        </p:blipFill>
        <p:spPr bwMode="auto">
          <a:xfrm>
            <a:off x="711200" y="4687888"/>
            <a:ext cx="2562225" cy="1712912"/>
          </a:xfrm>
          <a:prstGeom prst="rect">
            <a:avLst/>
          </a:prstGeom>
          <a:noFill/>
          <a:ln w="9525">
            <a:noFill/>
            <a:miter lim="800000"/>
            <a:headEnd/>
            <a:tailEnd/>
          </a:ln>
        </p:spPr>
      </p:pic>
      <p:sp>
        <p:nvSpPr>
          <p:cNvPr id="22" name="Стрелка вправо с вырезом 21"/>
          <p:cNvSpPr/>
          <p:nvPr/>
        </p:nvSpPr>
        <p:spPr>
          <a:xfrm>
            <a:off x="3094038" y="2538413"/>
            <a:ext cx="639762" cy="457200"/>
          </a:xfrm>
          <a:prstGeom prst="notchedRightArrow">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chemeClr val="tx1"/>
              </a:solidFill>
              <a:latin typeface="Arial Black" pitchFamily="34" charset="0"/>
            </a:endParaRPr>
          </a:p>
        </p:txBody>
      </p:sp>
      <p:sp>
        <p:nvSpPr>
          <p:cNvPr id="23" name="Стрелка вправо с вырезом 22"/>
          <p:cNvSpPr/>
          <p:nvPr/>
        </p:nvSpPr>
        <p:spPr>
          <a:xfrm>
            <a:off x="5486400" y="2538413"/>
            <a:ext cx="639763" cy="457200"/>
          </a:xfrm>
          <a:prstGeom prst="notchedRightArrow">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chemeClr val="tx1"/>
              </a:solidFill>
              <a:latin typeface="Arial Black" pitchFamily="34" charset="0"/>
            </a:endParaRPr>
          </a:p>
        </p:txBody>
      </p:sp>
      <p:sp>
        <p:nvSpPr>
          <p:cNvPr id="24" name="Стрелка вправо с вырезом 23"/>
          <p:cNvSpPr/>
          <p:nvPr/>
        </p:nvSpPr>
        <p:spPr>
          <a:xfrm rot="5400000">
            <a:off x="7071518" y="3567907"/>
            <a:ext cx="639763" cy="457200"/>
          </a:xfrm>
          <a:prstGeom prst="notchedRightArrow">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chemeClr val="tx1"/>
              </a:solidFill>
              <a:latin typeface="Arial Black" pitchFamily="34" charset="0"/>
            </a:endParaRPr>
          </a:p>
        </p:txBody>
      </p:sp>
      <p:sp>
        <p:nvSpPr>
          <p:cNvPr id="25" name="Стрелка вправо с вырезом 24"/>
          <p:cNvSpPr/>
          <p:nvPr/>
        </p:nvSpPr>
        <p:spPr>
          <a:xfrm rot="10800000">
            <a:off x="5761038" y="5149850"/>
            <a:ext cx="641350" cy="457200"/>
          </a:xfrm>
          <a:prstGeom prst="notchedRightArrow">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chemeClr val="tx1"/>
              </a:solidFill>
              <a:latin typeface="Arial Black" pitchFamily="34" charset="0"/>
            </a:endParaRPr>
          </a:p>
        </p:txBody>
      </p:sp>
      <p:sp>
        <p:nvSpPr>
          <p:cNvPr id="26" name="Стрелка вправо с вырезом 25"/>
          <p:cNvSpPr/>
          <p:nvPr/>
        </p:nvSpPr>
        <p:spPr>
          <a:xfrm rot="10800000">
            <a:off x="3278188" y="5149850"/>
            <a:ext cx="639762" cy="457200"/>
          </a:xfrm>
          <a:prstGeom prst="notchedRightArrow">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chemeClr val="tx1"/>
              </a:solidFill>
              <a:latin typeface="Arial Black" pitchFamily="34" charset="0"/>
            </a:endParaRPr>
          </a:p>
        </p:txBody>
      </p:sp>
      <p:sp>
        <p:nvSpPr>
          <p:cNvPr id="2" name="Заголовок 1"/>
          <p:cNvSpPr>
            <a:spLocks noGrp="1"/>
          </p:cNvSpPr>
          <p:nvPr>
            <p:ph type="title"/>
          </p:nvPr>
        </p:nvSpPr>
        <p:spPr/>
        <p:txBody>
          <a:bodyPr>
            <a:normAutofit fontScale="90000"/>
          </a:bodyPr>
          <a:lstStyle/>
          <a:p>
            <a:pPr eaLnBrk="1" fontAlgn="auto" hangingPunct="1">
              <a:spcAft>
                <a:spcPts val="0"/>
              </a:spcAft>
              <a:defRPr/>
            </a:pPr>
            <a:r>
              <a:rPr lang="ru-RU" dirty="0" err="1" smtClean="0">
                <a:solidFill>
                  <a:srgbClr val="0070C0"/>
                </a:solidFill>
              </a:rPr>
              <a:t>Биоинформатика</a:t>
            </a:r>
            <a:r>
              <a:rPr lang="ru-RU" dirty="0" smtClean="0">
                <a:solidFill>
                  <a:srgbClr val="0070C0"/>
                </a:solidFill>
              </a:rPr>
              <a:t/>
            </a:r>
            <a:br>
              <a:rPr lang="ru-RU" dirty="0" smtClean="0">
                <a:solidFill>
                  <a:srgbClr val="0070C0"/>
                </a:solidFill>
              </a:rPr>
            </a:br>
            <a:r>
              <a:rPr lang="ru-RU" sz="3100" dirty="0" smtClean="0">
                <a:solidFill>
                  <a:srgbClr val="0070C0"/>
                </a:solidFill>
              </a:rPr>
              <a:t>анализ иммуносигнатур</a:t>
            </a:r>
            <a:endParaRPr lang="en-US" sz="3100" dirty="0">
              <a:solidFill>
                <a:srgbClr val="0070C0"/>
              </a:solidFill>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Box 3"/>
          <p:cNvSpPr txBox="1">
            <a:spLocks noChangeArrowheads="1"/>
          </p:cNvSpPr>
          <p:nvPr/>
        </p:nvSpPr>
        <p:spPr bwMode="auto">
          <a:xfrm rot="5400000">
            <a:off x="6969125" y="5146675"/>
            <a:ext cx="1609725" cy="307975"/>
          </a:xfrm>
          <a:prstGeom prst="rect">
            <a:avLst/>
          </a:prstGeom>
          <a:solidFill>
            <a:schemeClr val="bg1"/>
          </a:solidFill>
          <a:ln w="9525">
            <a:noFill/>
            <a:miter lim="800000"/>
            <a:headEnd/>
            <a:tailEnd/>
          </a:ln>
        </p:spPr>
        <p:txBody>
          <a:bodyPr wrap="none">
            <a:spAutoFit/>
          </a:bodyPr>
          <a:lstStyle/>
          <a:p>
            <a:r>
              <a:rPr lang="ru-RU" sz="1400"/>
              <a:t>Астроцитома (166)</a:t>
            </a:r>
            <a:endParaRPr lang="en-US" sz="1400"/>
          </a:p>
        </p:txBody>
      </p:sp>
      <p:sp>
        <p:nvSpPr>
          <p:cNvPr id="140291" name="TextBox 5"/>
          <p:cNvSpPr txBox="1">
            <a:spLocks noChangeArrowheads="1"/>
          </p:cNvSpPr>
          <p:nvPr/>
        </p:nvSpPr>
        <p:spPr bwMode="auto">
          <a:xfrm rot="5400000">
            <a:off x="7631113" y="4994275"/>
            <a:ext cx="1304925" cy="307975"/>
          </a:xfrm>
          <a:prstGeom prst="rect">
            <a:avLst/>
          </a:prstGeom>
          <a:solidFill>
            <a:schemeClr val="bg1"/>
          </a:solidFill>
          <a:ln w="9525">
            <a:noFill/>
            <a:miter lim="800000"/>
            <a:headEnd/>
            <a:tailEnd/>
          </a:ln>
        </p:spPr>
        <p:txBody>
          <a:bodyPr wrap="none">
            <a:spAutoFit/>
          </a:bodyPr>
          <a:lstStyle/>
          <a:p>
            <a:r>
              <a:rPr lang="ru-RU" sz="1400"/>
              <a:t>Рак МЖ </a:t>
            </a:r>
            <a:r>
              <a:rPr lang="en-US" sz="1400"/>
              <a:t>IV</a:t>
            </a:r>
            <a:r>
              <a:rPr lang="ru-RU" sz="1400"/>
              <a:t> (42)</a:t>
            </a:r>
            <a:endParaRPr lang="en-US" sz="1400"/>
          </a:p>
        </p:txBody>
      </p:sp>
      <p:sp>
        <p:nvSpPr>
          <p:cNvPr id="140292" name="TextBox 6"/>
          <p:cNvSpPr txBox="1">
            <a:spLocks noChangeArrowheads="1"/>
          </p:cNvSpPr>
          <p:nvPr/>
        </p:nvSpPr>
        <p:spPr bwMode="auto">
          <a:xfrm rot="5400000">
            <a:off x="6677819" y="5130006"/>
            <a:ext cx="1576388" cy="307975"/>
          </a:xfrm>
          <a:prstGeom prst="rect">
            <a:avLst/>
          </a:prstGeom>
          <a:solidFill>
            <a:schemeClr val="bg1"/>
          </a:solidFill>
          <a:ln w="9525">
            <a:noFill/>
            <a:miter lim="800000"/>
            <a:headEnd/>
            <a:tailEnd/>
          </a:ln>
        </p:spPr>
        <p:txBody>
          <a:bodyPr wrap="none">
            <a:spAutoFit/>
          </a:bodyPr>
          <a:lstStyle/>
          <a:p>
            <a:r>
              <a:rPr lang="ru-RU" sz="1400"/>
              <a:t>Глиобластома (27)</a:t>
            </a:r>
            <a:endParaRPr lang="en-US" sz="1400"/>
          </a:p>
        </p:txBody>
      </p:sp>
      <p:sp>
        <p:nvSpPr>
          <p:cNvPr id="140293" name="TextBox 7"/>
          <p:cNvSpPr txBox="1">
            <a:spLocks noChangeArrowheads="1"/>
          </p:cNvSpPr>
          <p:nvPr/>
        </p:nvSpPr>
        <p:spPr bwMode="auto">
          <a:xfrm rot="5400000">
            <a:off x="7947025" y="4930775"/>
            <a:ext cx="1177925" cy="307975"/>
          </a:xfrm>
          <a:prstGeom prst="rect">
            <a:avLst/>
          </a:prstGeom>
          <a:solidFill>
            <a:schemeClr val="bg1"/>
          </a:solidFill>
          <a:ln w="9525">
            <a:noFill/>
            <a:miter lim="800000"/>
            <a:headEnd/>
            <a:tailEnd/>
          </a:ln>
        </p:spPr>
        <p:txBody>
          <a:bodyPr wrap="none">
            <a:spAutoFit/>
          </a:bodyPr>
          <a:lstStyle/>
          <a:p>
            <a:r>
              <a:rPr lang="ru-RU" sz="1400"/>
              <a:t>Саркома (20)</a:t>
            </a:r>
            <a:endParaRPr lang="en-US" sz="1400"/>
          </a:p>
        </p:txBody>
      </p:sp>
      <p:sp>
        <p:nvSpPr>
          <p:cNvPr id="140294" name="TextBox 8"/>
          <p:cNvSpPr txBox="1">
            <a:spLocks noChangeArrowheads="1"/>
          </p:cNvSpPr>
          <p:nvPr/>
        </p:nvSpPr>
        <p:spPr bwMode="auto">
          <a:xfrm rot="5400000">
            <a:off x="6344444" y="5082381"/>
            <a:ext cx="1481138" cy="307975"/>
          </a:xfrm>
          <a:prstGeom prst="rect">
            <a:avLst/>
          </a:prstGeom>
          <a:solidFill>
            <a:schemeClr val="bg1"/>
          </a:solidFill>
          <a:ln w="9525">
            <a:noFill/>
            <a:miter lim="800000"/>
            <a:headEnd/>
            <a:tailEnd/>
          </a:ln>
        </p:spPr>
        <p:txBody>
          <a:bodyPr wrap="none">
            <a:spAutoFit/>
          </a:bodyPr>
          <a:lstStyle/>
          <a:p>
            <a:r>
              <a:rPr lang="ru-RU" sz="1400"/>
              <a:t>Олиго/Астро (97)</a:t>
            </a:r>
            <a:endParaRPr lang="en-US" sz="1400"/>
          </a:p>
        </p:txBody>
      </p:sp>
      <p:sp>
        <p:nvSpPr>
          <p:cNvPr id="140295" name="TextBox 9"/>
          <p:cNvSpPr txBox="1">
            <a:spLocks noChangeArrowheads="1"/>
          </p:cNvSpPr>
          <p:nvPr/>
        </p:nvSpPr>
        <p:spPr bwMode="auto">
          <a:xfrm rot="5400000">
            <a:off x="5630069" y="5388769"/>
            <a:ext cx="2093913" cy="307975"/>
          </a:xfrm>
          <a:prstGeom prst="rect">
            <a:avLst/>
          </a:prstGeom>
          <a:solidFill>
            <a:schemeClr val="bg1"/>
          </a:solidFill>
          <a:ln w="9525">
            <a:noFill/>
            <a:miter lim="800000"/>
            <a:headEnd/>
            <a:tailEnd/>
          </a:ln>
        </p:spPr>
        <p:txBody>
          <a:bodyPr wrap="none">
            <a:spAutoFit/>
          </a:bodyPr>
          <a:lstStyle/>
          <a:p>
            <a:r>
              <a:rPr lang="ru-RU" sz="1400"/>
              <a:t>Олигодендроглиома (48)</a:t>
            </a:r>
            <a:endParaRPr lang="en-US" sz="1400"/>
          </a:p>
        </p:txBody>
      </p:sp>
      <p:sp>
        <p:nvSpPr>
          <p:cNvPr id="140296" name="TextBox 10"/>
          <p:cNvSpPr txBox="1">
            <a:spLocks noChangeArrowheads="1"/>
          </p:cNvSpPr>
          <p:nvPr/>
        </p:nvSpPr>
        <p:spPr bwMode="auto">
          <a:xfrm rot="5400000">
            <a:off x="5394325" y="5121275"/>
            <a:ext cx="1558925" cy="307975"/>
          </a:xfrm>
          <a:prstGeom prst="rect">
            <a:avLst/>
          </a:prstGeom>
          <a:solidFill>
            <a:schemeClr val="bg1"/>
          </a:solidFill>
          <a:ln w="9525">
            <a:noFill/>
            <a:miter lim="800000"/>
            <a:headEnd/>
            <a:tailEnd/>
          </a:ln>
        </p:spPr>
        <p:txBody>
          <a:bodyPr wrap="none">
            <a:spAutoFit/>
          </a:bodyPr>
          <a:lstStyle/>
          <a:p>
            <a:r>
              <a:rPr lang="ru-RU" sz="1400"/>
              <a:t>Рак МЖ </a:t>
            </a:r>
            <a:r>
              <a:rPr lang="en-US" sz="1400"/>
              <a:t>II, III</a:t>
            </a:r>
            <a:r>
              <a:rPr lang="ru-RU" sz="1400"/>
              <a:t> (</a:t>
            </a:r>
            <a:r>
              <a:rPr lang="en-US" sz="1400"/>
              <a:t>141</a:t>
            </a:r>
            <a:r>
              <a:rPr lang="ru-RU" sz="1400"/>
              <a:t>)</a:t>
            </a:r>
            <a:endParaRPr lang="en-US" sz="1400"/>
          </a:p>
        </p:txBody>
      </p:sp>
      <p:sp>
        <p:nvSpPr>
          <p:cNvPr id="140297" name="TextBox 11"/>
          <p:cNvSpPr txBox="1">
            <a:spLocks noChangeArrowheads="1"/>
          </p:cNvSpPr>
          <p:nvPr/>
        </p:nvSpPr>
        <p:spPr bwMode="auto">
          <a:xfrm rot="5400000">
            <a:off x="4311650" y="5081588"/>
            <a:ext cx="1654175" cy="523875"/>
          </a:xfrm>
          <a:prstGeom prst="rect">
            <a:avLst/>
          </a:prstGeom>
          <a:solidFill>
            <a:schemeClr val="bg1"/>
          </a:solidFill>
          <a:ln w="9525">
            <a:noFill/>
            <a:miter lim="800000"/>
            <a:headEnd/>
            <a:tailEnd/>
          </a:ln>
        </p:spPr>
        <p:txBody>
          <a:bodyPr wrap="none">
            <a:spAutoFit/>
          </a:bodyPr>
          <a:lstStyle/>
          <a:p>
            <a:r>
              <a:rPr lang="ru-RU" sz="1400"/>
              <a:t>Доноры без</a:t>
            </a:r>
            <a:br>
              <a:rPr lang="ru-RU" sz="1400"/>
            </a:br>
            <a:r>
              <a:rPr lang="ru-RU" sz="1400"/>
              <a:t>признаков ОЗ (249)</a:t>
            </a:r>
            <a:endParaRPr lang="en-US" sz="1400"/>
          </a:p>
        </p:txBody>
      </p:sp>
      <p:sp>
        <p:nvSpPr>
          <p:cNvPr id="140298" name="TextBox 12"/>
          <p:cNvSpPr txBox="1">
            <a:spLocks noChangeArrowheads="1"/>
          </p:cNvSpPr>
          <p:nvPr/>
        </p:nvSpPr>
        <p:spPr bwMode="auto">
          <a:xfrm rot="5400000">
            <a:off x="3471069" y="5042694"/>
            <a:ext cx="1400175" cy="306387"/>
          </a:xfrm>
          <a:prstGeom prst="rect">
            <a:avLst/>
          </a:prstGeom>
          <a:solidFill>
            <a:schemeClr val="bg1"/>
          </a:solidFill>
          <a:ln w="9525">
            <a:noFill/>
            <a:miter lim="800000"/>
            <a:headEnd/>
            <a:tailEnd/>
          </a:ln>
        </p:spPr>
        <p:txBody>
          <a:bodyPr wrap="none">
            <a:spAutoFit/>
          </a:bodyPr>
          <a:lstStyle/>
          <a:p>
            <a:r>
              <a:rPr lang="ru-RU" sz="1400"/>
              <a:t>Панкреатит (82)</a:t>
            </a:r>
            <a:endParaRPr lang="en-US" sz="1400"/>
          </a:p>
        </p:txBody>
      </p:sp>
      <p:sp>
        <p:nvSpPr>
          <p:cNvPr id="140299" name="TextBox 13"/>
          <p:cNvSpPr txBox="1">
            <a:spLocks noChangeArrowheads="1"/>
          </p:cNvSpPr>
          <p:nvPr/>
        </p:nvSpPr>
        <p:spPr bwMode="auto">
          <a:xfrm rot="5400000">
            <a:off x="2909094" y="5012531"/>
            <a:ext cx="1341438" cy="307975"/>
          </a:xfrm>
          <a:prstGeom prst="rect">
            <a:avLst/>
          </a:prstGeom>
          <a:solidFill>
            <a:schemeClr val="bg1"/>
          </a:solidFill>
          <a:ln w="9525">
            <a:noFill/>
            <a:miter lim="800000"/>
            <a:headEnd/>
            <a:tailEnd/>
          </a:ln>
        </p:spPr>
        <p:txBody>
          <a:bodyPr wrap="none">
            <a:spAutoFit/>
          </a:bodyPr>
          <a:lstStyle/>
          <a:p>
            <a:r>
              <a:rPr lang="ru-RU" sz="1400"/>
              <a:t>Миелома (112)</a:t>
            </a:r>
            <a:endParaRPr lang="en-US" sz="1400"/>
          </a:p>
        </p:txBody>
      </p:sp>
      <p:sp>
        <p:nvSpPr>
          <p:cNvPr id="140300" name="TextBox 14"/>
          <p:cNvSpPr txBox="1">
            <a:spLocks noChangeArrowheads="1"/>
          </p:cNvSpPr>
          <p:nvPr/>
        </p:nvSpPr>
        <p:spPr bwMode="auto">
          <a:xfrm rot="5400000">
            <a:off x="2410619" y="4980781"/>
            <a:ext cx="1277938" cy="307975"/>
          </a:xfrm>
          <a:prstGeom prst="rect">
            <a:avLst/>
          </a:prstGeom>
          <a:solidFill>
            <a:schemeClr val="bg1"/>
          </a:solidFill>
          <a:ln w="9525">
            <a:noFill/>
            <a:miter lim="800000"/>
            <a:headEnd/>
            <a:tailEnd/>
          </a:ln>
        </p:spPr>
        <p:txBody>
          <a:bodyPr wrap="none">
            <a:spAutoFit/>
          </a:bodyPr>
          <a:lstStyle/>
          <a:p>
            <a:r>
              <a:rPr lang="ru-RU" sz="1400"/>
              <a:t>Рак матки (86)</a:t>
            </a:r>
            <a:endParaRPr lang="en-US" sz="1400"/>
          </a:p>
        </p:txBody>
      </p:sp>
      <p:sp>
        <p:nvSpPr>
          <p:cNvPr id="140301" name="TextBox 15"/>
          <p:cNvSpPr txBox="1">
            <a:spLocks noChangeArrowheads="1"/>
          </p:cNvSpPr>
          <p:nvPr/>
        </p:nvSpPr>
        <p:spPr bwMode="auto">
          <a:xfrm rot="5400000">
            <a:off x="1621631" y="5083969"/>
            <a:ext cx="1484313" cy="307975"/>
          </a:xfrm>
          <a:prstGeom prst="rect">
            <a:avLst/>
          </a:prstGeom>
          <a:solidFill>
            <a:schemeClr val="bg1"/>
          </a:solidFill>
          <a:ln w="9525">
            <a:noFill/>
            <a:miter lim="800000"/>
            <a:headEnd/>
            <a:tailEnd/>
          </a:ln>
        </p:spPr>
        <p:txBody>
          <a:bodyPr wrap="none">
            <a:spAutoFit/>
          </a:bodyPr>
          <a:lstStyle/>
          <a:p>
            <a:r>
              <a:rPr lang="ru-RU" sz="1400"/>
              <a:t>Рак легкого (107)</a:t>
            </a:r>
            <a:endParaRPr lang="en-US" sz="1400"/>
          </a:p>
        </p:txBody>
      </p:sp>
      <p:sp>
        <p:nvSpPr>
          <p:cNvPr id="140302" name="TextBox 16"/>
          <p:cNvSpPr txBox="1">
            <a:spLocks noChangeArrowheads="1"/>
          </p:cNvSpPr>
          <p:nvPr/>
        </p:nvSpPr>
        <p:spPr bwMode="auto">
          <a:xfrm rot="5400000">
            <a:off x="985838" y="5110162"/>
            <a:ext cx="1752600" cy="523875"/>
          </a:xfrm>
          <a:prstGeom prst="rect">
            <a:avLst/>
          </a:prstGeom>
          <a:solidFill>
            <a:schemeClr val="bg1"/>
          </a:solidFill>
          <a:ln w="9525">
            <a:noFill/>
            <a:miter lim="800000"/>
            <a:headEnd/>
            <a:tailEnd/>
          </a:ln>
        </p:spPr>
        <p:txBody>
          <a:bodyPr wrap="none">
            <a:spAutoFit/>
          </a:bodyPr>
          <a:lstStyle/>
          <a:p>
            <a:r>
              <a:rPr lang="ru-RU" sz="1400"/>
              <a:t>Рак поджелудочной </a:t>
            </a:r>
          </a:p>
          <a:p>
            <a:r>
              <a:rPr lang="ru-RU" sz="1400"/>
              <a:t>железы (136)</a:t>
            </a:r>
            <a:endParaRPr lang="en-US" sz="1400"/>
          </a:p>
        </p:txBody>
      </p:sp>
      <p:sp>
        <p:nvSpPr>
          <p:cNvPr id="140303" name="TextBox 17"/>
          <p:cNvSpPr txBox="1">
            <a:spLocks noChangeArrowheads="1"/>
          </p:cNvSpPr>
          <p:nvPr/>
        </p:nvSpPr>
        <p:spPr bwMode="auto">
          <a:xfrm rot="5400000">
            <a:off x="37306" y="5464969"/>
            <a:ext cx="2214563" cy="307975"/>
          </a:xfrm>
          <a:prstGeom prst="rect">
            <a:avLst/>
          </a:prstGeom>
          <a:solidFill>
            <a:schemeClr val="bg1"/>
          </a:solidFill>
          <a:ln w="9525">
            <a:noFill/>
            <a:miter lim="800000"/>
            <a:headEnd/>
            <a:tailEnd/>
          </a:ln>
        </p:spPr>
        <p:txBody>
          <a:bodyPr wrap="none">
            <a:spAutoFit/>
          </a:bodyPr>
          <a:lstStyle/>
          <a:p>
            <a:r>
              <a:rPr lang="ru-RU" sz="1400"/>
              <a:t>Долинная лихорадка (142)</a:t>
            </a:r>
            <a:endParaRPr lang="en-US" sz="1400"/>
          </a:p>
        </p:txBody>
      </p:sp>
      <p:sp>
        <p:nvSpPr>
          <p:cNvPr id="140304" name="TextBox 18"/>
          <p:cNvSpPr txBox="1">
            <a:spLocks noChangeArrowheads="1"/>
          </p:cNvSpPr>
          <p:nvPr/>
        </p:nvSpPr>
        <p:spPr bwMode="auto">
          <a:xfrm rot="5400000">
            <a:off x="-183356" y="4917281"/>
            <a:ext cx="1366838" cy="523875"/>
          </a:xfrm>
          <a:prstGeom prst="rect">
            <a:avLst/>
          </a:prstGeom>
          <a:solidFill>
            <a:schemeClr val="bg1"/>
          </a:solidFill>
          <a:ln w="9525">
            <a:noFill/>
            <a:miter lim="800000"/>
            <a:headEnd/>
            <a:tailEnd/>
          </a:ln>
        </p:spPr>
        <p:txBody>
          <a:bodyPr wrap="none">
            <a:spAutoFit/>
          </a:bodyPr>
          <a:lstStyle/>
          <a:p>
            <a:r>
              <a:rPr lang="ru-RU" sz="1400"/>
              <a:t>Рак МЖ </a:t>
            </a:r>
          </a:p>
          <a:p>
            <a:r>
              <a:rPr lang="ru-RU" sz="1400"/>
              <a:t>Вторичный (61)</a:t>
            </a:r>
            <a:endParaRPr lang="en-US" sz="1400"/>
          </a:p>
        </p:txBody>
      </p:sp>
      <p:pic>
        <p:nvPicPr>
          <p:cNvPr id="140305" name="Picture 2"/>
          <p:cNvPicPr>
            <a:picLocks noChangeAspect="1" noChangeArrowheads="1"/>
          </p:cNvPicPr>
          <p:nvPr/>
        </p:nvPicPr>
        <p:blipFill>
          <a:blip r:embed="rId3" cstate="print"/>
          <a:srcRect b="2669"/>
          <a:stretch>
            <a:fillRect/>
          </a:stretch>
        </p:blipFill>
        <p:spPr bwMode="auto">
          <a:xfrm>
            <a:off x="381000" y="914400"/>
            <a:ext cx="8229600" cy="3614738"/>
          </a:xfrm>
          <a:prstGeom prst="rect">
            <a:avLst/>
          </a:prstGeom>
          <a:noFill/>
          <a:ln w="9525">
            <a:noFill/>
            <a:miter lim="800000"/>
            <a:headEnd/>
            <a:tailEnd/>
          </a:ln>
        </p:spPr>
      </p:pic>
      <p:sp>
        <p:nvSpPr>
          <p:cNvPr id="140306" name="TextBox 1"/>
          <p:cNvSpPr txBox="1">
            <a:spLocks noChangeArrowheads="1"/>
          </p:cNvSpPr>
          <p:nvPr/>
        </p:nvSpPr>
        <p:spPr bwMode="auto">
          <a:xfrm>
            <a:off x="685800" y="228600"/>
            <a:ext cx="7737475" cy="584200"/>
          </a:xfrm>
          <a:prstGeom prst="rect">
            <a:avLst/>
          </a:prstGeom>
          <a:noFill/>
          <a:ln w="9525">
            <a:noFill/>
            <a:miter lim="800000"/>
            <a:headEnd/>
            <a:tailEnd/>
          </a:ln>
        </p:spPr>
        <p:txBody>
          <a:bodyPr wrap="none">
            <a:spAutoFit/>
          </a:bodyPr>
          <a:lstStyle/>
          <a:p>
            <a:r>
              <a:rPr lang="ru-RU" sz="3200">
                <a:solidFill>
                  <a:srgbClr val="0070C0"/>
                </a:solidFill>
              </a:rPr>
              <a:t>Иммуносигнатуры различных заболеваний</a:t>
            </a:r>
            <a:endParaRPr lang="en-US" sz="3200">
              <a:solidFill>
                <a:srgbClr val="0070C0"/>
              </a:solidFill>
            </a:endParaRPr>
          </a:p>
        </p:txBody>
      </p:sp>
      <p:sp>
        <p:nvSpPr>
          <p:cNvPr id="140307" name="Прямоугольник 2"/>
          <p:cNvSpPr>
            <a:spLocks noChangeArrowheads="1"/>
          </p:cNvSpPr>
          <p:nvPr/>
        </p:nvSpPr>
        <p:spPr bwMode="auto">
          <a:xfrm>
            <a:off x="4572000" y="6551613"/>
            <a:ext cx="4572000" cy="230187"/>
          </a:xfrm>
          <a:prstGeom prst="rect">
            <a:avLst/>
          </a:prstGeom>
          <a:noFill/>
          <a:ln w="9525">
            <a:noFill/>
            <a:miter lim="800000"/>
            <a:headEnd/>
            <a:tailEnd/>
          </a:ln>
        </p:spPr>
        <p:txBody>
          <a:bodyPr>
            <a:spAutoFit/>
          </a:bodyPr>
          <a:lstStyle/>
          <a:p>
            <a:r>
              <a:rPr lang="en-US" sz="900" dirty="0"/>
              <a:t>Stafford P. </a:t>
            </a:r>
            <a:r>
              <a:rPr lang="en-US" sz="900" dirty="0" err="1"/>
              <a:t>Immunosignature</a:t>
            </a:r>
            <a:r>
              <a:rPr lang="en-US" sz="900" dirty="0"/>
              <a:t> system for diagnosis of cancer. PNAS 2014;111(30):E3072-80</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765175"/>
            <a:ext cx="8229600" cy="5688013"/>
          </a:xfrm>
        </p:spPr>
        <p:txBody>
          <a:bodyPr>
            <a:normAutofit fontScale="92500" lnSpcReduction="10000"/>
          </a:bodyPr>
          <a:lstStyle/>
          <a:p>
            <a:pPr marL="274320" indent="-274320" eaLnBrk="1" fontAlgn="auto" hangingPunct="1">
              <a:spcAft>
                <a:spcPts val="0"/>
              </a:spcAft>
              <a:buFont typeface="Wingdings 3"/>
              <a:buNone/>
              <a:defRPr/>
            </a:pPr>
            <a:r>
              <a:rPr lang="ru-RU" u="sng" dirty="0" smtClean="0">
                <a:latin typeface="Times New Roman"/>
              </a:rPr>
              <a:t>Выводы. </a:t>
            </a:r>
            <a:endParaRPr lang="ru-RU" dirty="0" smtClean="0">
              <a:latin typeface="Times New Roman"/>
            </a:endParaRPr>
          </a:p>
          <a:p>
            <a:pPr marL="274320" indent="-274320" eaLnBrk="1" fontAlgn="auto" hangingPunct="1">
              <a:spcAft>
                <a:spcPts val="0"/>
              </a:spcAft>
              <a:buFont typeface="Wingdings 3"/>
              <a:buNone/>
              <a:defRPr/>
            </a:pPr>
            <a:r>
              <a:rPr lang="ru-RU" dirty="0" smtClean="0">
                <a:latin typeface="Times New Roman"/>
              </a:rPr>
              <a:t>1. Обнаружены 141 информативных пептида, определяющих достоверную разницу между здоровыми пациентками и больными РМЖ (</a:t>
            </a:r>
            <a:r>
              <a:rPr lang="en-US" dirty="0" smtClean="0">
                <a:latin typeface="Times New Roman"/>
              </a:rPr>
              <a:t>p</a:t>
            </a:r>
            <a:r>
              <a:rPr lang="ru-RU" dirty="0" smtClean="0">
                <a:latin typeface="Times New Roman"/>
              </a:rPr>
              <a:t>&lt;0,001).</a:t>
            </a:r>
          </a:p>
          <a:p>
            <a:pPr marL="274320" indent="-274320" eaLnBrk="1" fontAlgn="auto" hangingPunct="1">
              <a:spcAft>
                <a:spcPts val="0"/>
              </a:spcAft>
              <a:buFont typeface="Wingdings 3"/>
              <a:buNone/>
              <a:defRPr/>
            </a:pPr>
            <a:r>
              <a:rPr lang="ru-RU" dirty="0" smtClean="0">
                <a:latin typeface="Times New Roman"/>
              </a:rPr>
              <a:t>2. Это позволяет получать индивидуальные иммунные портреты – </a:t>
            </a:r>
            <a:r>
              <a:rPr lang="ru-RU" dirty="0" err="1" smtClean="0">
                <a:latin typeface="Times New Roman"/>
              </a:rPr>
              <a:t>иммуносигнатуры</a:t>
            </a:r>
            <a:r>
              <a:rPr lang="ru-RU" dirty="0" smtClean="0">
                <a:latin typeface="Times New Roman"/>
              </a:rPr>
              <a:t>, характерные для пациенток с </a:t>
            </a:r>
            <a:r>
              <a:rPr lang="ru-RU" dirty="0" err="1" smtClean="0">
                <a:latin typeface="Times New Roman"/>
              </a:rPr>
              <a:t>предопухолевыми</a:t>
            </a:r>
            <a:r>
              <a:rPr lang="ru-RU" dirty="0" smtClean="0">
                <a:latin typeface="Times New Roman"/>
              </a:rPr>
              <a:t> заболеваниями, больных РМЖ и здоровых женщин, свободных от рака. </a:t>
            </a:r>
          </a:p>
          <a:p>
            <a:pPr marL="274320" indent="-274320" eaLnBrk="1" fontAlgn="auto" hangingPunct="1">
              <a:spcAft>
                <a:spcPts val="0"/>
              </a:spcAft>
              <a:buFont typeface="Wingdings 3"/>
              <a:buNone/>
              <a:defRPr/>
            </a:pPr>
            <a:r>
              <a:rPr lang="ru-RU" dirty="0" smtClean="0">
                <a:latin typeface="Times New Roman"/>
              </a:rPr>
              <a:t>3. Динамический анализ индивидуальных </a:t>
            </a:r>
            <a:r>
              <a:rPr lang="ru-RU" dirty="0" err="1" smtClean="0">
                <a:latin typeface="Times New Roman"/>
              </a:rPr>
              <a:t>иммунносигнатур</a:t>
            </a:r>
            <a:r>
              <a:rPr lang="ru-RU" dirty="0" smtClean="0">
                <a:latin typeface="Times New Roman"/>
              </a:rPr>
              <a:t> может быть использован для прогнозирования течения ЗНО.</a:t>
            </a:r>
          </a:p>
          <a:p>
            <a:pPr marL="274320" indent="-274320" eaLnBrk="1" fontAlgn="auto" hangingPunct="1">
              <a:spcAft>
                <a:spcPts val="0"/>
              </a:spcAft>
              <a:buFont typeface="Wingdings 3"/>
              <a:buNone/>
              <a:defRPr/>
            </a:pPr>
            <a:r>
              <a:rPr lang="ru-RU" dirty="0" smtClean="0">
                <a:latin typeface="Times New Roman"/>
              </a:rPr>
              <a:t>Полученные результаты свидетельствуют об уникальности и высокой достоверности использования инновационного метода </a:t>
            </a:r>
            <a:r>
              <a:rPr lang="ru-RU" dirty="0" err="1" smtClean="0">
                <a:latin typeface="Times New Roman"/>
              </a:rPr>
              <a:t>иммуносигнатуры</a:t>
            </a:r>
            <a:r>
              <a:rPr lang="ru-RU" dirty="0" smtClean="0">
                <a:latin typeface="Times New Roman"/>
              </a:rPr>
              <a:t> в целях профилактики, ранней диагностики и прогнозирования течения рака молочной железы. </a:t>
            </a:r>
            <a:endParaRPr lang="ru-RU" dirty="0"/>
          </a:p>
        </p:txBody>
      </p:sp>
      <p:sp>
        <p:nvSpPr>
          <p:cNvPr id="5" name="Прямоугольник 4"/>
          <p:cNvSpPr>
            <a:spLocks noChangeArrowheads="1"/>
          </p:cNvSpPr>
          <p:nvPr/>
        </p:nvSpPr>
        <p:spPr bwMode="auto">
          <a:xfrm>
            <a:off x="7364730" y="6550025"/>
            <a:ext cx="1779270" cy="307777"/>
          </a:xfrm>
          <a:prstGeom prst="rect">
            <a:avLst/>
          </a:prstGeom>
          <a:noFill/>
          <a:ln w="9525">
            <a:noFill/>
            <a:miter lim="800000"/>
            <a:headEnd/>
            <a:tailEnd/>
          </a:ln>
        </p:spPr>
        <p:txBody>
          <a:bodyPr wrap="none">
            <a:spAutoFit/>
          </a:bodyPr>
          <a:lstStyle/>
          <a:p>
            <a:pPr algn="r"/>
            <a:r>
              <a:rPr lang="ru-RU" sz="1400" dirty="0"/>
              <a:t>Лазарев А.Ф., </a:t>
            </a:r>
            <a:r>
              <a:rPr lang="ru-RU" sz="1400" dirty="0" smtClean="0"/>
              <a:t>2015</a:t>
            </a:r>
            <a:endParaRPr lang="ru-RU"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val 22"/>
          <p:cNvSpPr>
            <a:spLocks noChangeArrowheads="1"/>
          </p:cNvSpPr>
          <p:nvPr/>
        </p:nvSpPr>
        <p:spPr bwMode="auto">
          <a:xfrm>
            <a:off x="7019925" y="3573463"/>
            <a:ext cx="360363" cy="358775"/>
          </a:xfrm>
          <a:prstGeom prst="ellipse">
            <a:avLst/>
          </a:prstGeom>
          <a:solidFill>
            <a:schemeClr val="bg1"/>
          </a:solidFill>
          <a:ln w="9525">
            <a:solidFill>
              <a:schemeClr val="bg1"/>
            </a:solidFill>
            <a:round/>
            <a:headEnd/>
            <a:tailEnd/>
          </a:ln>
        </p:spPr>
        <p:txBody>
          <a:bodyPr wrap="none" anchor="ctr"/>
          <a:lstStyle/>
          <a:p>
            <a:endParaRPr lang="ru-RU"/>
          </a:p>
        </p:txBody>
      </p:sp>
      <p:sp>
        <p:nvSpPr>
          <p:cNvPr id="34819" name="Rectangle 2"/>
          <p:cNvSpPr>
            <a:spLocks noGrp="1" noChangeArrowheads="1"/>
          </p:cNvSpPr>
          <p:nvPr>
            <p:ph type="title"/>
          </p:nvPr>
        </p:nvSpPr>
        <p:spPr>
          <a:xfrm>
            <a:off x="0" y="144463"/>
            <a:ext cx="9144000" cy="981075"/>
          </a:xfrm>
        </p:spPr>
        <p:txBody>
          <a:bodyPr/>
          <a:lstStyle/>
          <a:p>
            <a:pPr eaLnBrk="1" hangingPunct="1"/>
            <a:r>
              <a:rPr lang="ru-RU" sz="2400" b="1" smtClean="0">
                <a:solidFill>
                  <a:srgbClr val="3333FF"/>
                </a:solidFill>
                <a:latin typeface="Calibri" pitchFamily="34" charset="0"/>
              </a:rPr>
              <a:t>Структура заболеваемости злокачественными новообразованиями населения Алтайского края и РФ, мужчины, 2012 г.,  (в %)</a:t>
            </a:r>
          </a:p>
        </p:txBody>
      </p:sp>
      <p:graphicFrame>
        <p:nvGraphicFramePr>
          <p:cNvPr id="34820" name="Object 2"/>
          <p:cNvGraphicFramePr>
            <a:graphicFrameLocks noGrp="1" noChangeAspect="1"/>
          </p:cNvGraphicFramePr>
          <p:nvPr>
            <p:ph sz="half" idx="1"/>
          </p:nvPr>
        </p:nvGraphicFramePr>
        <p:xfrm>
          <a:off x="66675" y="987425"/>
          <a:ext cx="4273550" cy="5372100"/>
        </p:xfrm>
        <a:graphic>
          <a:graphicData uri="http://schemas.openxmlformats.org/presentationml/2006/ole">
            <mc:AlternateContent xmlns:mc="http://schemas.openxmlformats.org/markup-compatibility/2006">
              <mc:Choice xmlns:v="urn:schemas-microsoft-com:vml" Requires="v">
                <p:oleObj spid="_x0000_s34823" name="Worksheet" r:id="rId4" imgW="4295843" imgH="5400675" progId="Excel.Sheet.8">
                  <p:embed/>
                </p:oleObj>
              </mc:Choice>
              <mc:Fallback>
                <p:oleObj name="Worksheet" r:id="rId4" imgW="4295843" imgH="5400675" progId="Excel.Sheet.8">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 y="987425"/>
                        <a:ext cx="4273550" cy="537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821" name="Text Box 12"/>
          <p:cNvSpPr txBox="1">
            <a:spLocks noChangeArrowheads="1"/>
          </p:cNvSpPr>
          <p:nvPr/>
        </p:nvSpPr>
        <p:spPr bwMode="auto">
          <a:xfrm>
            <a:off x="5076825" y="4149725"/>
            <a:ext cx="431800" cy="366713"/>
          </a:xfrm>
          <a:prstGeom prst="rect">
            <a:avLst/>
          </a:prstGeom>
          <a:noFill/>
          <a:ln w="9525">
            <a:noFill/>
            <a:miter lim="800000"/>
            <a:headEnd/>
            <a:tailEnd/>
          </a:ln>
        </p:spPr>
        <p:txBody>
          <a:bodyPr>
            <a:spAutoFit/>
          </a:bodyPr>
          <a:lstStyle/>
          <a:p>
            <a:pPr>
              <a:spcBef>
                <a:spcPct val="50000"/>
              </a:spcBef>
            </a:pPr>
            <a:r>
              <a:rPr lang="ru-RU">
                <a:solidFill>
                  <a:schemeClr val="bg1"/>
                </a:solidFill>
              </a:rPr>
              <a:t>2</a:t>
            </a:r>
          </a:p>
        </p:txBody>
      </p:sp>
      <p:graphicFrame>
        <p:nvGraphicFramePr>
          <p:cNvPr id="34822" name="Object 2"/>
          <p:cNvGraphicFramePr>
            <a:graphicFrameLocks noGrp="1" noChangeAspect="1"/>
          </p:cNvGraphicFramePr>
          <p:nvPr>
            <p:ph sz="half" idx="1"/>
          </p:nvPr>
        </p:nvGraphicFramePr>
        <p:xfrm>
          <a:off x="4592638" y="1003300"/>
          <a:ext cx="4406900" cy="5368925"/>
        </p:xfrm>
        <a:graphic>
          <a:graphicData uri="http://schemas.openxmlformats.org/presentationml/2006/ole">
            <mc:AlternateContent xmlns:mc="http://schemas.openxmlformats.org/markup-compatibility/2006">
              <mc:Choice xmlns:v="urn:schemas-microsoft-com:vml" Requires="v">
                <p:oleObj spid="_x0000_s34824" name="Worksheet" r:id="rId7" imgW="4410143" imgH="5372100" progId="Excel.Sheet.8">
                  <p:embed/>
                </p:oleObj>
              </mc:Choice>
              <mc:Fallback>
                <p:oleObj name="Worksheet" r:id="rId7" imgW="4410143" imgH="5372100" progId="Excel.Sheet.8">
                  <p:embed/>
                  <p:pic>
                    <p:nvPicPr>
                      <p:cNvPr id="0" name="Picture 6"/>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2638" y="1003300"/>
                        <a:ext cx="4406900" cy="5368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823" name="TextBox 19"/>
          <p:cNvSpPr txBox="1">
            <a:spLocks noChangeArrowheads="1"/>
          </p:cNvSpPr>
          <p:nvPr/>
        </p:nvSpPr>
        <p:spPr bwMode="auto">
          <a:xfrm>
            <a:off x="1042988" y="6457950"/>
            <a:ext cx="3600450" cy="400050"/>
          </a:xfrm>
          <a:prstGeom prst="rect">
            <a:avLst/>
          </a:prstGeom>
          <a:noFill/>
          <a:ln w="9525">
            <a:noFill/>
            <a:miter lim="800000"/>
            <a:headEnd/>
            <a:tailEnd/>
          </a:ln>
        </p:spPr>
        <p:txBody>
          <a:bodyPr>
            <a:spAutoFit/>
          </a:bodyPr>
          <a:lstStyle/>
          <a:p>
            <a:pPr algn="ctr"/>
            <a:r>
              <a:rPr lang="ru-RU" b="1"/>
              <a:t>Алтайский край</a:t>
            </a:r>
          </a:p>
        </p:txBody>
      </p:sp>
      <p:sp>
        <p:nvSpPr>
          <p:cNvPr id="34824" name="TextBox 20"/>
          <p:cNvSpPr txBox="1">
            <a:spLocks noChangeArrowheads="1"/>
          </p:cNvSpPr>
          <p:nvPr/>
        </p:nvSpPr>
        <p:spPr bwMode="auto">
          <a:xfrm>
            <a:off x="5614988" y="6457950"/>
            <a:ext cx="3529012" cy="400050"/>
          </a:xfrm>
          <a:prstGeom prst="rect">
            <a:avLst/>
          </a:prstGeom>
          <a:noFill/>
          <a:ln w="9525">
            <a:noFill/>
            <a:miter lim="800000"/>
            <a:headEnd/>
            <a:tailEnd/>
          </a:ln>
        </p:spPr>
        <p:txBody>
          <a:bodyPr>
            <a:spAutoFit/>
          </a:bodyPr>
          <a:lstStyle/>
          <a:p>
            <a:pPr algn="ctr"/>
            <a:r>
              <a:rPr lang="ru-RU" b="1"/>
              <a:t>Российская Федерация</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228600" y="404664"/>
            <a:ext cx="8915400" cy="6073775"/>
          </a:xfrm>
          <a:prstGeom prst="rect">
            <a:avLst/>
          </a:prstGeom>
          <a:noFill/>
          <a:ln w="9525">
            <a:noFill/>
            <a:miter lim="800000"/>
            <a:headEnd/>
            <a:tailEnd/>
          </a:ln>
        </p:spPr>
        <p:txBody>
          <a:bodyPr lIns="18000" tIns="10800" rIns="18000" bIns="10800">
            <a:spAutoFit/>
          </a:bodyPr>
          <a:lstStyle/>
          <a:p>
            <a:pPr indent="750888">
              <a:lnSpc>
                <a:spcPct val="95000"/>
              </a:lnSpc>
              <a:spcBef>
                <a:spcPct val="50000"/>
              </a:spcBef>
              <a:defRPr/>
            </a:pPr>
            <a:r>
              <a:rPr lang="ru-RU" sz="2300" dirty="0">
                <a:solidFill>
                  <a:schemeClr val="tx2">
                    <a:lumMod val="50000"/>
                  </a:schemeClr>
                </a:solidFill>
              </a:rPr>
              <a:t>Таким образом, анализ современного состояния онкологической ситуации в мире показывает, что профилактика ЗН в настоящее время становится абсолютно реальной и высокоэффективной. Правда, иногда она может быть обусловлена естественными процессами, проходящими независимо от человека (такими как спад эпидемии вирусных инфекций) или связана с различными социальными изменениями в обществе (смена вектора питания). Но тот факт, что за относительно короткий период (последние 15-20 лет) произошло повсеместное резкое снижение смертности от рака желудка у мужчин; рака желудка, ободочной кишки, поджелудочной железы и шейки матки – у женщин связанной, прежде всего, со снижением заболеваемости и </a:t>
            </a:r>
            <a:r>
              <a:rPr lang="ru-RU" sz="2300" dirty="0" smtClean="0">
                <a:solidFill>
                  <a:schemeClr val="tx2">
                    <a:lumMod val="50000"/>
                  </a:schemeClr>
                </a:solidFill>
              </a:rPr>
              <a:t>улучшением </a:t>
            </a:r>
            <a:r>
              <a:rPr lang="ru-RU" sz="2300" dirty="0">
                <a:solidFill>
                  <a:schemeClr val="tx2">
                    <a:lumMod val="50000"/>
                  </a:schemeClr>
                </a:solidFill>
              </a:rPr>
              <a:t>ранней диагностики – свидетельствует о несомненной эффективности профилактики ЗНО и необходимости дальнейшего совершенствования профилактических мероприятий в онкологии, придания им статуса приоритетного направления.</a:t>
            </a:r>
          </a:p>
        </p:txBody>
      </p:sp>
      <p:sp>
        <p:nvSpPr>
          <p:cNvPr id="3" name="Прямоугольник 2"/>
          <p:cNvSpPr>
            <a:spLocks noChangeArrowheads="1"/>
          </p:cNvSpPr>
          <p:nvPr/>
        </p:nvSpPr>
        <p:spPr bwMode="auto">
          <a:xfrm>
            <a:off x="7364730" y="6550025"/>
            <a:ext cx="1779270" cy="307777"/>
          </a:xfrm>
          <a:prstGeom prst="rect">
            <a:avLst/>
          </a:prstGeom>
          <a:noFill/>
          <a:ln w="9525">
            <a:noFill/>
            <a:miter lim="800000"/>
            <a:headEnd/>
            <a:tailEnd/>
          </a:ln>
        </p:spPr>
        <p:txBody>
          <a:bodyPr wrap="none">
            <a:spAutoFit/>
          </a:bodyPr>
          <a:lstStyle/>
          <a:p>
            <a:pPr algn="r"/>
            <a:r>
              <a:rPr lang="ru-RU" sz="1400" dirty="0"/>
              <a:t>Лазарев А.Ф., </a:t>
            </a:r>
            <a:r>
              <a:rPr lang="ru-RU" sz="1400" dirty="0" smtClean="0"/>
              <a:t>2015</a:t>
            </a:r>
            <a:endParaRPr lang="ru-RU" sz="1400"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93675" y="93663"/>
            <a:ext cx="8915400" cy="1031875"/>
          </a:xfrm>
          <a:prstGeom prst="rect">
            <a:avLst/>
          </a:prstGeom>
          <a:noFill/>
          <a:ln w="9525">
            <a:noFill/>
            <a:miter lim="800000"/>
            <a:headEnd/>
            <a:tailEnd/>
          </a:ln>
        </p:spPr>
        <p:txBody>
          <a:bodyPr lIns="18000" tIns="10800" rIns="18000" bIns="10800">
            <a:spAutoFit/>
          </a:bodyPr>
          <a:lstStyle/>
          <a:p>
            <a:pPr indent="750888">
              <a:lnSpc>
                <a:spcPct val="95000"/>
              </a:lnSpc>
              <a:spcBef>
                <a:spcPct val="50000"/>
              </a:spcBef>
              <a:defRPr/>
            </a:pPr>
            <a:r>
              <a:rPr lang="ru-RU" sz="2300" dirty="0">
                <a:solidFill>
                  <a:schemeClr val="tx2">
                    <a:lumMod val="50000"/>
                  </a:schemeClr>
                </a:solidFill>
              </a:rPr>
              <a:t>Итак, ПРОФИЛАКТИКА ЗЛОКАЧЕСТВЕННЫХ НОВООБРАЗОВАНИЙ НА СОВРЕМЕННОМ ЭТАПЕ включает в себя:</a:t>
            </a:r>
          </a:p>
        </p:txBody>
      </p:sp>
      <p:sp>
        <p:nvSpPr>
          <p:cNvPr id="4" name="Содержимое 3"/>
          <p:cNvSpPr>
            <a:spLocks noGrp="1"/>
          </p:cNvSpPr>
          <p:nvPr>
            <p:ph sz="quarter" idx="1"/>
          </p:nvPr>
        </p:nvSpPr>
        <p:spPr>
          <a:xfrm>
            <a:off x="179388" y="1219200"/>
            <a:ext cx="8964612" cy="5089525"/>
          </a:xfrm>
        </p:spPr>
        <p:txBody>
          <a:bodyPr>
            <a:normAutofit fontScale="85000" lnSpcReduction="20000"/>
          </a:bodyPr>
          <a:lstStyle/>
          <a:p>
            <a:pPr marL="514350" indent="-514350" eaLnBrk="1" fontAlgn="auto" hangingPunct="1">
              <a:spcAft>
                <a:spcPts val="0"/>
              </a:spcAft>
              <a:buFont typeface="+mj-lt"/>
              <a:buAutoNum type="arabicPeriod"/>
              <a:defRPr/>
            </a:pPr>
            <a:r>
              <a:rPr lang="ru-RU" dirty="0" smtClean="0"/>
              <a:t>Проведение популяционной профилактики (снижение канцерогенного прессинга на население).</a:t>
            </a:r>
          </a:p>
          <a:p>
            <a:pPr marL="514350" indent="-514350" eaLnBrk="1" fontAlgn="auto" hangingPunct="1">
              <a:spcAft>
                <a:spcPts val="0"/>
              </a:spcAft>
              <a:buFont typeface="+mj-lt"/>
              <a:buAutoNum type="arabicPeriod"/>
              <a:defRPr/>
            </a:pPr>
            <a:r>
              <a:rPr lang="ru-RU" dirty="0" smtClean="0"/>
              <a:t>Улучшение диагностики и повышение </a:t>
            </a:r>
            <a:r>
              <a:rPr lang="ru-RU" dirty="0" err="1" smtClean="0"/>
              <a:t>выявляемости</a:t>
            </a:r>
            <a:r>
              <a:rPr lang="ru-RU" dirty="0" smtClean="0"/>
              <a:t> ЗН.</a:t>
            </a:r>
          </a:p>
          <a:p>
            <a:pPr marL="514350" indent="-514350" eaLnBrk="1" fontAlgn="auto" hangingPunct="1">
              <a:spcAft>
                <a:spcPts val="0"/>
              </a:spcAft>
              <a:buFont typeface="+mj-lt"/>
              <a:buAutoNum type="arabicPeriod"/>
              <a:defRPr/>
            </a:pPr>
            <a:r>
              <a:rPr lang="ru-RU" dirty="0" smtClean="0"/>
              <a:t>Повышение качества дифференциальной диагностики и ранней диагностики ЗН ( выявление </a:t>
            </a:r>
            <a:r>
              <a:rPr lang="ru-RU" dirty="0" err="1" smtClean="0"/>
              <a:t>доинвазивного</a:t>
            </a:r>
            <a:r>
              <a:rPr lang="ru-RU" dirty="0" smtClean="0"/>
              <a:t> рака).</a:t>
            </a:r>
          </a:p>
          <a:p>
            <a:pPr marL="514350" indent="-514350" eaLnBrk="1" fontAlgn="auto" hangingPunct="1">
              <a:spcAft>
                <a:spcPts val="0"/>
              </a:spcAft>
              <a:buFont typeface="+mj-lt"/>
              <a:buAutoNum type="arabicPeriod"/>
              <a:defRPr/>
            </a:pPr>
            <a:r>
              <a:rPr lang="ru-RU" dirty="0" smtClean="0"/>
              <a:t>Формирование популяционного </a:t>
            </a:r>
            <a:r>
              <a:rPr lang="ru-RU" dirty="0" err="1" smtClean="0"/>
              <a:t>канцер-регистра</a:t>
            </a:r>
            <a:r>
              <a:rPr lang="ru-RU" dirty="0" smtClean="0"/>
              <a:t>.</a:t>
            </a:r>
          </a:p>
          <a:p>
            <a:pPr marL="514350" indent="-514350" eaLnBrk="1" fontAlgn="auto" hangingPunct="1">
              <a:spcAft>
                <a:spcPts val="0"/>
              </a:spcAft>
              <a:buFont typeface="+mj-lt"/>
              <a:buAutoNum type="arabicPeriod"/>
              <a:defRPr/>
            </a:pPr>
            <a:r>
              <a:rPr lang="ru-RU" dirty="0" smtClean="0"/>
              <a:t>Проведение целевой (персонифицированной) профилактики.</a:t>
            </a:r>
          </a:p>
          <a:p>
            <a:pPr marL="514350" indent="-514350" eaLnBrk="1" fontAlgn="auto" hangingPunct="1">
              <a:spcAft>
                <a:spcPts val="0"/>
              </a:spcAft>
              <a:buFont typeface="+mj-lt"/>
              <a:buAutoNum type="arabicPeriod"/>
              <a:defRPr/>
            </a:pPr>
            <a:r>
              <a:rPr lang="ru-RU" dirty="0" smtClean="0"/>
              <a:t>Формирование групп онкологического риска.</a:t>
            </a:r>
          </a:p>
          <a:p>
            <a:pPr marL="514350" indent="-514350" eaLnBrk="1" fontAlgn="auto" hangingPunct="1">
              <a:spcAft>
                <a:spcPts val="0"/>
              </a:spcAft>
              <a:buFont typeface="+mj-lt"/>
              <a:buAutoNum type="arabicPeriod"/>
              <a:defRPr/>
            </a:pPr>
            <a:r>
              <a:rPr lang="ru-RU" dirty="0" smtClean="0"/>
              <a:t>Формирование регистра </a:t>
            </a:r>
            <a:r>
              <a:rPr lang="ru-RU" dirty="0" err="1" smtClean="0"/>
              <a:t>предрака</a:t>
            </a:r>
            <a:r>
              <a:rPr lang="ru-RU" dirty="0" smtClean="0"/>
              <a:t> высокого риска.</a:t>
            </a:r>
          </a:p>
          <a:p>
            <a:pPr marL="514350" indent="-514350" eaLnBrk="1" fontAlgn="auto" hangingPunct="1">
              <a:spcAft>
                <a:spcPts val="0"/>
              </a:spcAft>
              <a:buFont typeface="+mj-lt"/>
              <a:buAutoNum type="arabicPeriod"/>
              <a:defRPr/>
            </a:pPr>
            <a:r>
              <a:rPr lang="ru-RU" dirty="0" smtClean="0"/>
              <a:t>Проведение хирургических вмешательств, лучевой терапии, </a:t>
            </a:r>
            <a:r>
              <a:rPr lang="ru-RU" dirty="0" err="1" smtClean="0"/>
              <a:t>физиолечения</a:t>
            </a:r>
            <a:r>
              <a:rPr lang="ru-RU" dirty="0" smtClean="0"/>
              <a:t>, медикаментозное лечение; по излечению </a:t>
            </a:r>
            <a:r>
              <a:rPr lang="ru-RU" dirty="0" err="1" smtClean="0"/>
              <a:t>предрака</a:t>
            </a:r>
            <a:r>
              <a:rPr lang="ru-RU" dirty="0" smtClean="0"/>
              <a:t>  - повышение противоопухолевой </a:t>
            </a:r>
            <a:r>
              <a:rPr lang="ru-RU" dirty="0" err="1" smtClean="0"/>
              <a:t>резистентности</a:t>
            </a:r>
            <a:r>
              <a:rPr lang="ru-RU" dirty="0" smtClean="0"/>
              <a:t>.</a:t>
            </a:r>
          </a:p>
          <a:p>
            <a:pPr marL="514350" indent="-514350" eaLnBrk="1" fontAlgn="auto" hangingPunct="1">
              <a:spcAft>
                <a:spcPts val="0"/>
              </a:spcAft>
              <a:buFont typeface="+mj-lt"/>
              <a:buAutoNum type="arabicPeriod"/>
              <a:defRPr/>
            </a:pPr>
            <a:r>
              <a:rPr lang="ru-RU" dirty="0" smtClean="0"/>
              <a:t>Исследование </a:t>
            </a:r>
            <a:r>
              <a:rPr lang="ru-RU" dirty="0" err="1" smtClean="0"/>
              <a:t>иммуносигнатуры</a:t>
            </a:r>
            <a:r>
              <a:rPr lang="ru-RU" dirty="0" smtClean="0"/>
              <a:t>.</a:t>
            </a:r>
          </a:p>
          <a:p>
            <a:pPr marL="514350" indent="-514350" eaLnBrk="1" fontAlgn="auto" hangingPunct="1">
              <a:spcAft>
                <a:spcPts val="0"/>
              </a:spcAft>
              <a:buFont typeface="+mj-lt"/>
              <a:buAutoNum type="arabicPeriod"/>
              <a:defRPr/>
            </a:pPr>
            <a:r>
              <a:rPr lang="ru-RU" dirty="0" smtClean="0"/>
              <a:t>Оценка роли естественного отбора (ничего не делать – не изменять канцерогенный прессинг – ни по качеству, ни по интенсивности) остаются особи устойчивые к постоянному спектру канцерогенов.</a:t>
            </a:r>
          </a:p>
          <a:p>
            <a:pPr marL="514350" indent="-514350" eaLnBrk="1" fontAlgn="auto" hangingPunct="1">
              <a:spcAft>
                <a:spcPts val="0"/>
              </a:spcAft>
              <a:buFont typeface="+mj-lt"/>
              <a:buAutoNum type="arabicPeriod"/>
              <a:defRPr/>
            </a:pPr>
            <a:endParaRPr lang="ru-RU" dirty="0"/>
          </a:p>
        </p:txBody>
      </p:sp>
      <p:sp>
        <p:nvSpPr>
          <p:cNvPr id="143364" name="Прямоугольник 4"/>
          <p:cNvSpPr>
            <a:spLocks noChangeArrowheads="1"/>
          </p:cNvSpPr>
          <p:nvPr/>
        </p:nvSpPr>
        <p:spPr bwMode="auto">
          <a:xfrm>
            <a:off x="7329488" y="6524625"/>
            <a:ext cx="1779587" cy="307975"/>
          </a:xfrm>
          <a:prstGeom prst="rect">
            <a:avLst/>
          </a:prstGeom>
          <a:noFill/>
          <a:ln w="9525">
            <a:noFill/>
            <a:miter lim="800000"/>
            <a:headEnd/>
            <a:tailEnd/>
          </a:ln>
        </p:spPr>
        <p:txBody>
          <a:bodyPr wrap="none">
            <a:spAutoFit/>
          </a:bodyPr>
          <a:lstStyle/>
          <a:p>
            <a:pPr algn="r"/>
            <a:r>
              <a:rPr lang="ru-RU" sz="1400" dirty="0"/>
              <a:t>Лазарев А.Ф., 2018</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93675" y="46040"/>
            <a:ext cx="8915400" cy="760475"/>
          </a:xfrm>
          <a:prstGeom prst="rect">
            <a:avLst/>
          </a:prstGeom>
          <a:noFill/>
          <a:ln w="9525">
            <a:noFill/>
            <a:miter lim="800000"/>
            <a:headEnd/>
            <a:tailEnd/>
          </a:ln>
        </p:spPr>
        <p:txBody>
          <a:bodyPr lIns="18000" tIns="10800" rIns="18000" bIns="10800">
            <a:spAutoFit/>
          </a:bodyPr>
          <a:lstStyle/>
          <a:p>
            <a:pPr algn="ctr" hangingPunct="0"/>
            <a:r>
              <a:rPr lang="ru-RU" sz="1600" b="1" dirty="0"/>
              <a:t>С П И С О </a:t>
            </a:r>
            <a:r>
              <a:rPr lang="ru-RU" sz="1600" b="1" dirty="0" smtClean="0"/>
              <a:t>К авторских </a:t>
            </a:r>
            <a:r>
              <a:rPr lang="ru-RU" sz="1600" b="1" dirty="0"/>
              <a:t>свидетельств на изобретения, патентов </a:t>
            </a:r>
            <a:r>
              <a:rPr lang="ru-RU" sz="1600" b="1" dirty="0" smtClean="0"/>
              <a:t> </a:t>
            </a:r>
          </a:p>
          <a:p>
            <a:pPr algn="ctr" hangingPunct="0"/>
            <a:r>
              <a:rPr lang="ru-RU" sz="1600" b="1" dirty="0" smtClean="0"/>
              <a:t>по </a:t>
            </a:r>
            <a:r>
              <a:rPr lang="ru-RU" sz="1600" b="1" dirty="0"/>
              <a:t>профилактике злокачественных новообразований</a:t>
            </a:r>
            <a:endParaRPr lang="ru-RU" sz="1600" dirty="0"/>
          </a:p>
          <a:p>
            <a:pPr algn="ctr" hangingPunct="0"/>
            <a:r>
              <a:rPr lang="ru-RU" sz="1600" b="1" dirty="0"/>
              <a:t>доктора медицинских наук, профессора Лазарева Александра Федоровича</a:t>
            </a:r>
            <a:endParaRPr lang="ru-RU" sz="1600" dirty="0"/>
          </a:p>
        </p:txBody>
      </p:sp>
      <p:graphicFrame>
        <p:nvGraphicFramePr>
          <p:cNvPr id="6" name="Таблица 5"/>
          <p:cNvGraphicFramePr>
            <a:graphicFrameLocks noGrp="1"/>
          </p:cNvGraphicFramePr>
          <p:nvPr/>
        </p:nvGraphicFramePr>
        <p:xfrm>
          <a:off x="179512" y="1124744"/>
          <a:ext cx="8784978" cy="5669280"/>
        </p:xfrm>
        <a:graphic>
          <a:graphicData uri="http://schemas.openxmlformats.org/drawingml/2006/table">
            <a:tbl>
              <a:tblPr/>
              <a:tblGrid>
                <a:gridCol w="400595"/>
                <a:gridCol w="2526562"/>
                <a:gridCol w="2610895"/>
                <a:gridCol w="1936208"/>
                <a:gridCol w="1310718"/>
              </a:tblGrid>
              <a:tr h="318745">
                <a:tc>
                  <a:txBody>
                    <a:bodyPr/>
                    <a:lstStyle/>
                    <a:p>
                      <a:pPr algn="ctr" hangingPunct="0">
                        <a:spcAft>
                          <a:spcPts val="0"/>
                        </a:spcAft>
                      </a:pPr>
                      <a:r>
                        <a:rPr lang="ru-RU" sz="1200" dirty="0">
                          <a:latin typeface="Times New Roman"/>
                          <a:ea typeface="Times New Roman"/>
                        </a:rPr>
                        <a:t>№ </a:t>
                      </a:r>
                      <a:r>
                        <a:rPr lang="ru-RU" sz="1200" dirty="0" err="1">
                          <a:latin typeface="Times New Roman"/>
                          <a:ea typeface="Times New Roman"/>
                        </a:rPr>
                        <a:t>п</a:t>
                      </a:r>
                      <a:r>
                        <a:rPr lang="ru-RU" sz="1200" dirty="0">
                          <a:latin typeface="Times New Roman"/>
                          <a:ea typeface="Times New Roman"/>
                        </a:rPr>
                        <a:t>/</a:t>
                      </a:r>
                      <a:r>
                        <a:rPr lang="ru-RU" sz="1200" dirty="0" err="1">
                          <a:latin typeface="Times New Roman"/>
                          <a:ea typeface="Times New Roman"/>
                        </a:rPr>
                        <a:t>п</a:t>
                      </a:r>
                      <a:endParaRPr lang="ru-RU" sz="1200" dirty="0">
                        <a:latin typeface="Times New Roman"/>
                        <a:ea typeface="Times New Roman"/>
                      </a:endParaRP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1200">
                          <a:latin typeface="Times New Roman"/>
                          <a:ea typeface="Times New Roman"/>
                        </a:rPr>
                        <a:t>Название</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1200">
                          <a:latin typeface="Times New Roman"/>
                          <a:ea typeface="Times New Roman"/>
                        </a:rPr>
                        <a:t>№ Авторского свидетельства /Патента  /Удостоверения  </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1200">
                          <a:latin typeface="Times New Roman"/>
                          <a:ea typeface="Times New Roman"/>
                        </a:rPr>
                        <a:t>Кем выдано</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1200">
                          <a:latin typeface="Times New Roman"/>
                          <a:ea typeface="Times New Roman"/>
                        </a:rPr>
                        <a:t>Соавторы</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8118">
                <a:tc>
                  <a:txBody>
                    <a:bodyPr/>
                    <a:lstStyle/>
                    <a:p>
                      <a:pPr marL="342900" lvl="0" indent="-342900" hangingPunct="0">
                        <a:spcAft>
                          <a:spcPts val="0"/>
                        </a:spcAft>
                        <a:buFont typeface="+mj-lt"/>
                        <a:buAutoNum type="arabicPeriod"/>
                      </a:pPr>
                      <a:r>
                        <a:rPr lang="ru-RU" sz="1200" dirty="0" smtClean="0">
                          <a:latin typeface="Times New Roman"/>
                          <a:ea typeface="Times New Roman"/>
                        </a:rPr>
                        <a:t>1</a:t>
                      </a:r>
                      <a:endParaRPr lang="ru-RU" sz="1200" dirty="0">
                        <a:latin typeface="Times New Roman"/>
                        <a:ea typeface="Times New Roman"/>
                      </a:endParaRP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Территориальный раковый регистр</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Свидетельство о государственной регистрации программы для ЭВМ №2008611703 от г. Заявка №2008610743 от г </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Федеральная служба интеллектуальной собственности, патентам и товарным  знакам</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endParaRPr lang="ru-RU" sz="1200">
                        <a:latin typeface="Times New Roman"/>
                        <a:ea typeface="Times New Roman"/>
                      </a:endParaRP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8118">
                <a:tc>
                  <a:txBody>
                    <a:bodyPr/>
                    <a:lstStyle/>
                    <a:p>
                      <a:pPr marL="342900" lvl="0" indent="-342900" hangingPunct="0">
                        <a:spcAft>
                          <a:spcPts val="0"/>
                        </a:spcAft>
                        <a:buFont typeface="+mj-lt"/>
                        <a:buNone/>
                      </a:pPr>
                      <a:r>
                        <a:rPr lang="ru-RU" sz="1200" dirty="0" smtClean="0">
                          <a:latin typeface="Times New Roman"/>
                          <a:ea typeface="Times New Roman"/>
                        </a:rPr>
                        <a:t>2.</a:t>
                      </a:r>
                      <a:endParaRPr lang="ru-RU" sz="1200" dirty="0">
                        <a:latin typeface="Times New Roman"/>
                        <a:ea typeface="Times New Roman"/>
                      </a:endParaRP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Регистр предрака высокого риска</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Свидетельство о государственной регистрации программы для ЭВМ №2008612887 от г. Заявка №2008610870 от г</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Федеральная служба интеллектуальной собственности, патентам и товарным  знакам</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endParaRPr lang="ru-RU" sz="1200">
                        <a:latin typeface="Times New Roman"/>
                        <a:ea typeface="Times New Roman"/>
                      </a:endParaRP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8118">
                <a:tc>
                  <a:txBody>
                    <a:bodyPr/>
                    <a:lstStyle/>
                    <a:p>
                      <a:pPr marL="342900" lvl="0" indent="-342900" hangingPunct="0">
                        <a:spcAft>
                          <a:spcPts val="0"/>
                        </a:spcAft>
                        <a:buFont typeface="+mj-lt"/>
                        <a:buNone/>
                      </a:pPr>
                      <a:r>
                        <a:rPr lang="ru-RU" sz="1200" dirty="0" smtClean="0">
                          <a:latin typeface="Times New Roman"/>
                          <a:ea typeface="Times New Roman"/>
                        </a:rPr>
                        <a:t>3</a:t>
                      </a:r>
                      <a:endParaRPr lang="ru-RU" sz="1200" dirty="0">
                        <a:latin typeface="Times New Roman"/>
                        <a:ea typeface="Times New Roman"/>
                      </a:endParaRP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Способ профилактики и лечения осложнений при лучевой и/или химиотерапии рака различной локализации </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Патент на №2322999. Приоритет изобретения г. Зарегистрировано в гос. реестре изобретений РФ г. </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Федеральная служба интеллектуальной собственности, патентам и товарным  знакам</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Корепанов С.В., Веряскина Н.Д.</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8118">
                <a:tc>
                  <a:txBody>
                    <a:bodyPr/>
                    <a:lstStyle/>
                    <a:p>
                      <a:pPr marL="342900" lvl="0" indent="-342900" hangingPunct="0">
                        <a:spcAft>
                          <a:spcPts val="0"/>
                        </a:spcAft>
                        <a:buFont typeface="+mj-lt"/>
                        <a:buNone/>
                      </a:pPr>
                      <a:r>
                        <a:rPr lang="ru-RU" sz="1200" dirty="0" smtClean="0">
                          <a:latin typeface="Times New Roman"/>
                          <a:ea typeface="Times New Roman"/>
                        </a:rPr>
                        <a:t>4.</a:t>
                      </a:r>
                      <a:endParaRPr lang="ru-RU" sz="1200" dirty="0">
                        <a:latin typeface="Times New Roman"/>
                        <a:ea typeface="Times New Roman"/>
                      </a:endParaRP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Способ профилактики и коррекции анемии у больных метастатическим раком молочной железы</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Патент на №2314122. Приоритет изобретения г. Зарегистрировано в гос. реестре изобретений РФ г. </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Федеральная служба интеллектуальной собственности, патентам и товарным  знакам</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Давиденко И.С.</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7804">
                <a:tc>
                  <a:txBody>
                    <a:bodyPr/>
                    <a:lstStyle/>
                    <a:p>
                      <a:pPr marL="342900" lvl="0" indent="-342900" hangingPunct="0">
                        <a:spcAft>
                          <a:spcPts val="0"/>
                        </a:spcAft>
                        <a:buFont typeface="+mj-lt"/>
                        <a:buNone/>
                      </a:pPr>
                      <a:r>
                        <a:rPr lang="ru-RU" sz="1200" dirty="0" smtClean="0">
                          <a:latin typeface="Times New Roman"/>
                          <a:ea typeface="Times New Roman"/>
                        </a:rPr>
                        <a:t>5.</a:t>
                      </a:r>
                      <a:endParaRPr lang="ru-RU" sz="1200" dirty="0">
                        <a:latin typeface="Times New Roman"/>
                        <a:ea typeface="Times New Roman"/>
                      </a:endParaRP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База данных «Оценка эффективности специализированной онкологической помощи населению»</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Свидетельство о государственной регистрации базы данных №2011620225 от 24.03.2011г. Заявка №2010620725 от 13.12.2010 г</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Федеральная служба интеллектуальной собственности, патентам и товарным  знакам</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Лазарев АФ</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6863">
                <a:tc>
                  <a:txBody>
                    <a:bodyPr/>
                    <a:lstStyle/>
                    <a:p>
                      <a:pPr marL="342900" lvl="0" indent="-342900" hangingPunct="0">
                        <a:spcAft>
                          <a:spcPts val="0"/>
                        </a:spcAft>
                        <a:buFont typeface="+mj-lt"/>
                        <a:buNone/>
                      </a:pPr>
                      <a:r>
                        <a:rPr lang="ru-RU" sz="1200" dirty="0" smtClean="0">
                          <a:latin typeface="Times New Roman"/>
                          <a:ea typeface="Times New Roman"/>
                        </a:rPr>
                        <a:t>6.</a:t>
                      </a:r>
                      <a:endParaRPr lang="ru-RU" sz="1200" dirty="0">
                        <a:latin typeface="Times New Roman"/>
                        <a:ea typeface="Times New Roman"/>
                      </a:endParaRP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База данных клинико-патологических и морфологических параметров больных раком молочной железы для обнаружения биомаркеров при ранней диагностике заболевания </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Свидетельство о государственной регистрации базы данных №2017621486 от 14.12.2017г. Заявка №2017621205 от 26.10.2017 г</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Федеральная служба интеллектуальной собственности, патентам и товарным  знакам</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Шаповал АИ, Лазарев АФ, Петрова ВД, Подлесных СВ, Рязанов МА</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8118">
                <a:tc>
                  <a:txBody>
                    <a:bodyPr/>
                    <a:lstStyle/>
                    <a:p>
                      <a:pPr marL="342900" lvl="0" indent="-342900" hangingPunct="0">
                        <a:spcAft>
                          <a:spcPts val="0"/>
                        </a:spcAft>
                        <a:buFont typeface="+mj-lt"/>
                        <a:buNone/>
                      </a:pPr>
                      <a:r>
                        <a:rPr lang="ru-RU" sz="1200" dirty="0" smtClean="0">
                          <a:latin typeface="Times New Roman"/>
                          <a:ea typeface="Times New Roman"/>
                        </a:rPr>
                        <a:t>7.</a:t>
                      </a:r>
                      <a:endParaRPr lang="ru-RU" sz="1200" dirty="0">
                        <a:latin typeface="Times New Roman"/>
                        <a:ea typeface="Times New Roman"/>
                      </a:endParaRP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Способ отбора пациентов в группу риска рака легкого</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dirty="0">
                          <a:latin typeface="Times New Roman"/>
                          <a:ea typeface="Times New Roman"/>
                        </a:rPr>
                        <a:t>Решение о выдаче патента на изобретение по заявке №2017109538/14(016637)  от 21.03.2017 г</a:t>
                      </a:r>
                      <a:r>
                        <a:rPr lang="ru-RU" sz="1200" dirty="0" smtClean="0">
                          <a:latin typeface="Times New Roman"/>
                          <a:ea typeface="Times New Roman"/>
                        </a:rPr>
                        <a:t>.   От 11.01.2018 г.</a:t>
                      </a:r>
                      <a:endParaRPr lang="ru-RU" sz="1200" dirty="0">
                        <a:latin typeface="Times New Roman"/>
                        <a:ea typeface="Times New Roman"/>
                      </a:endParaRP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a:latin typeface="Times New Roman"/>
                          <a:ea typeface="Times New Roman"/>
                        </a:rPr>
                        <a:t>Федеральная служба интеллектуальной собственности, патентам и товарным  знакам</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hangingPunct="0">
                        <a:spcAft>
                          <a:spcPts val="0"/>
                        </a:spcAft>
                      </a:pPr>
                      <a:r>
                        <a:rPr lang="ru-RU" sz="1200" dirty="0">
                          <a:latin typeface="Times New Roman"/>
                          <a:ea typeface="Times New Roman"/>
                        </a:rPr>
                        <a:t>Лазарев АФ</a:t>
                      </a:r>
                    </a:p>
                  </a:txBody>
                  <a:tcPr marL="29882" marR="29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p:cNvSpPr>
            <a:spLocks noChangeArrowheads="1"/>
          </p:cNvSpPr>
          <p:nvPr/>
        </p:nvSpPr>
        <p:spPr bwMode="auto">
          <a:xfrm>
            <a:off x="0" y="0"/>
            <a:ext cx="9144000" cy="457200"/>
          </a:xfrm>
          <a:prstGeom prst="rect">
            <a:avLst/>
          </a:prstGeom>
          <a:noFill/>
          <a:ln w="9525">
            <a:noFill/>
            <a:miter lim="800000"/>
            <a:headEnd/>
            <a:tailEnd/>
          </a:ln>
          <a:effectLst>
            <a:prstShdw prst="shdw12">
              <a:schemeClr val="bg2">
                <a:alpha val="50000"/>
              </a:schemeClr>
            </a:prstShdw>
          </a:effectLst>
        </p:spPr>
        <p:txBody>
          <a:bodyPr vert="horz" wrap="non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Список монографий по профилактике злокачественных новообразований</a:t>
            </a:r>
            <a:endParaRPr kumimoji="0" lang="ru-RU" sz="7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доктора медицинских наук, профессора Лазарева Александра Федоровича </a:t>
            </a:r>
            <a:endParaRPr kumimoji="0" lang="ru-RU" sz="2000" b="0" i="0" u="none" strike="noStrike" cap="none" normalizeH="0" baseline="0" dirty="0" smtClean="0">
              <a:ln>
                <a:noFill/>
              </a:ln>
              <a:solidFill>
                <a:schemeClr val="tx1"/>
              </a:solidFill>
              <a:effectLst/>
              <a:latin typeface="Arial" pitchFamily="34" charset="0"/>
            </a:endParaRPr>
          </a:p>
        </p:txBody>
      </p:sp>
      <p:graphicFrame>
        <p:nvGraphicFramePr>
          <p:cNvPr id="8" name="Таблица 7"/>
          <p:cNvGraphicFramePr>
            <a:graphicFrameLocks noGrp="1"/>
          </p:cNvGraphicFramePr>
          <p:nvPr/>
        </p:nvGraphicFramePr>
        <p:xfrm>
          <a:off x="0" y="764704"/>
          <a:ext cx="8892481" cy="10241280"/>
        </p:xfrm>
        <a:graphic>
          <a:graphicData uri="http://schemas.openxmlformats.org/drawingml/2006/table">
            <a:tbl>
              <a:tblPr/>
              <a:tblGrid>
                <a:gridCol w="539552"/>
                <a:gridCol w="3297065"/>
                <a:gridCol w="2967631"/>
                <a:gridCol w="648072"/>
                <a:gridCol w="1440161"/>
              </a:tblGrid>
              <a:tr h="186532">
                <a:tc>
                  <a:txBody>
                    <a:bodyPr/>
                    <a:lstStyle/>
                    <a:p>
                      <a:pPr marL="36000" indent="0" algn="ctr">
                        <a:spcBef>
                          <a:spcPts val="0"/>
                        </a:spcBef>
                        <a:spcAft>
                          <a:spcPts val="0"/>
                        </a:spcAft>
                      </a:pPr>
                      <a:endParaRPr lang="ru-RU" sz="1200" dirty="0">
                        <a:latin typeface="Times New Roman"/>
                        <a:ea typeface="Times New Roman"/>
                      </a:endParaRPr>
                    </a:p>
                    <a:p>
                      <a:pPr marL="36000" indent="0" algn="ctr">
                        <a:spcBef>
                          <a:spcPts val="0"/>
                        </a:spcBef>
                        <a:spcAft>
                          <a:spcPts val="0"/>
                        </a:spcAft>
                      </a:pPr>
                      <a:r>
                        <a:rPr lang="ru-RU" sz="1200" dirty="0">
                          <a:latin typeface="Times New Roman"/>
                          <a:ea typeface="Times New Roman"/>
                        </a:rPr>
                        <a:t>№</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ctr">
                        <a:spcBef>
                          <a:spcPts val="0"/>
                        </a:spcBef>
                        <a:spcAft>
                          <a:spcPts val="0"/>
                        </a:spcAft>
                      </a:pPr>
                      <a:endParaRPr lang="ru-RU" sz="1200" b="1" kern="0" dirty="0">
                        <a:latin typeface="Times New Roman"/>
                      </a:endParaRPr>
                    </a:p>
                    <a:p>
                      <a:pPr marL="36000" indent="0" algn="ctr">
                        <a:spcBef>
                          <a:spcPts val="0"/>
                        </a:spcBef>
                        <a:spcAft>
                          <a:spcPts val="0"/>
                        </a:spcAft>
                      </a:pPr>
                      <a:r>
                        <a:rPr lang="ru-RU" sz="1200" b="1" kern="0" dirty="0">
                          <a:latin typeface="Times New Roman"/>
                        </a:rPr>
                        <a:t>Наименование трудов </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ctr">
                        <a:spcBef>
                          <a:spcPts val="0"/>
                        </a:spcBef>
                        <a:spcAft>
                          <a:spcPts val="0"/>
                        </a:spcAft>
                      </a:pPr>
                      <a:r>
                        <a:rPr lang="ru-RU" sz="1200" dirty="0">
                          <a:latin typeface="Times New Roman"/>
                          <a:ea typeface="Times New Roman"/>
                        </a:rPr>
                        <a:t>Название изд-ва журнала (№, год), </a:t>
                      </a:r>
                    </a:p>
                    <a:p>
                      <a:pPr marL="36000" indent="0" algn="ctr">
                        <a:spcBef>
                          <a:spcPts val="0"/>
                        </a:spcBef>
                        <a:spcAft>
                          <a:spcPts val="0"/>
                        </a:spcAft>
                      </a:pPr>
                      <a:r>
                        <a:rPr lang="ru-RU" sz="1200" dirty="0">
                          <a:latin typeface="Times New Roman"/>
                          <a:ea typeface="Times New Roman"/>
                        </a:rPr>
                        <a:t>№ патента, № диплома на открытие</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ctr">
                        <a:spcBef>
                          <a:spcPts val="0"/>
                        </a:spcBef>
                        <a:spcAft>
                          <a:spcPts val="0"/>
                        </a:spcAft>
                      </a:pPr>
                      <a:r>
                        <a:rPr lang="ru-RU" sz="1200">
                          <a:latin typeface="Times New Roman"/>
                          <a:ea typeface="Times New Roman"/>
                        </a:rPr>
                        <a:t>К-во печатн. стр.</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ctr">
                        <a:spcBef>
                          <a:spcPts val="0"/>
                        </a:spcBef>
                        <a:spcAft>
                          <a:spcPts val="0"/>
                        </a:spcAft>
                      </a:pPr>
                      <a:r>
                        <a:rPr lang="ru-RU" sz="1200">
                          <a:latin typeface="Times New Roman"/>
                          <a:ea typeface="Times New Roman"/>
                        </a:rPr>
                        <a:t>Фамилии соавторов работ</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862">
                <a:tc>
                  <a:txBody>
                    <a:bodyPr/>
                    <a:lstStyle/>
                    <a:p>
                      <a:pPr marL="36000" lvl="0" indent="0" algn="ctr">
                        <a:spcBef>
                          <a:spcPts val="0"/>
                        </a:spcBef>
                        <a:spcAft>
                          <a:spcPts val="0"/>
                        </a:spcAft>
                        <a:buFont typeface="+mj-lt"/>
                        <a:buNone/>
                      </a:pPr>
                      <a:r>
                        <a:rPr lang="ru-RU" sz="1200" dirty="0" smtClean="0">
                          <a:latin typeface="Times New Roman"/>
                          <a:ea typeface="Times New Roman"/>
                        </a:rPr>
                        <a:t>1</a:t>
                      </a:r>
                      <a:endParaRPr lang="ru-RU" sz="1200" dirty="0">
                        <a:latin typeface="Times New Roman"/>
                        <a:ea typeface="Times New Roman"/>
                      </a:endParaRP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dirty="0" err="1">
                          <a:latin typeface="Times New Roman"/>
                          <a:ea typeface="Times New Roman"/>
                        </a:rPr>
                        <a:t>Онкогигиеническая</a:t>
                      </a:r>
                      <a:r>
                        <a:rPr lang="ru-RU" sz="1200" dirty="0">
                          <a:latin typeface="Times New Roman"/>
                          <a:ea typeface="Times New Roman"/>
                        </a:rPr>
                        <a:t> ситуация в г. Барнауле (монография)</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dirty="0">
                          <a:latin typeface="Times New Roman"/>
                          <a:ea typeface="Times New Roman"/>
                        </a:rPr>
                        <a:t>Барнаул, 1994, 140 с.</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ctr">
                        <a:spcBef>
                          <a:spcPts val="0"/>
                        </a:spcBef>
                        <a:spcAft>
                          <a:spcPts val="0"/>
                        </a:spcAft>
                      </a:pPr>
                      <a:r>
                        <a:rPr lang="ru-RU" sz="1200" dirty="0">
                          <a:latin typeface="Times New Roman"/>
                          <a:ea typeface="Times New Roman"/>
                        </a:rPr>
                        <a:t>140</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a:latin typeface="Times New Roman"/>
                          <a:ea typeface="Times New Roman"/>
                        </a:rPr>
                        <a:t>Волкотруб Л.П., </a:t>
                      </a:r>
                    </a:p>
                    <a:p>
                      <a:pPr marL="36000" indent="0">
                        <a:spcBef>
                          <a:spcPts val="0"/>
                        </a:spcBef>
                        <a:spcAft>
                          <a:spcPts val="0"/>
                        </a:spcAft>
                      </a:pPr>
                      <a:r>
                        <a:rPr lang="ru-RU" sz="1200">
                          <a:latin typeface="Times New Roman"/>
                          <a:ea typeface="Times New Roman"/>
                        </a:rPr>
                        <a:t>Егоров И.М.</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576">
                <a:tc>
                  <a:txBody>
                    <a:bodyPr/>
                    <a:lstStyle/>
                    <a:p>
                      <a:pPr marL="36000" lvl="0" indent="0" algn="ctr">
                        <a:spcBef>
                          <a:spcPts val="0"/>
                        </a:spcBef>
                        <a:spcAft>
                          <a:spcPts val="0"/>
                        </a:spcAft>
                        <a:buFont typeface="+mj-lt"/>
                        <a:buNone/>
                      </a:pPr>
                      <a:r>
                        <a:rPr lang="ru-RU" sz="1200" dirty="0" smtClean="0">
                          <a:latin typeface="Times New Roman"/>
                          <a:ea typeface="Times New Roman"/>
                        </a:rPr>
                        <a:t>2</a:t>
                      </a:r>
                      <a:endParaRPr lang="ru-RU" sz="1200" dirty="0">
                        <a:latin typeface="Times New Roman"/>
                        <a:ea typeface="Times New Roman"/>
                      </a:endParaRP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Первичная профилактика рака молочной железы в группах повышенного онкологического риска, обусловленных воздействием радиационного фактора (брошюра)</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dirty="0">
                          <a:latin typeface="Times New Roman"/>
                          <a:ea typeface="Times New Roman"/>
                        </a:rPr>
                        <a:t>Методические указания. Барнаул. 1995. </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ctr">
                        <a:spcBef>
                          <a:spcPts val="0"/>
                        </a:spcBef>
                        <a:spcAft>
                          <a:spcPts val="0"/>
                        </a:spcAft>
                      </a:pPr>
                      <a:r>
                        <a:rPr lang="ru-RU" sz="1200" dirty="0">
                          <a:latin typeface="Times New Roman"/>
                          <a:ea typeface="Times New Roman"/>
                        </a:rPr>
                        <a:t>10</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dirty="0">
                          <a:latin typeface="Times New Roman"/>
                          <a:ea typeface="Times New Roman"/>
                        </a:rPr>
                        <a:t>Гурьева В.А.</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2825">
                <a:tc>
                  <a:txBody>
                    <a:bodyPr/>
                    <a:lstStyle/>
                    <a:p>
                      <a:pPr marL="36000" lvl="0" indent="0" algn="ctr">
                        <a:spcBef>
                          <a:spcPts val="0"/>
                        </a:spcBef>
                        <a:spcAft>
                          <a:spcPts val="0"/>
                        </a:spcAft>
                        <a:buFont typeface="+mj-lt"/>
                        <a:buNone/>
                      </a:pPr>
                      <a:r>
                        <a:rPr lang="ru-RU" sz="1200" dirty="0" smtClean="0">
                          <a:latin typeface="Times New Roman"/>
                          <a:ea typeface="Times New Roman"/>
                        </a:rPr>
                        <a:t>3</a:t>
                      </a:r>
                      <a:endParaRPr lang="ru-RU" sz="1200" dirty="0">
                        <a:latin typeface="Times New Roman"/>
                        <a:ea typeface="Times New Roman"/>
                      </a:endParaRP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Картограммы распространения основных форм злокачественных опухолей среди населения Алтайского края.(монография)</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Атлас онкологической заболеваемости населения Сибири и дальнего Востока: в 2-х т. Л.Ф. Писарева, Б.Н. Зырянов, Н.В. Васильев, А.И. Потапов, А.П. Боярина. Томск. Изд-во Томского университета, 1995, т.2 кн.1. с.6-45</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ctr">
                        <a:spcBef>
                          <a:spcPts val="0"/>
                        </a:spcBef>
                        <a:spcAft>
                          <a:spcPts val="0"/>
                        </a:spcAft>
                      </a:pPr>
                      <a:r>
                        <a:rPr lang="ru-RU" sz="1200" dirty="0">
                          <a:latin typeface="Times New Roman"/>
                          <a:ea typeface="Times New Roman"/>
                        </a:rPr>
                        <a:t>40</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dirty="0">
                          <a:latin typeface="Times New Roman"/>
                          <a:ea typeface="Times New Roman"/>
                        </a:rPr>
                        <a:t>Писарева Л.Ф., </a:t>
                      </a:r>
                    </a:p>
                    <a:p>
                      <a:pPr marL="36000" indent="0">
                        <a:spcBef>
                          <a:spcPts val="0"/>
                        </a:spcBef>
                        <a:spcAft>
                          <a:spcPts val="0"/>
                        </a:spcAft>
                      </a:pPr>
                      <a:r>
                        <a:rPr lang="ru-RU" sz="1200" dirty="0">
                          <a:latin typeface="Times New Roman"/>
                          <a:ea typeface="Times New Roman"/>
                        </a:rPr>
                        <a:t>Боярина А.П., </a:t>
                      </a:r>
                    </a:p>
                    <a:p>
                      <a:pPr marL="36000" indent="0">
                        <a:spcBef>
                          <a:spcPts val="0"/>
                        </a:spcBef>
                        <a:spcAft>
                          <a:spcPts val="0"/>
                        </a:spcAft>
                      </a:pPr>
                      <a:r>
                        <a:rPr lang="ru-RU" sz="1200" dirty="0">
                          <a:latin typeface="Times New Roman"/>
                          <a:ea typeface="Times New Roman"/>
                        </a:rPr>
                        <a:t>Лазарев А.Ф., </a:t>
                      </a:r>
                    </a:p>
                    <a:p>
                      <a:pPr marL="36000" indent="0">
                        <a:spcBef>
                          <a:spcPts val="0"/>
                        </a:spcBef>
                        <a:spcAft>
                          <a:spcPts val="0"/>
                        </a:spcAft>
                      </a:pPr>
                      <a:r>
                        <a:rPr lang="ru-RU" sz="1200" dirty="0">
                          <a:latin typeface="Times New Roman"/>
                          <a:ea typeface="Times New Roman"/>
                        </a:rPr>
                        <a:t>Миллер Г.А., </a:t>
                      </a:r>
                    </a:p>
                    <a:p>
                      <a:pPr marL="36000" indent="0">
                        <a:spcBef>
                          <a:spcPts val="0"/>
                        </a:spcBef>
                        <a:spcAft>
                          <a:spcPts val="0"/>
                        </a:spcAft>
                      </a:pPr>
                      <a:r>
                        <a:rPr lang="ru-RU" sz="1200" dirty="0">
                          <a:latin typeface="Times New Roman"/>
                          <a:ea typeface="Times New Roman"/>
                        </a:rPr>
                        <a:t>Гольдин В.Д.</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073">
                <a:tc>
                  <a:txBody>
                    <a:bodyPr/>
                    <a:lstStyle/>
                    <a:p>
                      <a:pPr marL="36000" lvl="0" indent="0" algn="ctr">
                        <a:spcBef>
                          <a:spcPts val="0"/>
                        </a:spcBef>
                        <a:spcAft>
                          <a:spcPts val="0"/>
                        </a:spcAft>
                        <a:buFont typeface="+mj-lt"/>
                        <a:buNone/>
                      </a:pPr>
                      <a:r>
                        <a:rPr lang="ru-RU" sz="1200" dirty="0" smtClean="0">
                          <a:latin typeface="Times New Roman"/>
                          <a:ea typeface="Times New Roman"/>
                        </a:rPr>
                        <a:t>4</a:t>
                      </a:r>
                      <a:endParaRPr lang="ru-RU" sz="1200" dirty="0">
                        <a:latin typeface="Times New Roman"/>
                        <a:ea typeface="Times New Roman"/>
                      </a:endParaRP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Злокачественные новообразования кожи в Алтайском крае (монография)</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Барнаул, РИО, 2003</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ctr">
                        <a:spcBef>
                          <a:spcPts val="0"/>
                        </a:spcBef>
                        <a:spcAft>
                          <a:spcPts val="0"/>
                        </a:spcAft>
                      </a:pPr>
                      <a:r>
                        <a:rPr lang="ru-RU" sz="1200" dirty="0">
                          <a:latin typeface="Times New Roman"/>
                          <a:ea typeface="Times New Roman"/>
                        </a:rPr>
                        <a:t>163</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dirty="0">
                          <a:latin typeface="Times New Roman"/>
                          <a:ea typeface="Times New Roman"/>
                        </a:rPr>
                        <a:t>Шойхет Я.Н., </a:t>
                      </a:r>
                    </a:p>
                    <a:p>
                      <a:pPr marL="36000" indent="0">
                        <a:spcBef>
                          <a:spcPts val="0"/>
                        </a:spcBef>
                        <a:spcAft>
                          <a:spcPts val="0"/>
                        </a:spcAft>
                      </a:pPr>
                      <a:r>
                        <a:rPr lang="ru-RU" sz="1200" dirty="0" err="1">
                          <a:latin typeface="Times New Roman"/>
                          <a:ea typeface="Times New Roman"/>
                        </a:rPr>
                        <a:t>Нечунаев</a:t>
                      </a:r>
                      <a:r>
                        <a:rPr lang="ru-RU" sz="1200" dirty="0">
                          <a:latin typeface="Times New Roman"/>
                          <a:ea typeface="Times New Roman"/>
                        </a:rPr>
                        <a:t> В.П., </a:t>
                      </a:r>
                    </a:p>
                    <a:p>
                      <a:pPr marL="36000" indent="0">
                        <a:spcBef>
                          <a:spcPts val="0"/>
                        </a:spcBef>
                        <a:spcAft>
                          <a:spcPts val="0"/>
                        </a:spcAft>
                      </a:pPr>
                      <a:r>
                        <a:rPr lang="ru-RU" sz="1200" dirty="0">
                          <a:latin typeface="Times New Roman"/>
                          <a:ea typeface="Times New Roman"/>
                        </a:rPr>
                        <a:t>Писарева Л.Ф.</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853">
                <a:tc>
                  <a:txBody>
                    <a:bodyPr/>
                    <a:lstStyle/>
                    <a:p>
                      <a:pPr marL="36000" lvl="0" indent="0" algn="ctr">
                        <a:spcBef>
                          <a:spcPts val="0"/>
                        </a:spcBef>
                        <a:spcAft>
                          <a:spcPts val="0"/>
                        </a:spcAft>
                        <a:buFont typeface="+mj-lt"/>
                        <a:buNone/>
                      </a:pPr>
                      <a:r>
                        <a:rPr lang="ru-RU" sz="1200" dirty="0" smtClean="0">
                          <a:latin typeface="Times New Roman"/>
                          <a:ea typeface="Times New Roman"/>
                        </a:rPr>
                        <a:t>5</a:t>
                      </a:r>
                      <a:endParaRPr lang="ru-RU" sz="1200" dirty="0">
                        <a:latin typeface="Times New Roman"/>
                        <a:ea typeface="Times New Roman"/>
                      </a:endParaRP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Рак щитовидной железы в Алтайском крае (монография)</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Барнаул, РИО, 2003</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ctr">
                        <a:spcBef>
                          <a:spcPts val="0"/>
                        </a:spcBef>
                        <a:spcAft>
                          <a:spcPts val="0"/>
                        </a:spcAft>
                      </a:pPr>
                      <a:r>
                        <a:rPr lang="ru-RU" sz="1200" dirty="0">
                          <a:latin typeface="Times New Roman"/>
                          <a:ea typeface="Times New Roman"/>
                        </a:rPr>
                        <a:t>204</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dirty="0">
                          <a:latin typeface="Times New Roman"/>
                          <a:ea typeface="Times New Roman"/>
                        </a:rPr>
                        <a:t>Шойхет Я.Н., </a:t>
                      </a:r>
                    </a:p>
                    <a:p>
                      <a:pPr marL="36000" indent="0">
                        <a:spcBef>
                          <a:spcPts val="0"/>
                        </a:spcBef>
                        <a:spcAft>
                          <a:spcPts val="0"/>
                        </a:spcAft>
                      </a:pPr>
                      <a:r>
                        <a:rPr lang="ru-RU" sz="1200" dirty="0">
                          <a:latin typeface="Times New Roman"/>
                          <a:ea typeface="Times New Roman"/>
                        </a:rPr>
                        <a:t>Петрова В.Д., </a:t>
                      </a:r>
                    </a:p>
                    <a:p>
                      <a:pPr marL="36000" indent="0">
                        <a:spcBef>
                          <a:spcPts val="0"/>
                        </a:spcBef>
                        <a:spcAft>
                          <a:spcPts val="0"/>
                        </a:spcAft>
                      </a:pPr>
                      <a:r>
                        <a:rPr lang="ru-RU" sz="1200" dirty="0">
                          <a:latin typeface="Times New Roman"/>
                          <a:ea typeface="Times New Roman"/>
                        </a:rPr>
                        <a:t>Писарева Л.Ф.</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513">
                <a:tc>
                  <a:txBody>
                    <a:bodyPr/>
                    <a:lstStyle/>
                    <a:p>
                      <a:pPr marL="36000" lvl="0" indent="0" algn="ctr">
                        <a:spcBef>
                          <a:spcPts val="0"/>
                        </a:spcBef>
                        <a:spcAft>
                          <a:spcPts val="0"/>
                        </a:spcAft>
                        <a:buFont typeface="+mj-lt"/>
                        <a:buNone/>
                      </a:pPr>
                      <a:r>
                        <a:rPr lang="ru-RU" sz="1200" dirty="0" smtClean="0">
                          <a:latin typeface="Times New Roman"/>
                          <a:ea typeface="Times New Roman"/>
                        </a:rPr>
                        <a:t>6</a:t>
                      </a:r>
                      <a:endParaRPr lang="ru-RU" sz="1200" dirty="0">
                        <a:latin typeface="Times New Roman"/>
                        <a:ea typeface="Times New Roman"/>
                      </a:endParaRP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Рак печени в Алтайском крае (монография)</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Барнаул: АГМУ РИО, 2004</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ctr">
                        <a:spcBef>
                          <a:spcPts val="0"/>
                        </a:spcBef>
                        <a:spcAft>
                          <a:spcPts val="0"/>
                        </a:spcAft>
                      </a:pPr>
                      <a:r>
                        <a:rPr lang="ru-RU" sz="1200" dirty="0">
                          <a:latin typeface="Times New Roman"/>
                          <a:ea typeface="Times New Roman"/>
                        </a:rPr>
                        <a:t>211</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dirty="0">
                          <a:latin typeface="Times New Roman"/>
                          <a:ea typeface="Times New Roman"/>
                        </a:rPr>
                        <a:t>Шойхет Я.Н., </a:t>
                      </a:r>
                    </a:p>
                    <a:p>
                      <a:pPr marL="36000" indent="0">
                        <a:spcBef>
                          <a:spcPts val="0"/>
                        </a:spcBef>
                        <a:spcAft>
                          <a:spcPts val="0"/>
                        </a:spcAft>
                      </a:pPr>
                      <a:r>
                        <a:rPr lang="ru-RU" sz="1200" dirty="0" err="1">
                          <a:latin typeface="Times New Roman"/>
                          <a:ea typeface="Times New Roman"/>
                        </a:rPr>
                        <a:t>Шпиготский</a:t>
                      </a:r>
                      <a:r>
                        <a:rPr lang="ru-RU" sz="1200" dirty="0">
                          <a:latin typeface="Times New Roman"/>
                          <a:ea typeface="Times New Roman"/>
                        </a:rPr>
                        <a:t> А.Н., </a:t>
                      </a:r>
                      <a:r>
                        <a:rPr lang="ru-RU" sz="1200" dirty="0" err="1">
                          <a:latin typeface="Times New Roman"/>
                          <a:ea typeface="Times New Roman"/>
                        </a:rPr>
                        <a:t>Шпиготская</a:t>
                      </a:r>
                      <a:r>
                        <a:rPr lang="ru-RU" sz="1200" dirty="0">
                          <a:latin typeface="Times New Roman"/>
                          <a:ea typeface="Times New Roman"/>
                        </a:rPr>
                        <a:t> П.А.</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513">
                <a:tc>
                  <a:txBody>
                    <a:bodyPr/>
                    <a:lstStyle/>
                    <a:p>
                      <a:pPr marL="36000" lvl="0" indent="0" algn="ctr">
                        <a:spcBef>
                          <a:spcPts val="0"/>
                        </a:spcBef>
                        <a:spcAft>
                          <a:spcPts val="0"/>
                        </a:spcAft>
                        <a:buFont typeface="+mj-lt"/>
                        <a:buNone/>
                      </a:pPr>
                      <a:r>
                        <a:rPr lang="ru-RU" sz="1200" dirty="0" smtClean="0">
                          <a:latin typeface="Times New Roman"/>
                          <a:ea typeface="Times New Roman"/>
                        </a:rPr>
                        <a:t>7</a:t>
                      </a:r>
                      <a:endParaRPr lang="ru-RU" sz="1200" dirty="0">
                        <a:latin typeface="Times New Roman"/>
                        <a:ea typeface="Times New Roman"/>
                      </a:endParaRP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Злокачественные опухоли костей в Алтайском крае (монография)</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Барнаул: АГМУ РИО, 2004</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ctr">
                        <a:spcBef>
                          <a:spcPts val="0"/>
                        </a:spcBef>
                        <a:spcAft>
                          <a:spcPts val="0"/>
                        </a:spcAft>
                      </a:pPr>
                      <a:r>
                        <a:rPr lang="ru-RU" sz="1200">
                          <a:latin typeface="Times New Roman"/>
                          <a:ea typeface="Times New Roman"/>
                        </a:rPr>
                        <a:t>184</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dirty="0">
                          <a:latin typeface="Times New Roman"/>
                          <a:ea typeface="Times New Roman"/>
                        </a:rPr>
                        <a:t>Шойхет Я.Н.,</a:t>
                      </a:r>
                    </a:p>
                    <a:p>
                      <a:pPr marL="36000" indent="0">
                        <a:spcBef>
                          <a:spcPts val="0"/>
                        </a:spcBef>
                        <a:spcAft>
                          <a:spcPts val="0"/>
                        </a:spcAft>
                      </a:pPr>
                      <a:r>
                        <a:rPr lang="ru-RU" sz="1200" dirty="0" err="1">
                          <a:latin typeface="Times New Roman"/>
                          <a:ea typeface="Times New Roman"/>
                        </a:rPr>
                        <a:t>Шпиготский</a:t>
                      </a:r>
                      <a:r>
                        <a:rPr lang="ru-RU" sz="1200" dirty="0">
                          <a:latin typeface="Times New Roman"/>
                          <a:ea typeface="Times New Roman"/>
                        </a:rPr>
                        <a:t> А.Н., </a:t>
                      </a:r>
                      <a:r>
                        <a:rPr lang="ru-RU" sz="1200" dirty="0" err="1">
                          <a:latin typeface="Times New Roman"/>
                          <a:ea typeface="Times New Roman"/>
                        </a:rPr>
                        <a:t>Шпиготская</a:t>
                      </a:r>
                      <a:r>
                        <a:rPr lang="ru-RU" sz="1200" dirty="0">
                          <a:latin typeface="Times New Roman"/>
                          <a:ea typeface="Times New Roman"/>
                        </a:rPr>
                        <a:t> П.А.</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421">
                <a:tc>
                  <a:txBody>
                    <a:bodyPr/>
                    <a:lstStyle/>
                    <a:p>
                      <a:pPr marL="36000" lvl="0" indent="0" algn="ctr">
                        <a:spcBef>
                          <a:spcPts val="0"/>
                        </a:spcBef>
                        <a:spcAft>
                          <a:spcPts val="0"/>
                        </a:spcAft>
                        <a:buFont typeface="+mj-lt"/>
                        <a:buNone/>
                      </a:pPr>
                      <a:r>
                        <a:rPr lang="ru-RU" sz="1200" dirty="0" smtClean="0">
                          <a:latin typeface="Times New Roman"/>
                          <a:ea typeface="Times New Roman"/>
                        </a:rPr>
                        <a:t>8</a:t>
                      </a:r>
                      <a:endParaRPr lang="ru-RU" sz="1200" dirty="0">
                        <a:latin typeface="Times New Roman"/>
                        <a:ea typeface="Times New Roman"/>
                      </a:endParaRP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Злокачественные лимфомы в Алтайском крае (монография)</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Барнаул, ООО АзБука, 2005</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dirty="0">
                          <a:latin typeface="Times New Roman"/>
                          <a:ea typeface="Times New Roman"/>
                        </a:rPr>
                        <a:t>136 </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dirty="0">
                          <a:latin typeface="Times New Roman"/>
                          <a:ea typeface="Times New Roman"/>
                        </a:rPr>
                        <a:t>Шойхет Я.Н., </a:t>
                      </a:r>
                    </a:p>
                    <a:p>
                      <a:pPr marL="36000" indent="0">
                        <a:spcBef>
                          <a:spcPts val="0"/>
                        </a:spcBef>
                        <a:spcAft>
                          <a:spcPts val="0"/>
                        </a:spcAft>
                      </a:pPr>
                      <a:r>
                        <a:rPr lang="ru-RU" sz="1200" dirty="0" err="1">
                          <a:latin typeface="Times New Roman"/>
                          <a:ea typeface="Times New Roman"/>
                        </a:rPr>
                        <a:t>Россоха</a:t>
                      </a:r>
                      <a:r>
                        <a:rPr lang="ru-RU" sz="1200" dirty="0">
                          <a:latin typeface="Times New Roman"/>
                          <a:ea typeface="Times New Roman"/>
                        </a:rPr>
                        <a:t> Е.И.</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312">
                <a:tc>
                  <a:txBody>
                    <a:bodyPr/>
                    <a:lstStyle/>
                    <a:p>
                      <a:pPr marL="36000" lvl="0" indent="0" algn="ctr">
                        <a:spcBef>
                          <a:spcPts val="0"/>
                        </a:spcBef>
                        <a:spcAft>
                          <a:spcPts val="0"/>
                        </a:spcAft>
                        <a:buFont typeface="+mj-lt"/>
                        <a:buNone/>
                      </a:pPr>
                      <a:r>
                        <a:rPr lang="ru-RU" sz="1200" dirty="0" smtClean="0">
                          <a:latin typeface="Times New Roman"/>
                          <a:ea typeface="Times New Roman"/>
                        </a:rPr>
                        <a:t>9</a:t>
                      </a:r>
                      <a:endParaRPr lang="ru-RU" sz="1200" dirty="0">
                        <a:latin typeface="Times New Roman"/>
                        <a:ea typeface="Times New Roman"/>
                      </a:endParaRP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Рак легкого в Алтайском крае (монография)</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Барнаул, ООО АзБука, 2006, </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a:latin typeface="Times New Roman"/>
                          <a:ea typeface="Times New Roman"/>
                        </a:rPr>
                        <a:t>158</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dirty="0">
                          <a:latin typeface="Times New Roman"/>
                          <a:ea typeface="Times New Roman"/>
                        </a:rPr>
                        <a:t>Шойхет Я.Н., </a:t>
                      </a:r>
                    </a:p>
                    <a:p>
                      <a:pPr marL="36000" indent="0">
                        <a:spcBef>
                          <a:spcPts val="0"/>
                        </a:spcBef>
                        <a:spcAft>
                          <a:spcPts val="0"/>
                        </a:spcAft>
                      </a:pPr>
                      <a:r>
                        <a:rPr lang="ru-RU" sz="1200" dirty="0">
                          <a:latin typeface="Times New Roman"/>
                          <a:ea typeface="Times New Roman"/>
                        </a:rPr>
                        <a:t>Агеев А.Г.</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752">
                <a:tc>
                  <a:txBody>
                    <a:bodyPr/>
                    <a:lstStyle/>
                    <a:p>
                      <a:pPr marL="36000" lvl="0" indent="0" algn="ctr">
                        <a:spcBef>
                          <a:spcPts val="0"/>
                        </a:spcBef>
                        <a:spcAft>
                          <a:spcPts val="0"/>
                        </a:spcAft>
                        <a:buFont typeface="+mj-lt"/>
                        <a:buNone/>
                      </a:pPr>
                      <a:r>
                        <a:rPr lang="ru-RU" sz="1200" dirty="0" smtClean="0">
                          <a:latin typeface="Times New Roman"/>
                          <a:ea typeface="Times New Roman"/>
                        </a:rPr>
                        <a:t>10</a:t>
                      </a:r>
                      <a:endParaRPr lang="ru-RU" sz="1200" dirty="0">
                        <a:latin typeface="Times New Roman"/>
                        <a:ea typeface="Times New Roman"/>
                      </a:endParaRP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Рак толстой кишки в Алтайском крае (монография)</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Барнаул, ООО АзБука, 2006, </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a:latin typeface="Times New Roman"/>
                          <a:ea typeface="Times New Roman"/>
                        </a:rPr>
                        <a:t>212</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dirty="0">
                          <a:latin typeface="Times New Roman"/>
                          <a:ea typeface="Times New Roman"/>
                        </a:rPr>
                        <a:t>Шойхет Я.Н.,</a:t>
                      </a:r>
                    </a:p>
                    <a:p>
                      <a:pPr marL="36000" indent="0">
                        <a:spcBef>
                          <a:spcPts val="0"/>
                        </a:spcBef>
                        <a:spcAft>
                          <a:spcPts val="0"/>
                        </a:spcAft>
                      </a:pPr>
                      <a:r>
                        <a:rPr lang="ru-RU" sz="1200" dirty="0">
                          <a:latin typeface="Times New Roman"/>
                          <a:ea typeface="Times New Roman"/>
                        </a:rPr>
                        <a:t> Мамонтов К.Г.</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532">
                <a:tc>
                  <a:txBody>
                    <a:bodyPr/>
                    <a:lstStyle/>
                    <a:p>
                      <a:pPr marL="36000" lvl="0" indent="0" algn="ctr">
                        <a:spcBef>
                          <a:spcPts val="0"/>
                        </a:spcBef>
                        <a:spcAft>
                          <a:spcPts val="0"/>
                        </a:spcAft>
                        <a:buFont typeface="+mj-lt"/>
                        <a:buNone/>
                      </a:pPr>
                      <a:r>
                        <a:rPr lang="ru-RU" sz="1200" dirty="0" smtClean="0">
                          <a:latin typeface="Times New Roman"/>
                          <a:ea typeface="Times New Roman"/>
                        </a:rPr>
                        <a:t>11</a:t>
                      </a:r>
                      <a:endParaRPr lang="ru-RU" sz="1200" dirty="0">
                        <a:latin typeface="Times New Roman"/>
                        <a:ea typeface="Times New Roman"/>
                      </a:endParaRP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Многофакторный анализ при формировании групп риска рака желудка (монография)</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Барнаул, ООО «Азбука», 2007, </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a:latin typeface="Times New Roman"/>
                          <a:ea typeface="Times New Roman"/>
                        </a:rPr>
                        <a:t>191</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dirty="0">
                          <a:latin typeface="Times New Roman"/>
                          <a:ea typeface="Times New Roman"/>
                        </a:rPr>
                        <a:t>Шойхет  Я.Н., </a:t>
                      </a:r>
                    </a:p>
                    <a:p>
                      <a:pPr marL="36000" indent="0">
                        <a:spcBef>
                          <a:spcPts val="0"/>
                        </a:spcBef>
                        <a:spcAft>
                          <a:spcPts val="0"/>
                        </a:spcAft>
                      </a:pPr>
                      <a:r>
                        <a:rPr lang="ru-RU" sz="1200" dirty="0">
                          <a:latin typeface="Times New Roman"/>
                          <a:ea typeface="Times New Roman"/>
                        </a:rPr>
                        <a:t>Терехова С.А.</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973">
                <a:tc>
                  <a:txBody>
                    <a:bodyPr/>
                    <a:lstStyle/>
                    <a:p>
                      <a:pPr marL="36000" lvl="0" indent="0" algn="ctr">
                        <a:spcBef>
                          <a:spcPts val="0"/>
                        </a:spcBef>
                        <a:spcAft>
                          <a:spcPts val="0"/>
                        </a:spcAft>
                        <a:buFont typeface="+mj-lt"/>
                        <a:buNone/>
                      </a:pPr>
                      <a:r>
                        <a:rPr lang="ru-RU" sz="1200" dirty="0" smtClean="0">
                          <a:latin typeface="Times New Roman"/>
                          <a:ea typeface="Times New Roman"/>
                        </a:rPr>
                        <a:t>12</a:t>
                      </a:r>
                      <a:endParaRPr lang="ru-RU" sz="1200" dirty="0">
                        <a:latin typeface="Times New Roman"/>
                        <a:ea typeface="Times New Roman"/>
                      </a:endParaRP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Мезотелиома в Алтайском крае (монография)</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Барнаул, ООО «Азбука», 2007, </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a:latin typeface="Times New Roman"/>
                          <a:ea typeface="Times New Roman"/>
                        </a:rPr>
                        <a:t>158</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dirty="0">
                          <a:latin typeface="Times New Roman"/>
                          <a:ea typeface="Times New Roman"/>
                        </a:rPr>
                        <a:t>Шойхет Я.Н., </a:t>
                      </a:r>
                    </a:p>
                    <a:p>
                      <a:pPr marL="36000" indent="0">
                        <a:spcBef>
                          <a:spcPts val="0"/>
                        </a:spcBef>
                        <a:spcAft>
                          <a:spcPts val="0"/>
                        </a:spcAft>
                      </a:pPr>
                      <a:r>
                        <a:rPr lang="ru-RU" sz="1200" dirty="0" err="1">
                          <a:latin typeface="Times New Roman"/>
                          <a:ea typeface="Times New Roman"/>
                        </a:rPr>
                        <a:t>Музалевский</a:t>
                      </a:r>
                      <a:r>
                        <a:rPr lang="ru-RU" sz="1200" dirty="0">
                          <a:latin typeface="Times New Roman"/>
                          <a:ea typeface="Times New Roman"/>
                        </a:rPr>
                        <a:t> П.Н.</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642">
                <a:tc>
                  <a:txBody>
                    <a:bodyPr/>
                    <a:lstStyle/>
                    <a:p>
                      <a:pPr marL="36000" lvl="0" indent="0" algn="ctr">
                        <a:spcBef>
                          <a:spcPts val="0"/>
                        </a:spcBef>
                        <a:spcAft>
                          <a:spcPts val="0"/>
                        </a:spcAft>
                        <a:buFont typeface="+mj-lt"/>
                        <a:buNone/>
                      </a:pPr>
                      <a:r>
                        <a:rPr lang="ru-RU" sz="1200" dirty="0" smtClean="0">
                          <a:latin typeface="Times New Roman"/>
                          <a:ea typeface="Times New Roman"/>
                        </a:rPr>
                        <a:t>13</a:t>
                      </a:r>
                      <a:endParaRPr lang="ru-RU" sz="1200" dirty="0">
                        <a:latin typeface="Times New Roman"/>
                        <a:ea typeface="Times New Roman"/>
                      </a:endParaRP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Клинико-морфологические молекулярно-биологические особенности почечно-клеточного рака и прогноз заболевания (монография)</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Барнаул, ООО «Азбука», 2008, </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a:latin typeface="Times New Roman"/>
                          <a:ea typeface="Times New Roman"/>
                        </a:rPr>
                        <a:t>176</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dirty="0">
                          <a:latin typeface="Times New Roman"/>
                          <a:ea typeface="Times New Roman"/>
                        </a:rPr>
                        <a:t>Шойхет Я.Н. </a:t>
                      </a:r>
                    </a:p>
                    <a:p>
                      <a:pPr marL="36000" indent="0">
                        <a:spcBef>
                          <a:spcPts val="0"/>
                        </a:spcBef>
                        <a:spcAft>
                          <a:spcPts val="0"/>
                        </a:spcAft>
                      </a:pPr>
                      <a:r>
                        <a:rPr lang="ru-RU" sz="1200" dirty="0">
                          <a:latin typeface="Times New Roman"/>
                          <a:ea typeface="Times New Roman"/>
                        </a:rPr>
                        <a:t>Дорошенко В.С.</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404">
                <a:tc>
                  <a:txBody>
                    <a:bodyPr/>
                    <a:lstStyle/>
                    <a:p>
                      <a:pPr marL="36000" lvl="0" indent="0" algn="ctr">
                        <a:spcBef>
                          <a:spcPts val="0"/>
                        </a:spcBef>
                        <a:spcAft>
                          <a:spcPts val="0"/>
                        </a:spcAft>
                        <a:buFont typeface="+mj-lt"/>
                        <a:buNone/>
                      </a:pPr>
                      <a:r>
                        <a:rPr lang="ru-RU" sz="1200" dirty="0" smtClean="0">
                          <a:latin typeface="Times New Roman"/>
                          <a:ea typeface="Times New Roman"/>
                        </a:rPr>
                        <a:t>14</a:t>
                      </a:r>
                      <a:endParaRPr lang="ru-RU" sz="1200" dirty="0">
                        <a:latin typeface="Times New Roman"/>
                        <a:ea typeface="Times New Roman"/>
                      </a:endParaRP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Профилактика тромбоэмболических осложнений в послеоперационном периоде у онкологических больных (методические рекомендации)</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Барнаул, ООО «Азбука», 2008, </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a:latin typeface="Times New Roman"/>
                          <a:ea typeface="Times New Roman"/>
                        </a:rPr>
                        <a:t>37 </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dirty="0">
                          <a:latin typeface="Times New Roman"/>
                          <a:ea typeface="Times New Roman"/>
                        </a:rPr>
                        <a:t>Шилова А.Н., К</a:t>
                      </a:r>
                    </a:p>
                    <a:p>
                      <a:pPr marL="36000" indent="0">
                        <a:spcBef>
                          <a:spcPts val="0"/>
                        </a:spcBef>
                        <a:spcAft>
                          <a:spcPts val="0"/>
                        </a:spcAft>
                      </a:pPr>
                      <a:r>
                        <a:rPr lang="ru-RU" sz="1200" dirty="0" err="1">
                          <a:latin typeface="Times New Roman"/>
                          <a:ea typeface="Times New Roman"/>
                        </a:rPr>
                        <a:t>атовщикова</a:t>
                      </a:r>
                      <a:r>
                        <a:rPr lang="ru-RU" sz="1200" dirty="0">
                          <a:latin typeface="Times New Roman"/>
                          <a:ea typeface="Times New Roman"/>
                        </a:rPr>
                        <a:t> Е.Ф., </a:t>
                      </a:r>
                    </a:p>
                    <a:p>
                      <a:pPr marL="36000" indent="0">
                        <a:spcBef>
                          <a:spcPts val="0"/>
                        </a:spcBef>
                        <a:spcAft>
                          <a:spcPts val="0"/>
                        </a:spcAft>
                      </a:pPr>
                      <a:r>
                        <a:rPr lang="ru-RU" sz="1200" dirty="0">
                          <a:latin typeface="Times New Roman"/>
                          <a:ea typeface="Times New Roman"/>
                        </a:rPr>
                        <a:t>Воробьев П.А.</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7394">
                <a:tc>
                  <a:txBody>
                    <a:bodyPr/>
                    <a:lstStyle/>
                    <a:p>
                      <a:pPr marL="36000" lvl="0" indent="0" algn="ctr">
                        <a:spcBef>
                          <a:spcPts val="0"/>
                        </a:spcBef>
                        <a:spcAft>
                          <a:spcPts val="0"/>
                        </a:spcAft>
                        <a:buFont typeface="+mj-lt"/>
                        <a:buNone/>
                      </a:pPr>
                      <a:r>
                        <a:rPr lang="ru-RU" sz="1200" dirty="0" smtClean="0">
                          <a:latin typeface="Times New Roman"/>
                          <a:ea typeface="Times New Roman"/>
                        </a:rPr>
                        <a:t>15</a:t>
                      </a:r>
                      <a:endParaRPr lang="ru-RU" sz="1200" dirty="0">
                        <a:latin typeface="Times New Roman"/>
                        <a:ea typeface="Times New Roman"/>
                      </a:endParaRP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Многофакторный анализ при дифференциальной дитагностике узловой формы периферического рака легкого (монография)</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Барнаул, ООО «Азбука», 2011, </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a:latin typeface="Times New Roman"/>
                          <a:ea typeface="Times New Roman"/>
                        </a:rPr>
                        <a:t>201</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dirty="0">
                          <a:latin typeface="Times New Roman"/>
                          <a:ea typeface="Times New Roman"/>
                        </a:rPr>
                        <a:t>Давыдов М.И., </a:t>
                      </a:r>
                    </a:p>
                    <a:p>
                      <a:pPr marL="36000" indent="0">
                        <a:spcBef>
                          <a:spcPts val="0"/>
                        </a:spcBef>
                        <a:spcAft>
                          <a:spcPts val="0"/>
                        </a:spcAft>
                      </a:pPr>
                      <a:r>
                        <a:rPr lang="ru-RU" sz="1200" dirty="0">
                          <a:latin typeface="Times New Roman"/>
                          <a:ea typeface="Times New Roman"/>
                        </a:rPr>
                        <a:t>Шойхет  Я.Н., </a:t>
                      </a:r>
                    </a:p>
                    <a:p>
                      <a:pPr marL="36000" indent="0">
                        <a:spcBef>
                          <a:spcPts val="0"/>
                        </a:spcBef>
                        <a:spcAft>
                          <a:spcPts val="0"/>
                        </a:spcAft>
                      </a:pPr>
                      <a:r>
                        <a:rPr lang="ru-RU" sz="1200" dirty="0">
                          <a:latin typeface="Times New Roman"/>
                          <a:ea typeface="Times New Roman"/>
                        </a:rPr>
                        <a:t>Алексеева И.В., </a:t>
                      </a:r>
                    </a:p>
                    <a:p>
                      <a:pPr marL="36000" indent="0">
                        <a:spcBef>
                          <a:spcPts val="0"/>
                        </a:spcBef>
                        <a:spcAft>
                          <a:spcPts val="0"/>
                        </a:spcAft>
                      </a:pPr>
                      <a:r>
                        <a:rPr lang="ru-RU" sz="1200" dirty="0">
                          <a:latin typeface="Times New Roman"/>
                          <a:ea typeface="Times New Roman"/>
                        </a:rPr>
                        <a:t>Дронов С.В.</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973">
                <a:tc>
                  <a:txBody>
                    <a:bodyPr/>
                    <a:lstStyle/>
                    <a:p>
                      <a:pPr marL="36000" lvl="0" indent="0" algn="ctr">
                        <a:spcBef>
                          <a:spcPts val="0"/>
                        </a:spcBef>
                        <a:spcAft>
                          <a:spcPts val="0"/>
                        </a:spcAft>
                        <a:buFont typeface="+mj-lt"/>
                        <a:buNone/>
                      </a:pPr>
                      <a:r>
                        <a:rPr lang="ru-RU" sz="1200" dirty="0" smtClean="0">
                          <a:latin typeface="Times New Roman"/>
                          <a:ea typeface="Times New Roman"/>
                        </a:rPr>
                        <a:t>16</a:t>
                      </a:r>
                      <a:endParaRPr lang="ru-RU" sz="1200" dirty="0">
                        <a:latin typeface="Times New Roman"/>
                        <a:ea typeface="Times New Roman"/>
                      </a:endParaRP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Региональные особенности распространения первично-множественных злокачественных новообразований (монография)</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Барнаул, ООО «Азбука», 2011, </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a:latin typeface="Times New Roman"/>
                          <a:ea typeface="Times New Roman"/>
                        </a:rPr>
                        <a:t>183</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dirty="0">
                          <a:latin typeface="Times New Roman"/>
                          <a:ea typeface="Times New Roman"/>
                        </a:rPr>
                        <a:t>Шойхет  Я.Н., </a:t>
                      </a:r>
                    </a:p>
                    <a:p>
                      <a:pPr marL="36000" indent="0">
                        <a:spcBef>
                          <a:spcPts val="0"/>
                        </a:spcBef>
                        <a:spcAft>
                          <a:spcPts val="0"/>
                        </a:spcAft>
                      </a:pPr>
                      <a:r>
                        <a:rPr lang="ru-RU" sz="1200" dirty="0" err="1">
                          <a:latin typeface="Times New Roman"/>
                          <a:ea typeface="Times New Roman"/>
                        </a:rPr>
                        <a:t>Секержинская</a:t>
                      </a:r>
                      <a:r>
                        <a:rPr lang="ru-RU" sz="1200" dirty="0">
                          <a:latin typeface="Times New Roman"/>
                          <a:ea typeface="Times New Roman"/>
                        </a:rPr>
                        <a:t> Е.Л.</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421">
                <a:tc>
                  <a:txBody>
                    <a:bodyPr/>
                    <a:lstStyle/>
                    <a:p>
                      <a:pPr marL="36000" lvl="0" indent="0" algn="ctr">
                        <a:spcBef>
                          <a:spcPts val="0"/>
                        </a:spcBef>
                        <a:spcAft>
                          <a:spcPts val="0"/>
                        </a:spcAft>
                        <a:buFont typeface="+mj-lt"/>
                        <a:buNone/>
                      </a:pPr>
                      <a:r>
                        <a:rPr lang="ru-RU" sz="1200" dirty="0" smtClean="0">
                          <a:latin typeface="Times New Roman"/>
                          <a:ea typeface="Times New Roman"/>
                        </a:rPr>
                        <a:t>17</a:t>
                      </a:r>
                      <a:endParaRPr lang="ru-RU" sz="1200" dirty="0">
                        <a:latin typeface="Times New Roman"/>
                        <a:ea typeface="Times New Roman"/>
                      </a:endParaRP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Рак молочной железы у больных, ранее оперированных по поводу неонкологических заболеваний (монография)</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Барнаул, ООО «Азбука», 2011, </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a:latin typeface="Times New Roman"/>
                          <a:ea typeface="Times New Roman"/>
                        </a:rPr>
                        <a:t>201</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dirty="0">
                          <a:latin typeface="Times New Roman"/>
                          <a:ea typeface="Times New Roman"/>
                        </a:rPr>
                        <a:t>Шойхет  Я.Н., </a:t>
                      </a:r>
                    </a:p>
                    <a:p>
                      <a:pPr marL="36000" indent="0">
                        <a:spcBef>
                          <a:spcPts val="0"/>
                        </a:spcBef>
                        <a:spcAft>
                          <a:spcPts val="0"/>
                        </a:spcAft>
                      </a:pPr>
                      <a:r>
                        <a:rPr lang="ru-RU" sz="1200" dirty="0" err="1">
                          <a:latin typeface="Times New Roman"/>
                          <a:ea typeface="Times New Roman"/>
                        </a:rPr>
                        <a:t>Синкина</a:t>
                      </a:r>
                      <a:r>
                        <a:rPr lang="ru-RU" sz="1200" dirty="0">
                          <a:latin typeface="Times New Roman"/>
                          <a:ea typeface="Times New Roman"/>
                        </a:rPr>
                        <a:t> Т.В.</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973">
                <a:tc>
                  <a:txBody>
                    <a:bodyPr/>
                    <a:lstStyle/>
                    <a:p>
                      <a:pPr marL="36000" lvl="0" indent="0" algn="ctr">
                        <a:spcBef>
                          <a:spcPts val="0"/>
                        </a:spcBef>
                        <a:spcAft>
                          <a:spcPts val="0"/>
                        </a:spcAft>
                        <a:buFont typeface="+mj-lt"/>
                        <a:buNone/>
                      </a:pPr>
                      <a:r>
                        <a:rPr lang="ru-RU" sz="1200" dirty="0" smtClean="0">
                          <a:latin typeface="Times New Roman"/>
                          <a:ea typeface="Times New Roman"/>
                        </a:rPr>
                        <a:t>18</a:t>
                      </a:r>
                      <a:endParaRPr lang="ru-RU" sz="1200" dirty="0">
                        <a:latin typeface="Times New Roman"/>
                        <a:ea typeface="Times New Roman"/>
                      </a:endParaRP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Территориальный анализ связи заболеваемости злокачественными новообразованиями населения Алтайского края с факторами окружающей среды</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lgn="just">
                        <a:spcBef>
                          <a:spcPts val="0"/>
                        </a:spcBef>
                        <a:spcAft>
                          <a:spcPts val="0"/>
                        </a:spcAft>
                      </a:pPr>
                      <a:r>
                        <a:rPr lang="ru-RU" sz="1200">
                          <a:latin typeface="Times New Roman"/>
                          <a:ea typeface="Times New Roman"/>
                        </a:rPr>
                        <a:t>Новосибирск, Академическое изд-во «Гео», 2013</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a:latin typeface="Times New Roman"/>
                          <a:ea typeface="Times New Roman"/>
                        </a:rPr>
                        <a:t>144</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indent="0">
                        <a:spcBef>
                          <a:spcPts val="0"/>
                        </a:spcBef>
                        <a:spcAft>
                          <a:spcPts val="0"/>
                        </a:spcAft>
                      </a:pPr>
                      <a:r>
                        <a:rPr lang="ru-RU" sz="1200" dirty="0">
                          <a:latin typeface="Times New Roman"/>
                          <a:ea typeface="Times New Roman"/>
                        </a:rPr>
                        <a:t>Винокуров Ю.И., </a:t>
                      </a:r>
                    </a:p>
                    <a:p>
                      <a:pPr marL="36000" indent="0">
                        <a:spcBef>
                          <a:spcPts val="0"/>
                        </a:spcBef>
                        <a:spcAft>
                          <a:spcPts val="0"/>
                        </a:spcAft>
                      </a:pPr>
                      <a:r>
                        <a:rPr lang="ru-RU" sz="1200" dirty="0">
                          <a:latin typeface="Times New Roman"/>
                          <a:ea typeface="Times New Roman"/>
                        </a:rPr>
                        <a:t>Путилова А.А.</a:t>
                      </a:r>
                    </a:p>
                  </a:txBody>
                  <a:tcPr marL="678" marR="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0" fill="hold"/>
                                        <p:tgtEl>
                                          <p:spTgt spid="8"/>
                                        </p:tgtEl>
                                        <p:attrNameLst>
                                          <p:attrName>ppt_x</p:attrName>
                                        </p:attrNameLst>
                                      </p:cBhvr>
                                      <p:tavLst>
                                        <p:tav tm="0">
                                          <p:val>
                                            <p:strVal val="#ppt_x"/>
                                          </p:val>
                                        </p:tav>
                                        <p:tav tm="100000">
                                          <p:val>
                                            <p:strVal val="#ppt_x"/>
                                          </p:val>
                                        </p:tav>
                                      </p:tavLst>
                                    </p:anim>
                                    <p:anim calcmode="lin" valueType="num">
                                      <p:cBhvr>
                                        <p:cTn id="8" dur="15000" fill="hold"/>
                                        <p:tgtEl>
                                          <p:spTgt spid="8"/>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p:cNvSpPr>
            <a:spLocks noChangeArrowheads="1"/>
          </p:cNvSpPr>
          <p:nvPr/>
        </p:nvSpPr>
        <p:spPr bwMode="auto">
          <a:xfrm>
            <a:off x="0" y="0"/>
            <a:ext cx="9164560" cy="784830"/>
          </a:xfrm>
          <a:prstGeom prst="rect">
            <a:avLst/>
          </a:prstGeom>
          <a:noFill/>
          <a:ln w="9525">
            <a:noFill/>
            <a:miter lim="800000"/>
            <a:headEnd/>
            <a:tailEnd/>
          </a:ln>
          <a:effectLst>
            <a:prstShdw prst="shdw12">
              <a:schemeClr val="bg2">
                <a:alpha val="50000"/>
              </a:schemeClr>
            </a:prstShdw>
          </a:effectLst>
        </p:spPr>
        <p:txBody>
          <a:bodyPr vert="horz" wrap="none" lIns="91440" tIns="45720" rIns="91440" bIns="0" numCol="1" anchor="ctr" anchorCtr="0" compatLnSpc="1">
            <a:prstTxWarp prst="textNoShape">
              <a:avLst/>
            </a:prstTxWarp>
            <a:spAutoFit/>
          </a:bodyPr>
          <a:lstStyle/>
          <a:p>
            <a:pPr algn="ctr"/>
            <a:r>
              <a:rPr lang="ru-RU" sz="1600" b="1" dirty="0"/>
              <a:t>СПИСОК </a:t>
            </a:r>
            <a:r>
              <a:rPr lang="ru-RU" sz="1600" b="1" dirty="0" smtClean="0"/>
              <a:t>ДИССЕРТАЦИЙ по </a:t>
            </a:r>
            <a:r>
              <a:rPr lang="ru-RU" sz="1600" b="1" dirty="0"/>
              <a:t>профилактике злокачественных новообразований, </a:t>
            </a:r>
            <a:endParaRPr lang="ru-RU" sz="1600" dirty="0"/>
          </a:p>
          <a:p>
            <a:pPr algn="ctr"/>
            <a:r>
              <a:rPr lang="ru-RU" sz="1600" b="1" dirty="0"/>
              <a:t>выпущенных под руководством доктора медицинских наук, профессора А.Ф. Лазарева</a:t>
            </a:r>
            <a:endParaRPr lang="ru-RU" sz="1600" dirty="0"/>
          </a:p>
          <a:p>
            <a:pPr algn="ctr"/>
            <a:r>
              <a:rPr lang="ru-RU" sz="1600" b="1" dirty="0"/>
              <a:t>1985-2017 </a:t>
            </a:r>
            <a:r>
              <a:rPr lang="ru-RU" sz="1600" b="1" dirty="0" err="1"/>
              <a:t>гг</a:t>
            </a:r>
            <a:endParaRPr lang="ru-RU" sz="1600" dirty="0"/>
          </a:p>
        </p:txBody>
      </p:sp>
      <p:graphicFrame>
        <p:nvGraphicFramePr>
          <p:cNvPr id="4" name="Таблица 3"/>
          <p:cNvGraphicFramePr>
            <a:graphicFrameLocks noGrp="1"/>
          </p:cNvGraphicFramePr>
          <p:nvPr/>
        </p:nvGraphicFramePr>
        <p:xfrm>
          <a:off x="323528" y="1268760"/>
          <a:ext cx="8568952" cy="12878776"/>
        </p:xfrm>
        <a:graphic>
          <a:graphicData uri="http://schemas.openxmlformats.org/drawingml/2006/table">
            <a:tbl>
              <a:tblPr/>
              <a:tblGrid>
                <a:gridCol w="426372"/>
                <a:gridCol w="1635813"/>
                <a:gridCol w="1221053"/>
                <a:gridCol w="1363724"/>
                <a:gridCol w="3417934"/>
                <a:gridCol w="504056"/>
              </a:tblGrid>
              <a:tr h="115780">
                <a:tc>
                  <a:txBody>
                    <a:bodyPr/>
                    <a:lstStyle/>
                    <a:p>
                      <a:pPr>
                        <a:spcAft>
                          <a:spcPts val="0"/>
                        </a:spcAft>
                      </a:pPr>
                      <a:r>
                        <a:rPr lang="ru-RU" sz="1200" b="1" dirty="0">
                          <a:latin typeface="Times New Roman"/>
                          <a:ea typeface="Times New Roman"/>
                        </a:rPr>
                        <a:t>№ </a:t>
                      </a:r>
                      <a:r>
                        <a:rPr lang="ru-RU" sz="1200" b="1" dirty="0" err="1">
                          <a:latin typeface="Times New Roman"/>
                          <a:ea typeface="Times New Roman"/>
                        </a:rPr>
                        <a:t>п</a:t>
                      </a:r>
                      <a:r>
                        <a:rPr lang="ru-RU" sz="1200" b="1" dirty="0">
                          <a:latin typeface="Times New Roman"/>
                          <a:ea typeface="Times New Roman"/>
                        </a:rPr>
                        <a:t>/</a:t>
                      </a:r>
                      <a:r>
                        <a:rPr lang="ru-RU" sz="1200" b="1" dirty="0" err="1">
                          <a:latin typeface="Times New Roman"/>
                          <a:ea typeface="Times New Roman"/>
                        </a:rPr>
                        <a:t>п</a:t>
                      </a:r>
                      <a:endParaRPr lang="ru-RU" sz="1200" dirty="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b="1" dirty="0">
                          <a:latin typeface="Times New Roman"/>
                          <a:ea typeface="Times New Roman"/>
                        </a:rPr>
                        <a:t>Шифр и наименование научной специальности</a:t>
                      </a:r>
                      <a:endParaRPr lang="ru-RU" sz="1200" dirty="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b="1" dirty="0">
                          <a:latin typeface="Times New Roman"/>
                          <a:ea typeface="Times New Roman"/>
                        </a:rPr>
                        <a:t>Ученая степень (кандидат /доктор)</a:t>
                      </a:r>
                      <a:endParaRPr lang="ru-RU" sz="1200" dirty="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b="1">
                          <a:latin typeface="Times New Roman"/>
                          <a:ea typeface="Times New Roman"/>
                        </a:rPr>
                        <a:t>ФИО соискателя ученой степени (полностью)</a:t>
                      </a:r>
                      <a:endParaRPr lang="ru-RU" sz="120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b="1">
                          <a:latin typeface="Times New Roman"/>
                          <a:ea typeface="Times New Roman"/>
                        </a:rPr>
                        <a:t>Название диссертационной работы</a:t>
                      </a:r>
                      <a:endParaRPr lang="ru-RU" sz="120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b="1">
                          <a:latin typeface="Times New Roman"/>
                          <a:ea typeface="Times New Roman"/>
                        </a:rPr>
                        <a:t>Дата защиты</a:t>
                      </a:r>
                      <a:endParaRPr lang="ru-RU" sz="120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712">
                <a:tc>
                  <a:txBody>
                    <a:bodyPr/>
                    <a:lstStyle/>
                    <a:p>
                      <a:pPr marL="342900" lvl="0" indent="-342900" algn="ctr">
                        <a:buFont typeface="+mj-lt"/>
                        <a:buNone/>
                      </a:pPr>
                      <a:r>
                        <a:rPr lang="ru-RU" sz="1200" dirty="0" smtClean="0">
                          <a:latin typeface="Times New Roman"/>
                        </a:rPr>
                        <a:t>1</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solidFill>
                            <a:srgbClr val="000000"/>
                          </a:solidFill>
                          <a:latin typeface="Times New Roman"/>
                          <a:ea typeface="Times New Roman"/>
                        </a:rPr>
                        <a:t>14.00.14 онкология</a:t>
                      </a:r>
                      <a:endParaRPr lang="ru-RU" sz="120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solidFill>
                            <a:srgbClr val="000000"/>
                          </a:solidFill>
                          <a:latin typeface="Times New Roman"/>
                          <a:ea typeface="Times New Roman"/>
                        </a:rPr>
                        <a:t>Петрова </a:t>
                      </a:r>
                      <a:r>
                        <a:rPr lang="ru-RU" sz="1200" dirty="0" smtClean="0">
                          <a:solidFill>
                            <a:srgbClr val="000000"/>
                          </a:solidFill>
                          <a:latin typeface="Times New Roman"/>
                          <a:ea typeface="Times New Roman"/>
                        </a:rPr>
                        <a:t>Валентина </a:t>
                      </a:r>
                      <a:r>
                        <a:rPr lang="ru-RU" sz="1200" dirty="0">
                          <a:solidFill>
                            <a:srgbClr val="000000"/>
                          </a:solidFill>
                          <a:latin typeface="Times New Roman"/>
                          <a:ea typeface="Times New Roman"/>
                        </a:rPr>
                        <a:t>Дмитриевна</a:t>
                      </a:r>
                      <a:endParaRPr lang="ru-RU" sz="1200" dirty="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latin typeface="Times New Roman"/>
                          <a:ea typeface="Times New Roman"/>
                        </a:rPr>
                        <a:t>Злокачественные новообразования щитовидной железы в Алтайском крае на фоне Сибири и Дальнего Востока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solidFill>
                            <a:srgbClr val="000000"/>
                          </a:solidFill>
                          <a:latin typeface="Times New Roman"/>
                          <a:ea typeface="Times New Roman"/>
                        </a:rPr>
                        <a:t>2000</a:t>
                      </a:r>
                      <a:endParaRPr lang="ru-RU" sz="120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3848">
                <a:tc>
                  <a:txBody>
                    <a:bodyPr/>
                    <a:lstStyle/>
                    <a:p>
                      <a:pPr marL="342900" lvl="0" indent="-342900" algn="ctr">
                        <a:buFont typeface="+mj-lt"/>
                        <a:buNone/>
                      </a:pPr>
                      <a:r>
                        <a:rPr lang="ru-RU" sz="1200" dirty="0" smtClean="0">
                          <a:latin typeface="Times New Roman"/>
                        </a:rPr>
                        <a:t>2</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solidFill>
                            <a:srgbClr val="000000"/>
                          </a:solidFill>
                          <a:latin typeface="Times New Roman"/>
                          <a:ea typeface="Times New Roman"/>
                        </a:rPr>
                        <a:t>14.00.14 онкология</a:t>
                      </a:r>
                      <a:endParaRPr lang="ru-RU" sz="1200">
                        <a:latin typeface="Times New Roman"/>
                        <a:ea typeface="Times New Roman"/>
                      </a:endParaRPr>
                    </a:p>
                    <a:p>
                      <a:pPr>
                        <a:spcAft>
                          <a:spcPts val="0"/>
                        </a:spcAft>
                      </a:pPr>
                      <a:r>
                        <a:rPr lang="ru-RU" sz="1200">
                          <a:solidFill>
                            <a:srgbClr val="000000"/>
                          </a:solidFill>
                          <a:latin typeface="Times New Roman"/>
                          <a:ea typeface="Times New Roman"/>
                        </a:rPr>
                        <a:t>14.00.27 хирургия</a:t>
                      </a:r>
                      <a:endParaRPr lang="ru-RU" sz="120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solidFill>
                            <a:srgbClr val="000000"/>
                          </a:solidFill>
                          <a:latin typeface="Times New Roman"/>
                          <a:ea typeface="Times New Roman"/>
                        </a:rPr>
                        <a:t>Шпиготская Полина Алексеевна</a:t>
                      </a:r>
                      <a:endParaRPr lang="ru-RU" sz="120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solidFill>
                            <a:srgbClr val="000000"/>
                          </a:solidFill>
                          <a:latin typeface="Times New Roman"/>
                          <a:ea typeface="Times New Roman"/>
                        </a:rPr>
                        <a:t>Формирование групп риска по выявлению злокачественных опухолей костей на основе взаимосвязи заболеваемости и факторов внешней среды на модели Алтайского края</a:t>
                      </a:r>
                      <a:endParaRPr lang="ru-RU" sz="1200" dirty="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solidFill>
                            <a:srgbClr val="000000"/>
                          </a:solidFill>
                          <a:latin typeface="Times New Roman"/>
                          <a:ea typeface="Times New Roman"/>
                        </a:rPr>
                        <a:t>2001</a:t>
                      </a:r>
                      <a:endParaRPr lang="ru-RU" sz="120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3848">
                <a:tc>
                  <a:txBody>
                    <a:bodyPr/>
                    <a:lstStyle/>
                    <a:p>
                      <a:pPr marL="342900" lvl="0" indent="-342900" algn="ctr">
                        <a:buFont typeface="+mj-lt"/>
                        <a:buNone/>
                      </a:pPr>
                      <a:r>
                        <a:rPr lang="ru-RU" sz="1200" dirty="0" smtClean="0">
                          <a:latin typeface="Times New Roman"/>
                        </a:rPr>
                        <a:t>3</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solidFill>
                            <a:srgbClr val="000000"/>
                          </a:solidFill>
                          <a:latin typeface="Times New Roman"/>
                          <a:ea typeface="Times New Roman"/>
                        </a:rPr>
                        <a:t>14.00.14 онкология</a:t>
                      </a:r>
                      <a:endParaRPr lang="ru-RU" sz="1200">
                        <a:latin typeface="Times New Roman"/>
                        <a:ea typeface="Times New Roman"/>
                      </a:endParaRPr>
                    </a:p>
                    <a:p>
                      <a:pPr>
                        <a:spcAft>
                          <a:spcPts val="0"/>
                        </a:spcAft>
                      </a:pPr>
                      <a:r>
                        <a:rPr lang="ru-RU" sz="1200">
                          <a:solidFill>
                            <a:srgbClr val="000000"/>
                          </a:solidFill>
                          <a:latin typeface="Times New Roman"/>
                          <a:ea typeface="Times New Roman"/>
                        </a:rPr>
                        <a:t>14.00.27 хирургия</a:t>
                      </a:r>
                      <a:endParaRPr lang="ru-RU" sz="120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solidFill>
                            <a:srgbClr val="000000"/>
                          </a:solidFill>
                          <a:latin typeface="Times New Roman"/>
                          <a:ea typeface="Times New Roman"/>
                        </a:rPr>
                        <a:t>Шпиготский Александр Николаевич</a:t>
                      </a:r>
                      <a:endParaRPr lang="ru-RU" sz="120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solidFill>
                            <a:srgbClr val="000000"/>
                          </a:solidFill>
                          <a:latin typeface="Times New Roman"/>
                          <a:ea typeface="Times New Roman"/>
                        </a:rPr>
                        <a:t>Формирование групп риска по выявлению первичного рака печени на основе взаимосвязи заболеваемости и факторов внешней среды на модели Алтайского края</a:t>
                      </a:r>
                      <a:endParaRPr lang="ru-RU" sz="1200" dirty="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solidFill>
                            <a:srgbClr val="000000"/>
                          </a:solidFill>
                          <a:latin typeface="Times New Roman"/>
                          <a:ea typeface="Times New Roman"/>
                        </a:rPr>
                        <a:t>2001</a:t>
                      </a:r>
                      <a:endParaRPr lang="ru-RU" sz="120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80">
                <a:tc>
                  <a:txBody>
                    <a:bodyPr/>
                    <a:lstStyle/>
                    <a:p>
                      <a:pPr marL="342900" lvl="0" indent="-342900" algn="ctr">
                        <a:buFont typeface="+mj-lt"/>
                        <a:buNone/>
                      </a:pPr>
                      <a:r>
                        <a:rPr lang="ru-RU" sz="1200" dirty="0" smtClean="0">
                          <a:latin typeface="Times New Roman"/>
                        </a:rPr>
                        <a:t>4</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solidFill>
                            <a:srgbClr val="000000"/>
                          </a:solidFill>
                          <a:latin typeface="Times New Roman"/>
                          <a:ea typeface="Times New Roman"/>
                        </a:rPr>
                        <a:t>14.00.14 онкология</a:t>
                      </a:r>
                      <a:endParaRPr lang="ru-RU" sz="1200">
                        <a:latin typeface="Times New Roman"/>
                        <a:ea typeface="Times New Roman"/>
                      </a:endParaRPr>
                    </a:p>
                    <a:p>
                      <a:pPr>
                        <a:spcAft>
                          <a:spcPts val="0"/>
                        </a:spcAft>
                      </a:pPr>
                      <a:r>
                        <a:rPr lang="ru-RU" sz="1200">
                          <a:solidFill>
                            <a:srgbClr val="000000"/>
                          </a:solidFill>
                          <a:latin typeface="Times New Roman"/>
                          <a:ea typeface="Times New Roman"/>
                        </a:rPr>
                        <a:t> </a:t>
                      </a:r>
                      <a:endParaRPr lang="ru-RU" sz="120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solidFill>
                            <a:srgbClr val="000000"/>
                          </a:solidFill>
                          <a:latin typeface="Times New Roman"/>
                          <a:ea typeface="Times New Roman"/>
                        </a:rPr>
                        <a:t>Нечунаев Владимир Павлович</a:t>
                      </a:r>
                      <a:endParaRPr lang="ru-RU" sz="1200">
                        <a:latin typeface="Times New Roman"/>
                        <a:ea typeface="Times New Roman"/>
                      </a:endParaRPr>
                    </a:p>
                    <a:p>
                      <a:pPr>
                        <a:spcAft>
                          <a:spcPts val="0"/>
                        </a:spcAft>
                      </a:pPr>
                      <a:r>
                        <a:rPr lang="ru-RU" sz="1200">
                          <a:solidFill>
                            <a:srgbClr val="000000"/>
                          </a:solidFill>
                          <a:latin typeface="Times New Roman"/>
                          <a:ea typeface="Times New Roman"/>
                        </a:rPr>
                        <a:t> </a:t>
                      </a:r>
                      <a:endParaRPr lang="ru-RU" sz="120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solidFill>
                            <a:srgbClr val="000000"/>
                          </a:solidFill>
                          <a:latin typeface="Times New Roman"/>
                          <a:ea typeface="Times New Roman"/>
                        </a:rPr>
                        <a:t>Факторы риска в заболеваемости злокачественными новообразованиями кожи населения Сибири, Дальнего Востока и Алтайского края</a:t>
                      </a:r>
                      <a:endParaRPr lang="ru-RU" sz="1200" dirty="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solidFill>
                            <a:srgbClr val="000000"/>
                          </a:solidFill>
                          <a:latin typeface="Times New Roman"/>
                          <a:ea typeface="Times New Roman"/>
                        </a:rPr>
                        <a:t> 2002</a:t>
                      </a:r>
                      <a:endParaRPr lang="ru-RU" sz="120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712">
                <a:tc>
                  <a:txBody>
                    <a:bodyPr/>
                    <a:lstStyle/>
                    <a:p>
                      <a:pPr marL="342900" lvl="0" indent="-342900" algn="ctr">
                        <a:buFont typeface="+mj-lt"/>
                        <a:buNone/>
                      </a:pPr>
                      <a:r>
                        <a:rPr lang="ru-RU" sz="1200" dirty="0" smtClean="0">
                          <a:latin typeface="Times New Roman"/>
                        </a:rPr>
                        <a:t>5</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Морозов Валерий Прохорович</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latin typeface="Times New Roman"/>
                          <a:ea typeface="Times New Roman"/>
                        </a:rPr>
                        <a:t>Генетические факторы риска развития рака легкого</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2003</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712">
                <a:tc>
                  <a:txBody>
                    <a:bodyPr/>
                    <a:lstStyle/>
                    <a:p>
                      <a:pPr marL="342900" lvl="0" indent="-342900" algn="ctr">
                        <a:buFont typeface="+mj-lt"/>
                        <a:buNone/>
                      </a:pPr>
                      <a:r>
                        <a:rPr lang="ru-RU" sz="1200" dirty="0" smtClean="0">
                          <a:latin typeface="Times New Roman"/>
                        </a:rPr>
                        <a:t>6</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14.03.00 - Медико-биологические науки</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Григорук Ольги Григорьевна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latin typeface="Times New Roman"/>
                          <a:ea typeface="Times New Roman"/>
                        </a:rPr>
                        <a:t>Цитологическая диагностика редких </a:t>
                      </a:r>
                      <a:r>
                        <a:rPr lang="ru-RU" sz="1200" dirty="0" err="1">
                          <a:latin typeface="Times New Roman"/>
                          <a:ea typeface="Times New Roman"/>
                        </a:rPr>
                        <a:t>фиброэпителиальных</a:t>
                      </a:r>
                      <a:r>
                        <a:rPr lang="ru-RU" sz="1200" dirty="0">
                          <a:latin typeface="Times New Roman"/>
                          <a:ea typeface="Times New Roman"/>
                        </a:rPr>
                        <a:t> опухолей молочной железы</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2003</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712">
                <a:tc>
                  <a:txBody>
                    <a:bodyPr/>
                    <a:lstStyle/>
                    <a:p>
                      <a:pPr marL="342900" lvl="0" indent="-342900" algn="ctr">
                        <a:buFont typeface="+mj-lt"/>
                        <a:buNone/>
                      </a:pPr>
                      <a:r>
                        <a:rPr lang="ru-RU" sz="1200" dirty="0" smtClean="0">
                          <a:latin typeface="Times New Roman"/>
                        </a:rPr>
                        <a:t>7</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Матрос Татьяна Сергеевна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err="1">
                          <a:latin typeface="Times New Roman"/>
                          <a:ea typeface="Times New Roman"/>
                        </a:rPr>
                        <a:t>Ультрасонография</a:t>
                      </a:r>
                      <a:r>
                        <a:rPr lang="ru-RU" sz="1200" dirty="0">
                          <a:latin typeface="Times New Roman"/>
                          <a:ea typeface="Times New Roman"/>
                        </a:rPr>
                        <a:t> в диагностике язвы и инфильтративного рака желудка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2003</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712">
                <a:tc>
                  <a:txBody>
                    <a:bodyPr/>
                    <a:lstStyle/>
                    <a:p>
                      <a:pPr marL="342900" lvl="0" indent="-342900" algn="ctr">
                        <a:buFont typeface="+mj-lt"/>
                        <a:buNone/>
                      </a:pPr>
                      <a:r>
                        <a:rPr lang="ru-RU" sz="1200" dirty="0" smtClean="0">
                          <a:latin typeface="Times New Roman"/>
                        </a:rPr>
                        <a:t>8</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Доктор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Климачев Владимир Васильевич</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latin typeface="Times New Roman"/>
                          <a:ea typeface="Times New Roman"/>
                        </a:rPr>
                        <a:t>Рак желудка: клиническая морфология, </a:t>
                      </a:r>
                      <a:r>
                        <a:rPr lang="ru-RU" sz="1200" dirty="0" err="1">
                          <a:latin typeface="Times New Roman"/>
                          <a:ea typeface="Times New Roman"/>
                        </a:rPr>
                        <a:t>патоморфоз</a:t>
                      </a:r>
                      <a:r>
                        <a:rPr lang="ru-RU" sz="1200" dirty="0">
                          <a:latin typeface="Times New Roman"/>
                          <a:ea typeface="Times New Roman"/>
                        </a:rPr>
                        <a:t> и факторы прогноза </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2003</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80">
                <a:tc>
                  <a:txBody>
                    <a:bodyPr/>
                    <a:lstStyle/>
                    <a:p>
                      <a:pPr marL="342900" lvl="0" indent="-342900" algn="ctr">
                        <a:buFont typeface="+mj-lt"/>
                        <a:buNone/>
                      </a:pPr>
                      <a:r>
                        <a:rPr lang="ru-RU" sz="1200" dirty="0" smtClean="0">
                          <a:latin typeface="Times New Roman"/>
                        </a:rPr>
                        <a:t>9</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Россоха Елена Ивановна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latin typeface="Times New Roman"/>
                          <a:ea typeface="Times New Roman"/>
                        </a:rPr>
                        <a:t>Особенности распространения злокачественных </a:t>
                      </a:r>
                      <a:r>
                        <a:rPr lang="ru-RU" sz="1200" dirty="0" err="1">
                          <a:latin typeface="Times New Roman"/>
                          <a:ea typeface="Times New Roman"/>
                        </a:rPr>
                        <a:t>лимфом</a:t>
                      </a:r>
                      <a:r>
                        <a:rPr lang="ru-RU" sz="1200" dirty="0">
                          <a:latin typeface="Times New Roman"/>
                          <a:ea typeface="Times New Roman"/>
                        </a:rPr>
                        <a:t> в Алтайском крае с учетом внешних факторов и риска </a:t>
                      </a:r>
                      <a:r>
                        <a:rPr lang="ru-RU" sz="1200" dirty="0" err="1">
                          <a:latin typeface="Times New Roman"/>
                          <a:ea typeface="Times New Roman"/>
                        </a:rPr>
                        <a:t>полинеоплазий</a:t>
                      </a:r>
                      <a:endParaRPr lang="ru-RU" sz="1200" dirty="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2004</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712">
                <a:tc>
                  <a:txBody>
                    <a:bodyPr/>
                    <a:lstStyle/>
                    <a:p>
                      <a:pPr marL="342900" lvl="0" indent="-342900" algn="ctr">
                        <a:buFont typeface="+mj-lt"/>
                        <a:buNone/>
                      </a:pPr>
                      <a:r>
                        <a:rPr lang="ru-RU" sz="1200" dirty="0" smtClean="0">
                          <a:latin typeface="Times New Roman"/>
                        </a:rPr>
                        <a:t>10</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Авдалян Ашот Миружанович</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latin typeface="Times New Roman"/>
                          <a:ea typeface="Times New Roman"/>
                        </a:rPr>
                        <a:t>Клинико-морфологические параллели в прогнозе рака желудка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2004</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3848">
                <a:tc>
                  <a:txBody>
                    <a:bodyPr/>
                    <a:lstStyle/>
                    <a:p>
                      <a:pPr marL="342900" lvl="0" indent="-342900" algn="ctr">
                        <a:buFont typeface="+mj-lt"/>
                        <a:buNone/>
                      </a:pPr>
                      <a:r>
                        <a:rPr lang="ru-RU" sz="1200" dirty="0" smtClean="0">
                          <a:latin typeface="Times New Roman"/>
                        </a:rPr>
                        <a:t>11</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Бобров Игорь Петрович</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Морфофункциональная характеристика ядрышкового аппарата клеток при фоновых, предраковых и злокачественных заболеваниях желудка </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2005</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3848">
                <a:tc>
                  <a:txBody>
                    <a:bodyPr/>
                    <a:lstStyle/>
                    <a:p>
                      <a:pPr marL="342900" lvl="0" indent="-342900" algn="ctr">
                        <a:buFont typeface="+mj-lt"/>
                        <a:buNone/>
                      </a:pPr>
                      <a:r>
                        <a:rPr lang="ru-RU" sz="1200" dirty="0" smtClean="0">
                          <a:latin typeface="Times New Roman"/>
                        </a:rPr>
                        <a:t>12</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14.03.00 - Медико-биологические науки</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Беленинова Ирина Артуровна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Использование морфологических и биологических критериев крови для формирования групп повышенного риска при раке желудка и толстой кишки</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2005</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3848">
                <a:tc>
                  <a:txBody>
                    <a:bodyPr/>
                    <a:lstStyle/>
                    <a:p>
                      <a:pPr marL="342900" lvl="0" indent="-342900" algn="ctr">
                        <a:buFont typeface="+mj-lt"/>
                        <a:buNone/>
                      </a:pPr>
                      <a:r>
                        <a:rPr lang="ru-RU" sz="1200" dirty="0" smtClean="0">
                          <a:latin typeface="Times New Roman"/>
                        </a:rPr>
                        <a:t>13</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Мамонтов Константин Григорьевич</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Особенности заболеваемости злокачественными новообразованиями ободочной и прямой кишки с учетом внешних факторов и риска полинеоплазий</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2005</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712">
                <a:tc>
                  <a:txBody>
                    <a:bodyPr/>
                    <a:lstStyle/>
                    <a:p>
                      <a:pPr marL="342900" lvl="0" indent="-342900" algn="ctr">
                        <a:buFont typeface="+mj-lt"/>
                        <a:buNone/>
                      </a:pPr>
                      <a:r>
                        <a:rPr lang="ru-RU" sz="1200" dirty="0" smtClean="0">
                          <a:latin typeface="Times New Roman"/>
                        </a:rPr>
                        <a:t>14</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Терехова Светлана Александровна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Многофакторный анализ при формировании групп риска рака желудка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2005</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80">
                <a:tc>
                  <a:txBody>
                    <a:bodyPr/>
                    <a:lstStyle/>
                    <a:p>
                      <a:pPr marL="342900" lvl="0" indent="-342900" algn="ctr">
                        <a:buFont typeface="+mj-lt"/>
                        <a:buNone/>
                      </a:pPr>
                      <a:r>
                        <a:rPr lang="ru-RU" sz="1200" dirty="0" smtClean="0">
                          <a:latin typeface="Times New Roman"/>
                        </a:rPr>
                        <a:t>15</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Агеев Александр Григорьевич</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Особенности распространения рака легкого в Алтайском крае с учетом экзогенных факторов и риска полинеоплазий</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2005</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80">
                <a:tc>
                  <a:txBody>
                    <a:bodyPr/>
                    <a:lstStyle/>
                    <a:p>
                      <a:pPr marL="342900" lvl="0" indent="-342900" algn="ctr">
                        <a:buFont typeface="+mj-lt"/>
                        <a:buNone/>
                      </a:pPr>
                      <a:r>
                        <a:rPr lang="ru-RU" sz="1200" dirty="0" smtClean="0">
                          <a:latin typeface="Times New Roman"/>
                        </a:rPr>
                        <a:t>16</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Маликова Лилия Владимировна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latin typeface="Times New Roman"/>
                          <a:ea typeface="Times New Roman"/>
                        </a:rPr>
                        <a:t>Формирование групп повышенного риска для выявления рака тела матки на основе многофакторного анализа экзо- и эндогенных факторов</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2005</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80">
                <a:tc>
                  <a:txBody>
                    <a:bodyPr/>
                    <a:lstStyle/>
                    <a:p>
                      <a:pPr marL="342900" lvl="0" indent="-342900" algn="ctr">
                        <a:buFont typeface="+mj-lt"/>
                        <a:buNone/>
                      </a:pPr>
                      <a:r>
                        <a:rPr lang="ru-RU" sz="1200" dirty="0" smtClean="0">
                          <a:latin typeface="Times New Roman"/>
                        </a:rPr>
                        <a:t>17</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Кобяков Дмитрий Сергеевич</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Сравнительный анализ пролиферативной активности эпителиальных клеток аденомы и рака толстой кишки</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2006</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712">
                <a:tc>
                  <a:txBody>
                    <a:bodyPr/>
                    <a:lstStyle/>
                    <a:p>
                      <a:pPr marL="342900" lvl="0" indent="-342900" algn="ctr">
                        <a:buFont typeface="+mj-lt"/>
                        <a:buNone/>
                      </a:pPr>
                      <a:r>
                        <a:rPr lang="ru-RU" sz="1200" dirty="0" smtClean="0">
                          <a:latin typeface="Times New Roman"/>
                        </a:rPr>
                        <a:t>18</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Музалевский Павел Николаевич</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Особенности распространения мезотелиомы с учетом экзогенных факторов на модели Алтайского края </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2006</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3848">
                <a:tc>
                  <a:txBody>
                    <a:bodyPr/>
                    <a:lstStyle/>
                    <a:p>
                      <a:pPr marL="342900" lvl="0" indent="-342900" algn="ctr">
                        <a:buFont typeface="+mj-lt"/>
                        <a:buNone/>
                      </a:pPr>
                      <a:r>
                        <a:rPr lang="ru-RU" sz="1200" dirty="0" smtClean="0">
                          <a:latin typeface="Times New Roman"/>
                        </a:rPr>
                        <a:t>19</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Дорошенко Вероника Сергеевна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Клинико-морфологические и молекулярно-биологические особенности почечно-клеточного рака в прогнозировании результатов хирургического лечения </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2007</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3848">
                <a:tc>
                  <a:txBody>
                    <a:bodyPr/>
                    <a:lstStyle/>
                    <a:p>
                      <a:pPr marL="342900" lvl="0" indent="-342900" algn="ctr">
                        <a:buFont typeface="+mj-lt"/>
                        <a:buNone/>
                      </a:pPr>
                      <a:r>
                        <a:rPr lang="ru-RU" sz="1200" dirty="0" smtClean="0">
                          <a:latin typeface="Times New Roman"/>
                        </a:rPr>
                        <a:t>20</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25.00.00 - Науки о Земле</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Путилова Александра Александровна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Территориальный анализ взаимосвязей заболеваемости злокачественными новообразованиями населения Алтайского края с факторами окружающей среды</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2007</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84">
                <a:tc>
                  <a:txBody>
                    <a:bodyPr/>
                    <a:lstStyle/>
                    <a:p>
                      <a:pPr marL="342900" lvl="0" indent="-342900" algn="ctr">
                        <a:buFont typeface="+mj-lt"/>
                        <a:buNone/>
                      </a:pPr>
                      <a:r>
                        <a:rPr lang="ru-RU" sz="1200" dirty="0" smtClean="0">
                          <a:latin typeface="Times New Roman"/>
                        </a:rPr>
                        <a:t>21</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solidFill>
                            <a:srgbClr val="000000"/>
                          </a:solidFill>
                          <a:latin typeface="Times New Roman"/>
                          <a:ea typeface="Times New Roman"/>
                        </a:rPr>
                        <a:t>14.00.14 онкология</a:t>
                      </a:r>
                      <a:endParaRPr lang="ru-RU" sz="1200">
                        <a:latin typeface="Times New Roman"/>
                        <a:ea typeface="Times New Roman"/>
                      </a:endParaRPr>
                    </a:p>
                    <a:p>
                      <a:pPr>
                        <a:spcAft>
                          <a:spcPts val="0"/>
                        </a:spcAft>
                      </a:pPr>
                      <a:r>
                        <a:rPr lang="ru-RU" sz="1200">
                          <a:solidFill>
                            <a:srgbClr val="000000"/>
                          </a:solidFill>
                          <a:latin typeface="Times New Roman"/>
                          <a:ea typeface="Times New Roman"/>
                        </a:rPr>
                        <a:t>14.00.27 хирургия</a:t>
                      </a:r>
                      <a:endParaRPr lang="ru-RU" sz="120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Новикова Ольга Юрьевна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solidFill>
                            <a:srgbClr val="222222"/>
                          </a:solidFill>
                          <a:latin typeface="Times New Roman"/>
                          <a:ea typeface="Times New Roman"/>
                        </a:rPr>
                        <a:t>Оценка особенностей территориального распространения злокачественных новообразований в крупном городе с помощью медико-экологических географических информационных систем : на примере рака легкого в г. Хабаровске </a:t>
                      </a:r>
                      <a:endParaRPr lang="ru-RU" sz="1200" dirty="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latin typeface="Times New Roman"/>
                          <a:ea typeface="Times New Roman"/>
                        </a:rPr>
                        <a:t>2008</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0" fill="hold"/>
                                        <p:tgtEl>
                                          <p:spTgt spid="4"/>
                                        </p:tgtEl>
                                        <p:attrNameLst>
                                          <p:attrName>ppt_x</p:attrName>
                                        </p:attrNameLst>
                                      </p:cBhvr>
                                      <p:tavLst>
                                        <p:tav tm="0">
                                          <p:val>
                                            <p:strVal val="#ppt_x"/>
                                          </p:val>
                                        </p:tav>
                                        <p:tav tm="100000">
                                          <p:val>
                                            <p:strVal val="#ppt_x"/>
                                          </p:val>
                                        </p:tav>
                                      </p:tavLst>
                                    </p:anim>
                                    <p:anim calcmode="lin" valueType="num">
                                      <p:cBhvr>
                                        <p:cTn id="8" dur="1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p:cNvSpPr>
            <a:spLocks noChangeArrowheads="1"/>
          </p:cNvSpPr>
          <p:nvPr/>
        </p:nvSpPr>
        <p:spPr bwMode="auto">
          <a:xfrm>
            <a:off x="0" y="0"/>
            <a:ext cx="9164560" cy="784830"/>
          </a:xfrm>
          <a:prstGeom prst="rect">
            <a:avLst/>
          </a:prstGeom>
          <a:noFill/>
          <a:ln w="9525">
            <a:noFill/>
            <a:miter lim="800000"/>
            <a:headEnd/>
            <a:tailEnd/>
          </a:ln>
          <a:effectLst>
            <a:prstShdw prst="shdw12">
              <a:schemeClr val="bg2">
                <a:alpha val="50000"/>
              </a:schemeClr>
            </a:prstShdw>
          </a:effectLst>
        </p:spPr>
        <p:txBody>
          <a:bodyPr vert="horz" wrap="none" lIns="91440" tIns="45720" rIns="91440" bIns="0" numCol="1" anchor="ctr" anchorCtr="0" compatLnSpc="1">
            <a:prstTxWarp prst="textNoShape">
              <a:avLst/>
            </a:prstTxWarp>
            <a:spAutoFit/>
          </a:bodyPr>
          <a:lstStyle/>
          <a:p>
            <a:pPr algn="ctr"/>
            <a:r>
              <a:rPr lang="ru-RU" sz="1600" b="1"/>
              <a:t>СПИСОК </a:t>
            </a:r>
            <a:r>
              <a:rPr lang="ru-RU" sz="1600" b="1" smtClean="0"/>
              <a:t>ДИССЕРТАЦИЙ </a:t>
            </a:r>
            <a:r>
              <a:rPr lang="ru-RU" sz="1600" b="1" dirty="0" smtClean="0"/>
              <a:t>по </a:t>
            </a:r>
            <a:r>
              <a:rPr lang="ru-RU" sz="1600" b="1" dirty="0"/>
              <a:t>профилактике злокачественных новообразований, </a:t>
            </a:r>
            <a:endParaRPr lang="ru-RU" sz="1600" dirty="0"/>
          </a:p>
          <a:p>
            <a:pPr algn="ctr"/>
            <a:r>
              <a:rPr lang="ru-RU" sz="1600" b="1" dirty="0"/>
              <a:t>выпущенных под руководством доктора медицинских наук, профессора А.Ф. Лазарева</a:t>
            </a:r>
            <a:endParaRPr lang="ru-RU" sz="1600" dirty="0"/>
          </a:p>
          <a:p>
            <a:pPr algn="ctr"/>
            <a:r>
              <a:rPr lang="ru-RU" sz="1600" b="1" dirty="0"/>
              <a:t>1985-2017 </a:t>
            </a:r>
            <a:r>
              <a:rPr lang="ru-RU" sz="1600" b="1" dirty="0" err="1"/>
              <a:t>гг</a:t>
            </a:r>
            <a:endParaRPr lang="ru-RU" sz="1600" dirty="0"/>
          </a:p>
        </p:txBody>
      </p:sp>
      <p:graphicFrame>
        <p:nvGraphicFramePr>
          <p:cNvPr id="4" name="Таблица 3"/>
          <p:cNvGraphicFramePr>
            <a:graphicFrameLocks noGrp="1"/>
          </p:cNvGraphicFramePr>
          <p:nvPr/>
        </p:nvGraphicFramePr>
        <p:xfrm>
          <a:off x="323528" y="1268760"/>
          <a:ext cx="8568952" cy="7316656"/>
        </p:xfrm>
        <a:graphic>
          <a:graphicData uri="http://schemas.openxmlformats.org/drawingml/2006/table">
            <a:tbl>
              <a:tblPr/>
              <a:tblGrid>
                <a:gridCol w="426372"/>
                <a:gridCol w="1635813"/>
                <a:gridCol w="1221053"/>
                <a:gridCol w="1363724"/>
                <a:gridCol w="3417934"/>
                <a:gridCol w="504056"/>
              </a:tblGrid>
              <a:tr h="115780">
                <a:tc>
                  <a:txBody>
                    <a:bodyPr/>
                    <a:lstStyle/>
                    <a:p>
                      <a:pPr>
                        <a:spcAft>
                          <a:spcPts val="0"/>
                        </a:spcAft>
                      </a:pPr>
                      <a:r>
                        <a:rPr lang="ru-RU" sz="1200" b="1" dirty="0">
                          <a:latin typeface="Times New Roman"/>
                          <a:ea typeface="Times New Roman"/>
                        </a:rPr>
                        <a:t>№ </a:t>
                      </a:r>
                      <a:r>
                        <a:rPr lang="ru-RU" sz="1200" b="1" dirty="0" err="1">
                          <a:latin typeface="Times New Roman"/>
                          <a:ea typeface="Times New Roman"/>
                        </a:rPr>
                        <a:t>п</a:t>
                      </a:r>
                      <a:r>
                        <a:rPr lang="ru-RU" sz="1200" b="1" dirty="0">
                          <a:latin typeface="Times New Roman"/>
                          <a:ea typeface="Times New Roman"/>
                        </a:rPr>
                        <a:t>/</a:t>
                      </a:r>
                      <a:r>
                        <a:rPr lang="ru-RU" sz="1200" b="1" dirty="0" err="1">
                          <a:latin typeface="Times New Roman"/>
                          <a:ea typeface="Times New Roman"/>
                        </a:rPr>
                        <a:t>п</a:t>
                      </a:r>
                      <a:endParaRPr lang="ru-RU" sz="1200" dirty="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b="1" dirty="0">
                          <a:latin typeface="Times New Roman"/>
                          <a:ea typeface="Times New Roman"/>
                        </a:rPr>
                        <a:t>Шифр и наименование научной специальности</a:t>
                      </a:r>
                      <a:endParaRPr lang="ru-RU" sz="1200" dirty="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b="1" dirty="0">
                          <a:latin typeface="Times New Roman"/>
                          <a:ea typeface="Times New Roman"/>
                        </a:rPr>
                        <a:t>Ученая степень (кандидат /доктор)</a:t>
                      </a:r>
                      <a:endParaRPr lang="ru-RU" sz="1200" dirty="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b="1">
                          <a:latin typeface="Times New Roman"/>
                          <a:ea typeface="Times New Roman"/>
                        </a:rPr>
                        <a:t>ФИО соискателя ученой степени (полностью)</a:t>
                      </a:r>
                      <a:endParaRPr lang="ru-RU" sz="120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b="1">
                          <a:latin typeface="Times New Roman"/>
                          <a:ea typeface="Times New Roman"/>
                        </a:rPr>
                        <a:t>Название диссертационной работы</a:t>
                      </a:r>
                      <a:endParaRPr lang="ru-RU" sz="120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b="1">
                          <a:latin typeface="Times New Roman"/>
                          <a:ea typeface="Times New Roman"/>
                        </a:rPr>
                        <a:t>Дата защиты</a:t>
                      </a:r>
                      <a:endParaRPr lang="ru-RU" sz="120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3848">
                <a:tc>
                  <a:txBody>
                    <a:bodyPr/>
                    <a:lstStyle/>
                    <a:p>
                      <a:pPr marL="342900" lvl="0" indent="-342900" algn="ctr">
                        <a:buFont typeface="+mj-lt"/>
                        <a:buNone/>
                      </a:pPr>
                      <a:r>
                        <a:rPr lang="ru-RU" sz="1200" dirty="0" smtClean="0">
                          <a:latin typeface="Times New Roman"/>
                        </a:rPr>
                        <a:t>22</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Секержинская Елена Львовна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latin typeface="Times New Roman"/>
                          <a:ea typeface="Times New Roman"/>
                        </a:rPr>
                        <a:t>Особенности распространения первично-множественных злокачественных новообразований и их взаимосвязь с экзогенными факторами на модели Алтайского края</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2010</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80">
                <a:tc>
                  <a:txBody>
                    <a:bodyPr/>
                    <a:lstStyle/>
                    <a:p>
                      <a:pPr marL="342900" lvl="0" indent="-342900" algn="ctr">
                        <a:buFont typeface="+mj-lt"/>
                        <a:buNone/>
                      </a:pPr>
                      <a:r>
                        <a:rPr lang="ru-RU" sz="1200" dirty="0" smtClean="0">
                          <a:latin typeface="Times New Roman"/>
                        </a:rPr>
                        <a:t>23</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Алексеева Ирина Викторовна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Многофакторный анализ при дифференциальной диагностике узловой формы периферического рака легкого</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2010</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3848">
                <a:tc>
                  <a:txBody>
                    <a:bodyPr/>
                    <a:lstStyle/>
                    <a:p>
                      <a:pPr marL="342900" lvl="0" indent="-342900" algn="ctr">
                        <a:buFont typeface="+mj-lt"/>
                        <a:buNone/>
                      </a:pPr>
                      <a:r>
                        <a:rPr lang="ru-RU" sz="1200" dirty="0" smtClean="0">
                          <a:latin typeface="Times New Roman"/>
                        </a:rPr>
                        <a:t>24</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Синкина Татьяна Владимировна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Рак молочной железы у больных, оперированных ранее по поводу различных заболеваний кроме онкологических, и его взаимосвязь с эндогенными факторами</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2010</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80">
                <a:tc>
                  <a:txBody>
                    <a:bodyPr/>
                    <a:lstStyle/>
                    <a:p>
                      <a:pPr marL="342900" lvl="0" indent="-342900" algn="ctr">
                        <a:buFont typeface="+mj-lt"/>
                        <a:buNone/>
                      </a:pPr>
                      <a:r>
                        <a:rPr lang="ru-RU" sz="1200" dirty="0" smtClean="0">
                          <a:latin typeface="Times New Roman"/>
                        </a:rPr>
                        <a:t>25</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Кандидат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Зорькин Вячеслав Тимофеевич</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Прогностическое значение исследования маркеров Ki-67, PCNA, p53 и активности неоангиогенеза при раке желудка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2010</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80">
                <a:tc>
                  <a:txBody>
                    <a:bodyPr/>
                    <a:lstStyle/>
                    <a:p>
                      <a:pPr marL="342900" lvl="0" indent="-342900" algn="ctr">
                        <a:buFont typeface="+mj-lt"/>
                        <a:buNone/>
                      </a:pPr>
                      <a:r>
                        <a:rPr lang="ru-RU" sz="1200" dirty="0" smtClean="0">
                          <a:latin typeface="Times New Roman"/>
                        </a:rPr>
                        <a:t>26</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Доктор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Марочко Андрей Юрьевич</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Популяционные факторы риска и клинические факторы прогноза при меланоме кожи на моделях Хабаровского и Алтайского краев</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2011</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3848">
                <a:tc>
                  <a:txBody>
                    <a:bodyPr/>
                    <a:lstStyle/>
                    <a:p>
                      <a:pPr marL="342900" lvl="0" indent="-342900" algn="ctr">
                        <a:buFont typeface="+mj-lt"/>
                        <a:buNone/>
                      </a:pPr>
                      <a:r>
                        <a:rPr lang="ru-RU" sz="1200" dirty="0" smtClean="0">
                          <a:latin typeface="Times New Roman"/>
                        </a:rPr>
                        <a:t>27</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200"/>
                        </a:lnSpc>
                        <a:spcAft>
                          <a:spcPts val="0"/>
                        </a:spcAft>
                        <a:tabLst>
                          <a:tab pos="1176020" algn="l"/>
                        </a:tabLst>
                      </a:pPr>
                      <a:r>
                        <a:rPr lang="ru-RU" sz="1200" spc="15">
                          <a:solidFill>
                            <a:srgbClr val="000000"/>
                          </a:solidFill>
                          <a:latin typeface="Times New Roman"/>
                          <a:ea typeface="Times New Roman"/>
                        </a:rPr>
                        <a:t>14.03.02 патологическая анатомия</a:t>
                      </a:r>
                      <a:endParaRPr lang="ru-RU" sz="1200" spc="15">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Доктор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Авдалян Ашот Миружанович</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1200" b="0" spc="-30">
                          <a:solidFill>
                            <a:srgbClr val="000000"/>
                          </a:solidFill>
                          <a:latin typeface="Times New Roman"/>
                          <a:ea typeface="Times New Roman"/>
                        </a:rPr>
                        <a:t>Патоморфологический и иммуногистохимический анализ лейомиомы и лейомиосаркомы тела матки: дифференциальная диагностика и прогноз</a:t>
                      </a:r>
                      <a:endParaRPr lang="ru-RU" sz="1200" b="1" spc="-3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2013</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80">
                <a:tc>
                  <a:txBody>
                    <a:bodyPr/>
                    <a:lstStyle/>
                    <a:p>
                      <a:pPr marL="342900" lvl="0" indent="-342900" algn="ctr">
                        <a:buFont typeface="+mj-lt"/>
                        <a:buNone/>
                      </a:pPr>
                      <a:r>
                        <a:rPr lang="ru-RU" sz="1200" dirty="0" smtClean="0">
                          <a:latin typeface="Times New Roman"/>
                        </a:rPr>
                        <a:t>28</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Доктор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Кенбаева Динара Кумаровна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ru-RU" sz="1200" dirty="0">
                          <a:solidFill>
                            <a:srgbClr val="000000"/>
                          </a:solidFill>
                          <a:latin typeface="Times New Roman"/>
                          <a:ea typeface="Times New Roman"/>
                        </a:rPr>
                        <a:t>Специфическая и </a:t>
                      </a:r>
                      <a:r>
                        <a:rPr lang="ru-RU" sz="1200" dirty="0">
                          <a:latin typeface="Times New Roman"/>
                          <a:ea typeface="Times New Roman"/>
                        </a:rPr>
                        <a:t>адоптивная</a:t>
                      </a:r>
                      <a:r>
                        <a:rPr lang="ru-RU" sz="1200" dirty="0">
                          <a:solidFill>
                            <a:srgbClr val="000000"/>
                          </a:solidFill>
                          <a:latin typeface="Times New Roman"/>
                          <a:ea typeface="Times New Roman"/>
                        </a:rPr>
                        <a:t> иммунотерапия при раке шейки матки</a:t>
                      </a:r>
                      <a:endParaRPr lang="ru-RU" sz="1200" dirty="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2013</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80">
                <a:tc>
                  <a:txBody>
                    <a:bodyPr/>
                    <a:lstStyle/>
                    <a:p>
                      <a:pPr marL="342900" lvl="0" indent="-342900" algn="ctr">
                        <a:buFont typeface="+mj-lt"/>
                        <a:buNone/>
                      </a:pPr>
                      <a:r>
                        <a:rPr lang="ru-RU" sz="1200" dirty="0" smtClean="0">
                          <a:latin typeface="Times New Roman"/>
                        </a:rPr>
                        <a:t>29</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Доктор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Черданцева Татьяна Михайловна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200"/>
                        </a:lnSpc>
                        <a:spcAft>
                          <a:spcPts val="0"/>
                        </a:spcAft>
                      </a:pPr>
                      <a:r>
                        <a:rPr lang="ru-RU" sz="1200" b="0" spc="25">
                          <a:solidFill>
                            <a:srgbClr val="000000"/>
                          </a:solidFill>
                          <a:latin typeface="Times New Roman"/>
                          <a:ea typeface="Times New Roman"/>
                        </a:rPr>
                        <a:t>Патоморфологический и молекулярно-биологический анализ почечно-клеточного рака. Диагностика и прогноз</a:t>
                      </a:r>
                      <a:endParaRPr lang="ru-RU" sz="1200" b="1" spc="25">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2014</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80">
                <a:tc>
                  <a:txBody>
                    <a:bodyPr/>
                    <a:lstStyle/>
                    <a:p>
                      <a:pPr marL="342900" lvl="0" indent="-342900" algn="ctr">
                        <a:buFont typeface="+mj-lt"/>
                        <a:buNone/>
                      </a:pPr>
                      <a:r>
                        <a:rPr lang="ru-RU" sz="1200" dirty="0" smtClean="0">
                          <a:latin typeface="Times New Roman"/>
                        </a:rPr>
                        <a:t>30</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14.01.00  Клиническая медицина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Доктор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Кобяков</a:t>
                      </a:r>
                      <a:r>
                        <a:rPr lang="ru-RU" sz="1200">
                          <a:solidFill>
                            <a:srgbClr val="000000"/>
                          </a:solidFill>
                          <a:latin typeface="Times New Roman"/>
                          <a:ea typeface="Times New Roman"/>
                        </a:rPr>
                        <a:t> Дмитрий Сергеевич</a:t>
                      </a:r>
                      <a:endParaRPr lang="ru-RU" sz="120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200"/>
                        </a:lnSpc>
                        <a:spcAft>
                          <a:spcPts val="0"/>
                        </a:spcAft>
                      </a:pPr>
                      <a:r>
                        <a:rPr lang="ru-RU" sz="1200" b="0" spc="25">
                          <a:solidFill>
                            <a:srgbClr val="000000"/>
                          </a:solidFill>
                          <a:latin typeface="Times New Roman"/>
                          <a:ea typeface="Times New Roman"/>
                        </a:rPr>
                        <a:t>Патоморфологический и молекулярно-биологический анализ немелкоклеточного рака легкого. Диагностика и прогноз</a:t>
                      </a:r>
                      <a:endParaRPr lang="ru-RU" sz="1200" b="1" spc="25">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2015</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3848">
                <a:tc>
                  <a:txBody>
                    <a:bodyPr/>
                    <a:lstStyle/>
                    <a:p>
                      <a:pPr marL="342900" lvl="0" indent="-342900" algn="ctr">
                        <a:buFont typeface="+mj-lt"/>
                        <a:buNone/>
                      </a:pPr>
                      <a:r>
                        <a:rPr lang="ru-RU" sz="1200" dirty="0" smtClean="0">
                          <a:latin typeface="Times New Roman"/>
                        </a:rPr>
                        <a:t>31</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ru-RU" sz="1200" spc="10">
                          <a:solidFill>
                            <a:srgbClr val="000000"/>
                          </a:solidFill>
                          <a:latin typeface="Times New Roman"/>
                          <a:ea typeface="Times New Roman"/>
                        </a:rPr>
                        <a:t>14.03.10  клиническая лабораторная диагностика 14.01.14  онкология</a:t>
                      </a:r>
                      <a:endParaRPr lang="ru-RU" sz="1200" spc="1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Доктор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Григорук Ольга Григорьевна</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75"/>
                        </a:lnSpc>
                        <a:spcBef>
                          <a:spcPts val="4800"/>
                        </a:spcBef>
                        <a:spcAft>
                          <a:spcPts val="0"/>
                        </a:spcAft>
                      </a:pPr>
                      <a:r>
                        <a:rPr lang="ru-RU" sz="1200" b="0" spc="5">
                          <a:solidFill>
                            <a:srgbClr val="000000"/>
                          </a:solidFill>
                          <a:latin typeface="Times New Roman"/>
                          <a:ea typeface="Times New Roman"/>
                        </a:rPr>
                        <a:t>Дифференциальная цитологическая диагностика опухолевых и неопухолевых плевритов</a:t>
                      </a:r>
                      <a:endParaRPr lang="ru-RU" sz="1200" b="1" spc="5">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2015</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628">
                <a:tc>
                  <a:txBody>
                    <a:bodyPr/>
                    <a:lstStyle/>
                    <a:p>
                      <a:pPr marL="342900" lvl="0" indent="-342900" algn="ctr">
                        <a:buFont typeface="+mj-lt"/>
                        <a:buNone/>
                      </a:pPr>
                      <a:r>
                        <a:rPr lang="ru-RU" sz="1200" dirty="0" smtClean="0">
                          <a:latin typeface="Times New Roman"/>
                        </a:rPr>
                        <a:t>32</a:t>
                      </a:r>
                      <a:endParaRPr lang="ru-RU" sz="1200" dirty="0">
                        <a:latin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200"/>
                        </a:lnSpc>
                        <a:spcAft>
                          <a:spcPts val="0"/>
                        </a:spcAft>
                        <a:tabLst>
                          <a:tab pos="1176020" algn="l"/>
                        </a:tabLst>
                      </a:pPr>
                      <a:r>
                        <a:rPr lang="ru-RU" sz="1200" spc="15">
                          <a:solidFill>
                            <a:srgbClr val="000000"/>
                          </a:solidFill>
                          <a:latin typeface="Times New Roman"/>
                          <a:ea typeface="Times New Roman"/>
                        </a:rPr>
                        <a:t>14.03.02 патологическая анатомия</a:t>
                      </a:r>
                      <a:endParaRPr lang="ru-RU" sz="1200" spc="15">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Доктор наук</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latin typeface="Times New Roman"/>
                          <a:ea typeface="Times New Roman"/>
                        </a:rPr>
                        <a:t>Бобров Игорь Петрович</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75"/>
                        </a:lnSpc>
                        <a:spcBef>
                          <a:spcPts val="4800"/>
                        </a:spcBef>
                        <a:spcAft>
                          <a:spcPts val="0"/>
                        </a:spcAft>
                      </a:pPr>
                      <a:r>
                        <a:rPr lang="ru-RU" sz="1200" b="0" spc="5" dirty="0" err="1">
                          <a:solidFill>
                            <a:srgbClr val="000000"/>
                          </a:solidFill>
                          <a:latin typeface="Times New Roman"/>
                          <a:ea typeface="Times New Roman"/>
                        </a:rPr>
                        <a:t>Нуклергенез</a:t>
                      </a:r>
                      <a:r>
                        <a:rPr lang="ru-RU" sz="1200" b="0" spc="5" dirty="0">
                          <a:solidFill>
                            <a:srgbClr val="000000"/>
                          </a:solidFill>
                          <a:latin typeface="Times New Roman"/>
                          <a:ea typeface="Times New Roman"/>
                        </a:rPr>
                        <a:t> и морфофункциональная характеристика </a:t>
                      </a:r>
                      <a:r>
                        <a:rPr lang="ru-RU" sz="1200" b="0" spc="5" dirty="0" err="1">
                          <a:solidFill>
                            <a:srgbClr val="000000"/>
                          </a:solidFill>
                          <a:latin typeface="Times New Roman"/>
                          <a:ea typeface="Times New Roman"/>
                        </a:rPr>
                        <a:t>ядрышковых</a:t>
                      </a:r>
                      <a:r>
                        <a:rPr lang="ru-RU" sz="1200" b="0" spc="5" dirty="0">
                          <a:solidFill>
                            <a:srgbClr val="000000"/>
                          </a:solidFill>
                          <a:latin typeface="Times New Roman"/>
                          <a:ea typeface="Times New Roman"/>
                        </a:rPr>
                        <a:t> организаторов при почечно-клеточном раке: клинико-морфологические сопоставления</a:t>
                      </a:r>
                      <a:endParaRPr lang="ru-RU" sz="1200" b="1" spc="5" dirty="0">
                        <a:latin typeface="Times New Roman"/>
                        <a:ea typeface="Times New Roman"/>
                      </a:endParaRP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latin typeface="Times New Roman"/>
                          <a:ea typeface="Times New Roman"/>
                        </a:rPr>
                        <a:t>2016</a:t>
                      </a:r>
                    </a:p>
                  </a:txBody>
                  <a:tcPr marL="1754" marR="1754" marT="1754" marB="17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6588224" y="836712"/>
            <a:ext cx="2304256" cy="400110"/>
          </a:xfrm>
          <a:prstGeom prst="rect">
            <a:avLst/>
          </a:prstGeom>
          <a:noFill/>
        </p:spPr>
        <p:txBody>
          <a:bodyPr wrap="square" rtlCol="0">
            <a:spAutoFit/>
          </a:bodyPr>
          <a:lstStyle/>
          <a:p>
            <a:r>
              <a:rPr lang="ru-RU" smtClean="0"/>
              <a:t>продолжение</a:t>
            </a:r>
            <a:endParaRPr lang="ru-RU"/>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0" fill="hold"/>
                                        <p:tgtEl>
                                          <p:spTgt spid="4"/>
                                        </p:tgtEl>
                                        <p:attrNameLst>
                                          <p:attrName>ppt_x</p:attrName>
                                        </p:attrNameLst>
                                      </p:cBhvr>
                                      <p:tavLst>
                                        <p:tav tm="0">
                                          <p:val>
                                            <p:strVal val="#ppt_x"/>
                                          </p:val>
                                        </p:tav>
                                        <p:tav tm="100000">
                                          <p:val>
                                            <p:strVal val="#ppt_x"/>
                                          </p:val>
                                        </p:tav>
                                      </p:tavLst>
                                    </p:anim>
                                    <p:anim calcmode="lin" valueType="num">
                                      <p:cBhvr>
                                        <p:cTn id="8" dur="1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p:cNvSpPr>
            <a:spLocks noChangeArrowheads="1"/>
          </p:cNvSpPr>
          <p:nvPr/>
        </p:nvSpPr>
        <p:spPr bwMode="auto">
          <a:xfrm>
            <a:off x="0" y="-20126"/>
            <a:ext cx="9144000" cy="784830"/>
          </a:xfrm>
          <a:prstGeom prst="rect">
            <a:avLst/>
          </a:prstGeom>
          <a:noFill/>
          <a:ln w="9525">
            <a:noFill/>
            <a:miter lim="800000"/>
            <a:headEnd/>
            <a:tailEnd/>
          </a:ln>
          <a:effectLst>
            <a:prstShdw prst="shdw12">
              <a:schemeClr val="bg2">
                <a:alpha val="50000"/>
              </a:schemeClr>
            </a:prstShdw>
          </a:effectLst>
        </p:spPr>
        <p:txBody>
          <a:bodyPr vert="horz" wrap="square" lIns="91440" tIns="45720" rIns="91440" bIns="0" numCol="1" anchor="ctr" anchorCtr="0" compatLnSpc="1">
            <a:prstTxWarp prst="textNoShape">
              <a:avLst/>
            </a:prstTxWarp>
            <a:spAutoFit/>
          </a:bodyPr>
          <a:lstStyle/>
          <a:p>
            <a:pPr algn="ctr"/>
            <a:r>
              <a:rPr lang="ru-RU" sz="1600" b="1" dirty="0"/>
              <a:t>Список научных трудов по профилактике злокачественных новообразований</a:t>
            </a:r>
          </a:p>
          <a:p>
            <a:pPr algn="ctr"/>
            <a:r>
              <a:rPr lang="ru-RU" sz="1600" b="1" dirty="0"/>
              <a:t>д.м.н., профессора Лазарева Александра Федоровича</a:t>
            </a:r>
            <a:endParaRPr lang="ru-RU" sz="1600" dirty="0"/>
          </a:p>
          <a:p>
            <a:pPr algn="ctr"/>
            <a:r>
              <a:rPr lang="ru-RU" sz="1600" b="1" dirty="0" smtClean="0"/>
              <a:t>1981-2017 </a:t>
            </a:r>
            <a:r>
              <a:rPr lang="ru-RU" sz="1600" b="1" dirty="0"/>
              <a:t>гг.</a:t>
            </a:r>
            <a:endParaRPr lang="ru-RU" sz="1600" dirty="0"/>
          </a:p>
        </p:txBody>
      </p:sp>
      <p:graphicFrame>
        <p:nvGraphicFramePr>
          <p:cNvPr id="4" name="Таблица 3"/>
          <p:cNvGraphicFramePr>
            <a:graphicFrameLocks noGrp="1"/>
          </p:cNvGraphicFramePr>
          <p:nvPr/>
        </p:nvGraphicFramePr>
        <p:xfrm>
          <a:off x="323528" y="1268760"/>
          <a:ext cx="8712968" cy="12338304"/>
        </p:xfrm>
        <a:graphic>
          <a:graphicData uri="http://schemas.openxmlformats.org/drawingml/2006/table">
            <a:tbl>
              <a:tblPr/>
              <a:tblGrid>
                <a:gridCol w="432048"/>
                <a:gridCol w="3888432"/>
                <a:gridCol w="3168352"/>
                <a:gridCol w="1224136"/>
              </a:tblGrid>
              <a:tr h="0">
                <a:tc>
                  <a:txBody>
                    <a:bodyPr/>
                    <a:lstStyle/>
                    <a:p>
                      <a:pPr marL="36000" indent="0" algn="ctr">
                        <a:lnSpc>
                          <a:spcPct val="115000"/>
                        </a:lnSpc>
                        <a:spcAft>
                          <a:spcPts val="0"/>
                        </a:spcAft>
                      </a:pPr>
                      <a:r>
                        <a:rPr lang="ru-RU" sz="1100" dirty="0">
                          <a:latin typeface="Times New Roman"/>
                          <a:ea typeface="Times New Roman"/>
                          <a:cs typeface="Times New Roman"/>
                        </a:rPr>
                        <a:t>№</a:t>
                      </a:r>
                    </a:p>
                    <a:p>
                      <a:pPr marL="36000" indent="0" algn="ct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36000" lvl="0" indent="0" algn="ctr">
                        <a:lnSpc>
                          <a:spcPct val="115000"/>
                        </a:lnSpc>
                        <a:spcAft>
                          <a:spcPts val="0"/>
                        </a:spcAft>
                        <a:tabLst>
                          <a:tab pos="457200" algn="l"/>
                        </a:tabLst>
                      </a:pPr>
                      <a:r>
                        <a:rPr lang="ru-RU" sz="1100" dirty="0" smtClean="0">
                          <a:latin typeface="Times New Roman"/>
                          <a:ea typeface="Times New Roman"/>
                          <a:cs typeface="Times New Roman"/>
                        </a:rPr>
                        <a:t>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И СМЕРТНОСТЬ ОТ РАКА ЖЕЛУДКА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онкологии. </a:t>
                      </a:r>
                    </a:p>
                    <a:p>
                      <a:pPr algn="just">
                        <a:lnSpc>
                          <a:spcPct val="115000"/>
                        </a:lnSpc>
                        <a:spcAft>
                          <a:spcPts val="0"/>
                        </a:spcAft>
                      </a:pPr>
                      <a:r>
                        <a:rPr lang="ru-RU" sz="1100">
                          <a:latin typeface="Times New Roman"/>
                          <a:ea typeface="Times New Roman"/>
                          <a:cs typeface="Times New Roman"/>
                        </a:rPr>
                        <a:t>Кемерово, 1981, с.25-26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Кожевников В.А.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36000" lvl="0" indent="0" algn="ctr">
                        <a:lnSpc>
                          <a:spcPct val="115000"/>
                        </a:lnSpc>
                        <a:spcAft>
                          <a:spcPts val="0"/>
                        </a:spcAft>
                        <a:tabLst>
                          <a:tab pos="457200" algn="l"/>
                        </a:tabLst>
                      </a:pPr>
                      <a:r>
                        <a:rPr lang="ru-RU" sz="1100" dirty="0" smtClean="0">
                          <a:latin typeface="Times New Roman"/>
                          <a:ea typeface="Times New Roman"/>
                          <a:cs typeface="Times New Roman"/>
                        </a:rPr>
                        <a:t>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И СМЕРТНОСТЬ ОТ РАКА ЛЕГКОГО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5-ого съезда терапевтов </a:t>
                      </a:r>
                    </a:p>
                    <a:p>
                      <a:pPr algn="just">
                        <a:lnSpc>
                          <a:spcPct val="115000"/>
                        </a:lnSpc>
                        <a:spcAft>
                          <a:spcPts val="0"/>
                        </a:spcAft>
                      </a:pPr>
                      <a:r>
                        <a:rPr lang="ru-RU" sz="1100">
                          <a:latin typeface="Times New Roman"/>
                          <a:ea typeface="Times New Roman"/>
                          <a:cs typeface="Times New Roman"/>
                        </a:rPr>
                        <a:t>Алтайского края. Барнаул, 1982, с.56-57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Кожевников В.А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36000" lvl="0" indent="0" algn="ctr">
                        <a:lnSpc>
                          <a:spcPct val="115000"/>
                        </a:lnSpc>
                        <a:spcAft>
                          <a:spcPts val="0"/>
                        </a:spcAft>
                        <a:tabLst>
                          <a:tab pos="457200" algn="l"/>
                        </a:tabLst>
                      </a:pPr>
                      <a:r>
                        <a:rPr lang="ru-RU" sz="1100" dirty="0" smtClean="0">
                          <a:latin typeface="Times New Roman"/>
                          <a:ea typeface="Times New Roman"/>
                          <a:cs typeface="Times New Roman"/>
                        </a:rPr>
                        <a:t>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ПРОГНОЗ ПРИ РАСПРОСТРАНЕННОМ РАКЕ ЛЕГКОГО</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онкологии. </a:t>
                      </a:r>
                    </a:p>
                    <a:p>
                      <a:pPr algn="just">
                        <a:lnSpc>
                          <a:spcPct val="115000"/>
                        </a:lnSpc>
                        <a:spcAft>
                          <a:spcPts val="0"/>
                        </a:spcAft>
                      </a:pPr>
                      <a:r>
                        <a:rPr lang="ru-RU" sz="1100">
                          <a:latin typeface="Times New Roman"/>
                          <a:ea typeface="Times New Roman"/>
                          <a:cs typeface="Times New Roman"/>
                        </a:rPr>
                        <a:t>Кемерово, 1981, с.68-68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36000" lvl="0" indent="0" algn="ctr">
                        <a:lnSpc>
                          <a:spcPct val="115000"/>
                        </a:lnSpc>
                        <a:spcAft>
                          <a:spcPts val="0"/>
                        </a:spcAft>
                        <a:tabLst>
                          <a:tab pos="457200" algn="l"/>
                        </a:tabLst>
                      </a:pPr>
                      <a:r>
                        <a:rPr lang="ru-RU" sz="1100" dirty="0" smtClean="0">
                          <a:latin typeface="Times New Roman"/>
                          <a:ea typeface="Times New Roman"/>
                          <a:cs typeface="Times New Roman"/>
                        </a:rPr>
                        <a:t>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ОНКОЛОГИЧЕСКОЕ ОБРАЗОВАНИЕ И ЭФФЕКТИВНОСТЬ ПРОТИВОРАКОВЫХ МЕРОПРИЯТИЙ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проблемы профилактики неинфекционных заболеваний. Научно-практическая конференция 28- , Москва, “Медиа Сфера” с.179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err="1">
                          <a:latin typeface="Times New Roman"/>
                          <a:ea typeface="Times New Roman"/>
                          <a:cs typeface="Times New Roman"/>
                        </a:rPr>
                        <a:t>Шихман</a:t>
                      </a:r>
                      <a:r>
                        <a:rPr lang="ru-RU" sz="1100" dirty="0">
                          <a:latin typeface="Times New Roman"/>
                          <a:ea typeface="Times New Roman"/>
                          <a:cs typeface="Times New Roman"/>
                        </a:rPr>
                        <a:t> С.М.,</a:t>
                      </a:r>
                    </a:p>
                    <a:p>
                      <a:pPr>
                        <a:lnSpc>
                          <a:spcPct val="115000"/>
                        </a:lnSpc>
                        <a:spcAft>
                          <a:spcPts val="0"/>
                        </a:spcAft>
                      </a:pPr>
                      <a:r>
                        <a:rPr lang="ru-RU" sz="1100" dirty="0" err="1">
                          <a:latin typeface="Times New Roman"/>
                          <a:ea typeface="Times New Roman"/>
                          <a:cs typeface="Times New Roman"/>
                        </a:rPr>
                        <a:t>Задонцева</a:t>
                      </a:r>
                      <a:r>
                        <a:rPr lang="ru-RU" sz="1100" dirty="0">
                          <a:latin typeface="Times New Roman"/>
                          <a:ea typeface="Times New Roman"/>
                          <a:cs typeface="Times New Roman"/>
                        </a:rPr>
                        <a:t> Н.С., </a:t>
                      </a:r>
                    </a:p>
                    <a:p>
                      <a:pPr>
                        <a:lnSpc>
                          <a:spcPct val="115000"/>
                        </a:lnSpc>
                        <a:spcAft>
                          <a:spcPts val="0"/>
                        </a:spcAft>
                      </a:pPr>
                      <a:r>
                        <a:rPr lang="ru-RU" sz="1100" dirty="0" err="1">
                          <a:latin typeface="Times New Roman"/>
                          <a:ea typeface="Times New Roman"/>
                          <a:cs typeface="Times New Roman"/>
                        </a:rPr>
                        <a:t>Трешутин</a:t>
                      </a:r>
                      <a:r>
                        <a:rPr lang="ru-RU" sz="1100" dirty="0">
                          <a:latin typeface="Times New Roman"/>
                          <a:ea typeface="Times New Roman"/>
                          <a:cs typeface="Times New Roman"/>
                        </a:rPr>
                        <a:t> В.А.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36000" lvl="0" indent="0" algn="ctr">
                        <a:lnSpc>
                          <a:spcPct val="115000"/>
                        </a:lnSpc>
                        <a:spcAft>
                          <a:spcPts val="0"/>
                        </a:spcAft>
                        <a:tabLst>
                          <a:tab pos="457200" algn="l"/>
                        </a:tabLst>
                      </a:pPr>
                      <a:r>
                        <a:rPr lang="ru-RU" sz="1100" dirty="0" smtClean="0">
                          <a:latin typeface="Times New Roman"/>
                          <a:ea typeface="Times New Roman"/>
                          <a:cs typeface="Times New Roman"/>
                        </a:rPr>
                        <a:t>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ПЕРВИЧНАЯ ПРОФИЛАКТИКА РАКА МОЛОЧНОЙ ЖЕЛЕЗЫ В ГРУППАХ ПОВЫШЕННОГО ОНКОЛОГИЧЕСКОГО РИСКА, ОБУСЛОВЛЕННЫХ ВОЗДЕЙСТВИЕМ РАДИАЦИОННОГО ФАКТОРА (БРОШЮРА)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Методические указания. Барнаул. 1995. 10 с.</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Гурьева В.А.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1">
                <a:tc>
                  <a:txBody>
                    <a:bodyPr/>
                    <a:lstStyle/>
                    <a:p>
                      <a:pPr marL="36000" lvl="0" indent="0" algn="ctr">
                        <a:lnSpc>
                          <a:spcPct val="115000"/>
                        </a:lnSpc>
                        <a:spcAft>
                          <a:spcPts val="0"/>
                        </a:spcAft>
                        <a:tabLst>
                          <a:tab pos="457200" algn="l"/>
                        </a:tabLst>
                      </a:pPr>
                      <a:r>
                        <a:rPr lang="ru-RU" sz="1100" dirty="0" smtClean="0">
                          <a:latin typeface="Times New Roman"/>
                          <a:ea typeface="Times New Roman"/>
                          <a:cs typeface="Times New Roman"/>
                        </a:rPr>
                        <a:t>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“ОНКОЛОГИЧЕСКАЯ ЭКОЛОГИЯ” ПРИ ПОДГОТОВКЕ ВРАЧЕЙ И ИНЖЕНЕРОВ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 кн. “Актуальные вопросы онкологии” Материалы научно-практической конференции, посвященной 50-летию Башкирского республиканского онкологического диспансера. Уфа, 1995. С.27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err="1">
                          <a:latin typeface="Times New Roman"/>
                          <a:ea typeface="Times New Roman"/>
                          <a:cs typeface="Times New Roman"/>
                        </a:rPr>
                        <a:t>Шихман</a:t>
                      </a:r>
                      <a:r>
                        <a:rPr lang="ru-RU" sz="1100" dirty="0">
                          <a:latin typeface="Times New Roman"/>
                          <a:ea typeface="Times New Roman"/>
                          <a:cs typeface="Times New Roman"/>
                        </a:rPr>
                        <a:t> С.М., </a:t>
                      </a:r>
                    </a:p>
                    <a:p>
                      <a:pPr>
                        <a:lnSpc>
                          <a:spcPct val="115000"/>
                        </a:lnSpc>
                        <a:spcAft>
                          <a:spcPts val="0"/>
                        </a:spcAft>
                      </a:pPr>
                      <a:r>
                        <a:rPr lang="ru-RU" sz="1100" dirty="0">
                          <a:latin typeface="Times New Roman"/>
                          <a:ea typeface="Times New Roman"/>
                          <a:cs typeface="Times New Roman"/>
                        </a:rPr>
                        <a:t>Попова П.В., </a:t>
                      </a:r>
                    </a:p>
                    <a:p>
                      <a:pPr>
                        <a:lnSpc>
                          <a:spcPct val="115000"/>
                        </a:lnSpc>
                        <a:spcAft>
                          <a:spcPts val="0"/>
                        </a:spcAft>
                      </a:pPr>
                      <a:r>
                        <a:rPr lang="ru-RU" sz="1100" dirty="0">
                          <a:latin typeface="Times New Roman"/>
                          <a:ea typeface="Times New Roman"/>
                          <a:cs typeface="Times New Roman"/>
                        </a:rPr>
                        <a:t>Александров В.Н., </a:t>
                      </a:r>
                      <a:r>
                        <a:rPr lang="ru-RU" sz="1100" dirty="0" err="1">
                          <a:latin typeface="Times New Roman"/>
                          <a:ea typeface="Times New Roman"/>
                          <a:cs typeface="Times New Roman"/>
                        </a:rPr>
                        <a:t>Балантович</a:t>
                      </a:r>
                      <a:r>
                        <a:rPr lang="ru-RU" sz="1100" dirty="0">
                          <a:latin typeface="Times New Roman"/>
                          <a:ea typeface="Times New Roman"/>
                          <a:cs typeface="Times New Roman"/>
                        </a:rPr>
                        <a:t> Б.А., </a:t>
                      </a:r>
                    </a:p>
                    <a:p>
                      <a:pPr>
                        <a:lnSpc>
                          <a:spcPct val="115000"/>
                        </a:lnSpc>
                        <a:spcAft>
                          <a:spcPts val="0"/>
                        </a:spcAft>
                      </a:pPr>
                      <a:r>
                        <a:rPr lang="ru-RU" sz="1100" dirty="0">
                          <a:latin typeface="Times New Roman"/>
                          <a:ea typeface="Times New Roman"/>
                          <a:cs typeface="Times New Roman"/>
                        </a:rPr>
                        <a:t>Митин Н.А., </a:t>
                      </a:r>
                    </a:p>
                    <a:p>
                      <a:pPr>
                        <a:lnSpc>
                          <a:spcPct val="115000"/>
                        </a:lnSpc>
                        <a:spcAft>
                          <a:spcPts val="0"/>
                        </a:spcAft>
                      </a:pPr>
                      <a:r>
                        <a:rPr lang="ru-RU" sz="1100" dirty="0">
                          <a:latin typeface="Times New Roman"/>
                          <a:ea typeface="Times New Roman"/>
                          <a:cs typeface="Times New Roman"/>
                        </a:rPr>
                        <a:t>Федотов В.М., </a:t>
                      </a:r>
                    </a:p>
                    <a:p>
                      <a:pPr>
                        <a:lnSpc>
                          <a:spcPct val="115000"/>
                        </a:lnSpc>
                        <a:spcAft>
                          <a:spcPts val="0"/>
                        </a:spcAft>
                      </a:pPr>
                      <a:r>
                        <a:rPr lang="ru-RU" sz="1100" dirty="0">
                          <a:latin typeface="Times New Roman"/>
                          <a:ea typeface="Times New Roman"/>
                          <a:cs typeface="Times New Roman"/>
                        </a:rPr>
                        <a:t>Комарова Л.Ф.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36000" lvl="0" indent="0" algn="ctr">
                        <a:lnSpc>
                          <a:spcPct val="115000"/>
                        </a:lnSpc>
                        <a:spcAft>
                          <a:spcPts val="0"/>
                        </a:spcAft>
                        <a:tabLst>
                          <a:tab pos="457200" algn="l"/>
                        </a:tabLst>
                      </a:pPr>
                      <a:r>
                        <a:rPr lang="ru-RU" sz="1100" dirty="0" smtClean="0">
                          <a:latin typeface="Times New Roman"/>
                          <a:ea typeface="Times New Roman"/>
                          <a:cs typeface="Times New Roman"/>
                        </a:rPr>
                        <a:t>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КАРТОГРАММЫ РАСПРОСТРАНЕНИЯ ОСНОВНЫХ ФОРМ ЗЛОКАЧЕСТВЕННЫХ ОПУХОЛЕЙ СРЕДИ НАСЕЛЕНИЯ АЛТАЙСКОГО КРАЯ.</a:t>
                      </a:r>
                    </a:p>
                    <a:p>
                      <a:pPr algn="just">
                        <a:lnSpc>
                          <a:spcPct val="115000"/>
                        </a:lnSpc>
                        <a:spcAft>
                          <a:spcPts val="0"/>
                        </a:spcAft>
                      </a:pPr>
                      <a:r>
                        <a:rPr lang="ru-RU" sz="1100">
                          <a:latin typeface="Times New Roman"/>
                          <a:ea typeface="Times New Roman"/>
                          <a:cs typeface="Times New Roman"/>
                        </a:rPr>
                        <a:t>(МОНОГРАФИЯ)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Атлас онкологической заболеваемости населения Сибири и дальнего Востока: в 2-х т. Л.Ф. Писарева, Б.Н. Зырянов, Н.В. Васильев, А.И. Потапов, А.П. Боярина. Томск. Изд-во Томского университета, 1995, т.2 кн.1. с.6-45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Писарева Л.Ф., </a:t>
                      </a:r>
                    </a:p>
                    <a:p>
                      <a:pPr>
                        <a:lnSpc>
                          <a:spcPct val="115000"/>
                        </a:lnSpc>
                        <a:spcAft>
                          <a:spcPts val="0"/>
                        </a:spcAft>
                      </a:pPr>
                      <a:r>
                        <a:rPr lang="ru-RU" sz="1100" dirty="0">
                          <a:latin typeface="Times New Roman"/>
                          <a:ea typeface="Times New Roman"/>
                          <a:cs typeface="Times New Roman"/>
                        </a:rPr>
                        <a:t>Боярина А.П., </a:t>
                      </a:r>
                    </a:p>
                    <a:p>
                      <a:pPr>
                        <a:lnSpc>
                          <a:spcPct val="115000"/>
                        </a:lnSpc>
                        <a:spcAft>
                          <a:spcPts val="0"/>
                        </a:spcAft>
                      </a:pPr>
                      <a:r>
                        <a:rPr lang="ru-RU" sz="1100" dirty="0">
                          <a:latin typeface="Times New Roman"/>
                          <a:ea typeface="Times New Roman"/>
                          <a:cs typeface="Times New Roman"/>
                        </a:rPr>
                        <a:t>Лазарев А.Ф., </a:t>
                      </a:r>
                    </a:p>
                    <a:p>
                      <a:pPr>
                        <a:lnSpc>
                          <a:spcPct val="115000"/>
                        </a:lnSpc>
                        <a:spcAft>
                          <a:spcPts val="0"/>
                        </a:spcAft>
                      </a:pPr>
                      <a:r>
                        <a:rPr lang="ru-RU" sz="1100" dirty="0">
                          <a:latin typeface="Times New Roman"/>
                          <a:ea typeface="Times New Roman"/>
                          <a:cs typeface="Times New Roman"/>
                        </a:rPr>
                        <a:t>Миллер Г.А., </a:t>
                      </a:r>
                    </a:p>
                    <a:p>
                      <a:pPr>
                        <a:lnSpc>
                          <a:spcPct val="115000"/>
                        </a:lnSpc>
                        <a:spcAft>
                          <a:spcPts val="0"/>
                        </a:spcAft>
                      </a:pPr>
                      <a:r>
                        <a:rPr lang="ru-RU" sz="1100" dirty="0">
                          <a:latin typeface="Times New Roman"/>
                          <a:ea typeface="Times New Roman"/>
                          <a:cs typeface="Times New Roman"/>
                        </a:rPr>
                        <a:t>Гольдин В.Д.</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36000" lvl="0" indent="0" algn="ctr">
                        <a:lnSpc>
                          <a:spcPct val="115000"/>
                        </a:lnSpc>
                        <a:spcAft>
                          <a:spcPts val="0"/>
                        </a:spcAft>
                        <a:tabLst>
                          <a:tab pos="457200" algn="l"/>
                        </a:tabLst>
                      </a:pPr>
                      <a:r>
                        <a:rPr lang="ru-RU" sz="1100" dirty="0" smtClean="0">
                          <a:latin typeface="Times New Roman"/>
                          <a:ea typeface="Times New Roman"/>
                          <a:cs typeface="Times New Roman"/>
                        </a:rPr>
                        <a:t>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100">
                          <a:latin typeface="Times New Roman"/>
                          <a:ea typeface="Times New Roman"/>
                          <a:cs typeface="Times New Roman"/>
                        </a:rPr>
                        <a:t>INTERNATIONAL CHEMOIMMUNOTHERAPY IN HEAD NECK CANCER TREATMENT (СТАТЬЯ)</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100">
                          <a:latin typeface="Times New Roman"/>
                          <a:ea typeface="Times New Roman"/>
                          <a:cs typeface="Times New Roman"/>
                        </a:rPr>
                        <a:t>Innovative Therapies in cancer treatment Palazzo . November 25-26 1995. Abstract and proceedings book.</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dirty="0" err="1">
                          <a:latin typeface="Times New Roman"/>
                          <a:ea typeface="Times New Roman"/>
                          <a:cs typeface="Times New Roman"/>
                        </a:rPr>
                        <a:t>Skvortsova</a:t>
                      </a:r>
                      <a:r>
                        <a:rPr lang="en-US" sz="1100" dirty="0">
                          <a:latin typeface="Times New Roman"/>
                          <a:ea typeface="Times New Roman"/>
                          <a:cs typeface="Times New Roman"/>
                        </a:rPr>
                        <a:t> I., </a:t>
                      </a:r>
                      <a:endParaRPr lang="ru-RU" sz="1100" dirty="0">
                        <a:latin typeface="Times New Roman"/>
                        <a:ea typeface="Times New Roman"/>
                        <a:cs typeface="Times New Roman"/>
                      </a:endParaRPr>
                    </a:p>
                    <a:p>
                      <a:pPr>
                        <a:lnSpc>
                          <a:spcPct val="115000"/>
                        </a:lnSpc>
                        <a:spcAft>
                          <a:spcPts val="0"/>
                        </a:spcAft>
                      </a:pPr>
                      <a:r>
                        <a:rPr lang="en-US" sz="1100" dirty="0" err="1">
                          <a:latin typeface="Times New Roman"/>
                          <a:ea typeface="Times New Roman"/>
                          <a:cs typeface="Times New Roman"/>
                        </a:rPr>
                        <a:t>Skvortcov</a:t>
                      </a:r>
                      <a:r>
                        <a:rPr lang="en-US" sz="1100" dirty="0">
                          <a:latin typeface="Times New Roman"/>
                          <a:ea typeface="Times New Roman"/>
                          <a:cs typeface="Times New Roman"/>
                        </a:rPr>
                        <a:t> S., </a:t>
                      </a:r>
                      <a:endParaRPr lang="ru-RU" sz="1100" dirty="0">
                        <a:latin typeface="Times New Roman"/>
                        <a:ea typeface="Times New Roman"/>
                        <a:cs typeface="Times New Roman"/>
                      </a:endParaRPr>
                    </a:p>
                    <a:p>
                      <a:pPr>
                        <a:lnSpc>
                          <a:spcPct val="115000"/>
                        </a:lnSpc>
                        <a:spcAft>
                          <a:spcPts val="0"/>
                        </a:spcAft>
                      </a:pPr>
                      <a:r>
                        <a:rPr lang="en-US" sz="1100" dirty="0" err="1">
                          <a:latin typeface="Times New Roman"/>
                          <a:ea typeface="Times New Roman"/>
                          <a:cs typeface="Times New Roman"/>
                        </a:rPr>
                        <a:t>Kitsmanuk</a:t>
                      </a:r>
                      <a:r>
                        <a:rPr lang="en-US" sz="1100" dirty="0">
                          <a:latin typeface="Times New Roman"/>
                          <a:ea typeface="Times New Roman"/>
                          <a:cs typeface="Times New Roman"/>
                        </a:rPr>
                        <a:t> L., </a:t>
                      </a:r>
                      <a:endParaRPr lang="ru-RU" sz="1100" dirty="0">
                        <a:latin typeface="Times New Roman"/>
                        <a:ea typeface="Times New Roman"/>
                        <a:cs typeface="Times New Roman"/>
                      </a:endParaRPr>
                    </a:p>
                    <a:p>
                      <a:pPr>
                        <a:lnSpc>
                          <a:spcPct val="115000"/>
                        </a:lnSpc>
                        <a:spcAft>
                          <a:spcPts val="0"/>
                        </a:spcAft>
                      </a:pPr>
                      <a:r>
                        <a:rPr lang="en-US" sz="1100" dirty="0" err="1">
                          <a:latin typeface="Times New Roman"/>
                          <a:ea typeface="Times New Roman"/>
                          <a:cs typeface="Times New Roman"/>
                        </a:rPr>
                        <a:t>Pustoshilova</a:t>
                      </a:r>
                      <a:r>
                        <a:rPr lang="en-US" sz="1100" dirty="0">
                          <a:latin typeface="Times New Roman"/>
                          <a:ea typeface="Times New Roman"/>
                          <a:cs typeface="Times New Roman"/>
                        </a:rPr>
                        <a:t> N.,</a:t>
                      </a:r>
                      <a:endParaRPr lang="ru-RU" sz="1100" dirty="0">
                        <a:latin typeface="Times New Roman"/>
                        <a:ea typeface="Times New Roman"/>
                        <a:cs typeface="Times New Roman"/>
                      </a:endParaRPr>
                    </a:p>
                    <a:p>
                      <a:pPr>
                        <a:lnSpc>
                          <a:spcPct val="115000"/>
                        </a:lnSpc>
                        <a:spcAft>
                          <a:spcPts val="0"/>
                        </a:spcAft>
                      </a:pPr>
                      <a:r>
                        <a:rPr lang="en-US" sz="1100" dirty="0">
                          <a:latin typeface="Times New Roman"/>
                          <a:ea typeface="Times New Roman"/>
                          <a:cs typeface="Times New Roman"/>
                        </a:rPr>
                        <a:t> </a:t>
                      </a:r>
                      <a:r>
                        <a:rPr lang="en-US" sz="1100" dirty="0" err="1">
                          <a:latin typeface="Times New Roman"/>
                          <a:ea typeface="Times New Roman"/>
                          <a:cs typeface="Times New Roman"/>
                        </a:rPr>
                        <a:t>Masusheva</a:t>
                      </a:r>
                      <a:r>
                        <a:rPr lang="en-US" sz="1100" dirty="0">
                          <a:latin typeface="Times New Roman"/>
                          <a:ea typeface="Times New Roman"/>
                          <a:cs typeface="Times New Roman"/>
                        </a:rPr>
                        <a:t> V</a:t>
                      </a:r>
                      <a:r>
                        <a:rPr lang="ru-RU" sz="1100" dirty="0">
                          <a:latin typeface="Times New Roman"/>
                          <a:ea typeface="Times New Roman"/>
                          <a:cs typeface="Times New Roman"/>
                        </a:rPr>
                        <a:t>.</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36000" lvl="0" indent="0" algn="ctr">
                        <a:lnSpc>
                          <a:spcPct val="115000"/>
                        </a:lnSpc>
                        <a:spcAft>
                          <a:spcPts val="0"/>
                        </a:spcAft>
                        <a:tabLst>
                          <a:tab pos="457200" algn="l"/>
                        </a:tabLst>
                      </a:pPr>
                      <a:r>
                        <a:rPr lang="ru-RU" sz="1100" dirty="0" smtClean="0">
                          <a:latin typeface="Times New Roman"/>
                          <a:ea typeface="Times New Roman"/>
                          <a:cs typeface="Times New Roman"/>
                        </a:rPr>
                        <a:t>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ПРОФИЛАКТИКА ЗЛОКАЧЕСТВЕННЫХ НОВООБРАЗОВАНИЙ В СОВРЕМЕННЫХ УСЛОВИЯХ</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онкологии: Материалы научно-практической конференции, посвященной 50-летию онкологической службы Алтайского края декабря . Барнаул, с. 90-91</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36000" lvl="0" indent="0" algn="ctr">
                        <a:lnSpc>
                          <a:spcPct val="115000"/>
                        </a:lnSpc>
                        <a:spcAft>
                          <a:spcPts val="0"/>
                        </a:spcAft>
                        <a:tabLst>
                          <a:tab pos="457200" algn="l"/>
                        </a:tabLst>
                      </a:pPr>
                      <a:r>
                        <a:rPr lang="ru-RU" sz="1100" dirty="0" smtClean="0">
                          <a:latin typeface="Times New Roman"/>
                          <a:ea typeface="Times New Roman"/>
                          <a:cs typeface="Times New Roman"/>
                        </a:rPr>
                        <a:t>10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РАК ЩИТОВИДНОЙ ЖЕЛЕЗЫ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онкологии: Материалы научно-практической конференции, посвященной 50-летию онкологической службы Алтайского края декабря . Барнаул, с. 97-98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Петрова В.Д.</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1">
                <a:tc>
                  <a:txBody>
                    <a:bodyPr/>
                    <a:lstStyle/>
                    <a:p>
                      <a:pPr marL="36000" lvl="0" indent="0" algn="ctr">
                        <a:lnSpc>
                          <a:spcPct val="115000"/>
                        </a:lnSpc>
                        <a:spcAft>
                          <a:spcPts val="0"/>
                        </a:spcAft>
                        <a:tabLst>
                          <a:tab pos="457200" algn="l"/>
                        </a:tabLst>
                      </a:pPr>
                      <a:r>
                        <a:rPr lang="ru-RU" sz="1100" dirty="0" smtClean="0">
                          <a:latin typeface="Times New Roman"/>
                          <a:ea typeface="Times New Roman"/>
                          <a:cs typeface="Times New Roman"/>
                        </a:rPr>
                        <a:t>11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 ВОЗМОЖНОМ ВЛИЯНИИ РАДИАЦИОННОГО ВОЗДЕЙСТВИЯ СЕМИПАЛАТИНСКОГО ПОЛИГОНА НА ЗАБОЛЕВАЕМОСТЬ РАКОМ МОЛОЧНОЙ ЖЕЛЕЗЫ</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онкологии. (Выпуск). Кемерово. 1997 с.188-189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err="1">
                          <a:latin typeface="Times New Roman"/>
                          <a:ea typeface="Times New Roman"/>
                          <a:cs typeface="Times New Roman"/>
                        </a:rPr>
                        <a:t>Троцко</a:t>
                      </a:r>
                      <a:r>
                        <a:rPr lang="ru-RU" sz="1100" dirty="0">
                          <a:latin typeface="Times New Roman"/>
                          <a:ea typeface="Times New Roman"/>
                          <a:cs typeface="Times New Roman"/>
                        </a:rPr>
                        <a:t> Д.С., </a:t>
                      </a:r>
                    </a:p>
                    <a:p>
                      <a:pPr>
                        <a:lnSpc>
                          <a:spcPct val="115000"/>
                        </a:lnSpc>
                        <a:spcAft>
                          <a:spcPts val="0"/>
                        </a:spcAft>
                      </a:pPr>
                      <a:r>
                        <a:rPr lang="ru-RU" sz="1100" dirty="0">
                          <a:latin typeface="Times New Roman"/>
                          <a:ea typeface="Times New Roman"/>
                          <a:cs typeface="Times New Roman"/>
                        </a:rPr>
                        <a:t>Чурилова Л.А, </a:t>
                      </a:r>
                    </a:p>
                    <a:p>
                      <a:pPr>
                        <a:lnSpc>
                          <a:spcPct val="115000"/>
                        </a:lnSpc>
                        <a:spcAft>
                          <a:spcPts val="0"/>
                        </a:spcAft>
                      </a:pPr>
                      <a:r>
                        <a:rPr lang="ru-RU" sz="1100" dirty="0" err="1">
                          <a:latin typeface="Times New Roman"/>
                          <a:ea typeface="Times New Roman"/>
                          <a:cs typeface="Times New Roman"/>
                        </a:rPr>
                        <a:t>Цивкина</a:t>
                      </a:r>
                      <a:r>
                        <a:rPr lang="ru-RU" sz="1100" dirty="0">
                          <a:latin typeface="Times New Roman"/>
                          <a:ea typeface="Times New Roman"/>
                          <a:cs typeface="Times New Roman"/>
                        </a:rPr>
                        <a:t> В.П., </a:t>
                      </a:r>
                    </a:p>
                    <a:p>
                      <a:pPr>
                        <a:lnSpc>
                          <a:spcPct val="115000"/>
                        </a:lnSpc>
                        <a:spcAft>
                          <a:spcPts val="0"/>
                        </a:spcAft>
                      </a:pPr>
                      <a:r>
                        <a:rPr lang="ru-RU" sz="1100" dirty="0">
                          <a:latin typeface="Times New Roman"/>
                          <a:ea typeface="Times New Roman"/>
                          <a:cs typeface="Times New Roman"/>
                        </a:rPr>
                        <a:t>Беляков С.В.,</a:t>
                      </a:r>
                    </a:p>
                    <a:p>
                      <a:pPr>
                        <a:lnSpc>
                          <a:spcPct val="115000"/>
                        </a:lnSpc>
                        <a:spcAft>
                          <a:spcPts val="0"/>
                        </a:spcAft>
                      </a:pPr>
                      <a:r>
                        <a:rPr lang="ru-RU" sz="1100" dirty="0">
                          <a:latin typeface="Times New Roman"/>
                          <a:ea typeface="Times New Roman"/>
                          <a:cs typeface="Times New Roman"/>
                        </a:rPr>
                        <a:t> Маркосян С.И., </a:t>
                      </a:r>
                    </a:p>
                    <a:p>
                      <a:pPr>
                        <a:lnSpc>
                          <a:spcPct val="115000"/>
                        </a:lnSpc>
                        <a:spcAft>
                          <a:spcPts val="0"/>
                        </a:spcAft>
                      </a:pPr>
                      <a:r>
                        <a:rPr lang="ru-RU" sz="1100" dirty="0">
                          <a:latin typeface="Times New Roman"/>
                          <a:ea typeface="Times New Roman"/>
                          <a:cs typeface="Times New Roman"/>
                        </a:rPr>
                        <a:t>Гречко В.В., </a:t>
                      </a:r>
                    </a:p>
                    <a:p>
                      <a:pPr>
                        <a:lnSpc>
                          <a:spcPct val="115000"/>
                        </a:lnSpc>
                        <a:spcAft>
                          <a:spcPts val="0"/>
                        </a:spcAft>
                      </a:pPr>
                      <a:r>
                        <a:rPr lang="ru-RU" sz="1100" dirty="0" err="1">
                          <a:latin typeface="Times New Roman"/>
                          <a:ea typeface="Times New Roman"/>
                          <a:cs typeface="Times New Roman"/>
                        </a:rPr>
                        <a:t>Циплакова</a:t>
                      </a:r>
                      <a:r>
                        <a:rPr lang="ru-RU" sz="1100" dirty="0">
                          <a:latin typeface="Times New Roman"/>
                          <a:ea typeface="Times New Roman"/>
                          <a:cs typeface="Times New Roman"/>
                        </a:rPr>
                        <a:t> Л.М.</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36000" lvl="0" indent="0" algn="ctr">
                        <a:lnSpc>
                          <a:spcPct val="115000"/>
                        </a:lnSpc>
                        <a:spcAft>
                          <a:spcPts val="0"/>
                        </a:spcAft>
                        <a:tabLst>
                          <a:tab pos="457200" algn="l"/>
                        </a:tabLst>
                      </a:pPr>
                      <a:r>
                        <a:rPr lang="ru-RU" sz="1100" dirty="0" smtClean="0">
                          <a:latin typeface="Times New Roman"/>
                          <a:ea typeface="Times New Roman"/>
                          <a:cs typeface="Times New Roman"/>
                        </a:rPr>
                        <a:t>12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ИММУНОПРОФИЛАКТИКА РЕЦИДИВОВ ПОВЕРХНОСТНОГО РАКА МОЧЕВОГО ПУЗЫРЯ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лечения онкоурологических заболеваний: Материалы 2-ой Всероссийской научной конференции с участием стран СНГ. ноября . Обнинск, с.14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Варламов С.А.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36000" lvl="0" indent="0" algn="ctr">
                        <a:lnSpc>
                          <a:spcPct val="115000"/>
                        </a:lnSpc>
                        <a:spcAft>
                          <a:spcPts val="0"/>
                        </a:spcAft>
                        <a:tabLst>
                          <a:tab pos="457200" algn="l"/>
                        </a:tabLst>
                      </a:pPr>
                      <a:r>
                        <a:rPr lang="ru-RU" sz="1100" dirty="0" smtClean="0">
                          <a:latin typeface="Times New Roman"/>
                          <a:ea typeface="Times New Roman"/>
                          <a:cs typeface="Times New Roman"/>
                        </a:rPr>
                        <a:t>13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СОСТОЯНИЕ ОНКОУРОЛОГИЧЕСКОЙ СЛУЖБЫ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проблемы урологии и нефрологии: Материалы научно-практической конференции, посвященной 50-летию урологической службы Алтайского края. Барнаул 1997, с. 42-44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Варламов С.А.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36000" lvl="0" indent="0" algn="ctr">
                        <a:lnSpc>
                          <a:spcPct val="115000"/>
                        </a:lnSpc>
                        <a:spcAft>
                          <a:spcPts val="0"/>
                        </a:spcAft>
                        <a:tabLst>
                          <a:tab pos="457200" algn="l"/>
                        </a:tabLst>
                      </a:pPr>
                      <a:r>
                        <a:rPr lang="ru-RU" sz="1100" dirty="0" smtClean="0">
                          <a:latin typeface="Times New Roman"/>
                          <a:ea typeface="Times New Roman"/>
                          <a:cs typeface="Times New Roman"/>
                        </a:rPr>
                        <a:t>14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СОСТОЯНИЕ ОНКОЛОГИЧЕСКОЙ ПОМОЩИ НАСЕЛЕНИЮ СЕЛЬСКОЙ МЕСТНОСТИ В АЛТАЙСКОМ КРАЕ, ПУТИ ЕЕ УЛУЧШЕНИЯ В СОВРЕМЕННЫХ УСЛОВИЯХ</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Вестник межрегиональной Ассоциации «Здравоохранения Сибири». Новосибирск. 1998. №2. С.43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Трешутин В.А., </a:t>
                      </a:r>
                    </a:p>
                    <a:p>
                      <a:pPr>
                        <a:lnSpc>
                          <a:spcPct val="115000"/>
                        </a:lnSpc>
                        <a:spcAft>
                          <a:spcPts val="0"/>
                        </a:spcAft>
                      </a:pPr>
                      <a:r>
                        <a:rPr lang="ru-RU" sz="1100">
                          <a:latin typeface="Times New Roman"/>
                          <a:ea typeface="Times New Roman"/>
                          <a:cs typeface="Times New Roman"/>
                        </a:rPr>
                        <a:t>Нечаев В.А.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36000" lvl="0" indent="0" algn="ctr">
                        <a:lnSpc>
                          <a:spcPct val="115000"/>
                        </a:lnSpc>
                        <a:spcAft>
                          <a:spcPts val="0"/>
                        </a:spcAft>
                        <a:tabLst>
                          <a:tab pos="457200" algn="l"/>
                        </a:tabLst>
                      </a:pPr>
                      <a:r>
                        <a:rPr lang="ru-RU" sz="1100" dirty="0" smtClean="0">
                          <a:latin typeface="Times New Roman"/>
                          <a:ea typeface="Times New Roman"/>
                          <a:cs typeface="Times New Roman"/>
                        </a:rPr>
                        <a:t>15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ПРИБЛИЖЕНИЕ СПЕЦИАЛИЗИРОВАННОЙ ОНКОЛОГИЧЕСКОЙ ПОМОЩИ К ЖИТЕЛЯМ ОТДАЛЕННЫХ СЕЛЬСКИХ РАЙОНОВ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Вестник межрегиональной Ассоциации «Здравоохранения Сибири». Новосибирск. 1998. №2. С.54-55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err="1">
                          <a:latin typeface="Times New Roman"/>
                          <a:ea typeface="Times New Roman"/>
                          <a:cs typeface="Times New Roman"/>
                        </a:rPr>
                        <a:t>Трешутин</a:t>
                      </a:r>
                      <a:r>
                        <a:rPr lang="ru-RU" sz="1100" dirty="0">
                          <a:latin typeface="Times New Roman"/>
                          <a:ea typeface="Times New Roman"/>
                          <a:cs typeface="Times New Roman"/>
                        </a:rPr>
                        <a:t> В.А.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1952732"/>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ОСОБЕННОСТИ ЭПИДЕМИОЛОГИИ ЗЛОКАЧЕСТВЕННЫХ ОПУХОЛЕЙ ДЕТЕЙ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Вестник межрегиональной Ассоциации «Здравоохранения Сибири». Новосибирск. 1998. №2. С.57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Шпиготский А.Н., Шпигтская П.А.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ПРОФИЛАКТИКА ОСЛОЖНЕНИЙ НЕОАДЪЮВАНТНОЙ ХИМИОТЕРАПИИ ИНВАЗИВНОГО РАКА МОЧЕВОГО ПУЗЫРЯ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Проблемы терапии онкоурологических заболеваний. / Тезисы докладов Региональной научно-практической конференции , Новосибирск. 1998. С. 19-20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Варламов С.А., </a:t>
                      </a:r>
                    </a:p>
                    <a:p>
                      <a:pPr>
                        <a:lnSpc>
                          <a:spcPct val="115000"/>
                        </a:lnSpc>
                        <a:spcAft>
                          <a:spcPts val="0"/>
                        </a:spcAft>
                      </a:pPr>
                      <a:r>
                        <a:rPr lang="ru-RU" sz="1100">
                          <a:latin typeface="Times New Roman"/>
                          <a:ea typeface="Times New Roman"/>
                          <a:cs typeface="Times New Roman"/>
                        </a:rPr>
                        <a:t>Ганов Д.И., </a:t>
                      </a:r>
                    </a:p>
                    <a:p>
                      <a:pPr>
                        <a:lnSpc>
                          <a:spcPct val="115000"/>
                        </a:lnSpc>
                        <a:spcAft>
                          <a:spcPts val="0"/>
                        </a:spcAft>
                      </a:pPr>
                      <a:r>
                        <a:rPr lang="ru-RU" sz="1100">
                          <a:latin typeface="Times New Roman"/>
                          <a:ea typeface="Times New Roman"/>
                          <a:cs typeface="Times New Roman"/>
                        </a:rPr>
                        <a:t>Татьянин В.Ю.</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ПРОФИЛАКТИКА ПОСЛЕОПЕРАЦИОННЫХ ОСЛОЖНЕНИЙ ПРИ ОБШИРНЫХ ОПЕРАЦИЯХ НА ОРГАНАХ БРЮШНОЙ ПОЛОСТИ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Онкология -98. /Сборник научных трудов, посвященных 60-летию онкологической службы Челябинской области. Челябинск., 1998. С. 213-214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С.А.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ПРОФИЛАКТИКА ОСЛОЖНЕНИЙ НЕОАДЪЮВАНТНОЙ ХИМИОТЕРАПИИ ИНВАЗИВНОГО РАКА МОЧЕВОГО ПУЗЫРЯ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Избранные вопросы онкологии. Тезисы докладов международной научно-практической конференции июля . в г.Барнауле. Барнаул. ОАО ”Алтайский полиграфический комбинат”. 1999.с. 195-196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Варламов С.А., </a:t>
                      </a:r>
                    </a:p>
                    <a:p>
                      <a:pPr>
                        <a:lnSpc>
                          <a:spcPct val="115000"/>
                        </a:lnSpc>
                        <a:spcAft>
                          <a:spcPts val="0"/>
                        </a:spcAft>
                      </a:pPr>
                      <a:r>
                        <a:rPr lang="ru-RU" sz="1100">
                          <a:latin typeface="Times New Roman"/>
                          <a:ea typeface="Times New Roman"/>
                          <a:cs typeface="Times New Roman"/>
                        </a:rPr>
                        <a:t>Татьянин В.Ю., Ганов Д.И., Пьянкова Н.Ю.</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ПРОФИЛАКТИКА ПОСЛЕОПЕРАЦИОННЫХ ОСЛОЖНЕНИЙ ПРИ ОБШИРНЫХ ОПЕРАЦИЯХ НА ОРГАНАХ БРЮШНОЙ ПОЛОСТИ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реконструктивной и восстановительной хирургии// Сборник итоговых работ. Иркутск, 1999, с.198-199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С.А.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ОСОБЕННОСТИ ЗЛОКАЧЕСТВЕННЫХ НОВООБРАЗОВАНИЙ КОЖИ В АЛТАЙСКОМ КРАЕ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Гигиена населения. Консилиум. Новосибирск. ООО «Медико-фармацевтический сибирский журнал», 2000 №8 (18), с. 73-76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Нечунаев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ПЕРВИЧНЫМ РАКОМ ПЕЧЕНИ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Гигиена населения. Консилиум. Новосибирск. ООО «Медико-фармацевтический сибирский журнал», 2000 №8 (18), с. 37-40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Шойхет Я.Н., </a:t>
                      </a:r>
                    </a:p>
                    <a:p>
                      <a:pPr>
                        <a:lnSpc>
                          <a:spcPct val="115000"/>
                        </a:lnSpc>
                        <a:spcAft>
                          <a:spcPts val="0"/>
                        </a:spcAft>
                      </a:pPr>
                      <a:r>
                        <a:rPr lang="ru-RU" sz="1100">
                          <a:latin typeface="Times New Roman"/>
                          <a:ea typeface="Times New Roman"/>
                          <a:cs typeface="Times New Roman"/>
                        </a:rPr>
                        <a:t>Шпиготская П.А., Шпиготский А.Н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ИСПЫТАНИЯ ЯДЕРНЫХ ЗАРЯДОВ НА СЕМИПАЛАТИНСКОМ ПОЛИГОНЕ И РАК ЛЕГКОГО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Гигиена населения. Консилиум. Новосибирск. ООО «Медико-фармацевтический сибирский журнал», 2000 №8 (18), с. 44-45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Агеев АГ., Леонов С.Л.</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АНАЛИЗ ЗАБОЛЕВАЕМОСТИ ЗЛОКАЧЕСТВЕННЫМИ ОПУХОЛЯМИ КОСТЕЙ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Гигиена населения. Консилиум. Новосибирск. ООО «Медико-фармацевтический сибирский журнал», 2000 №8 (18), с. 46-49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Шойхет Я.Н., </a:t>
                      </a:r>
                    </a:p>
                    <a:p>
                      <a:pPr>
                        <a:lnSpc>
                          <a:spcPct val="115000"/>
                        </a:lnSpc>
                        <a:spcAft>
                          <a:spcPts val="0"/>
                        </a:spcAft>
                      </a:pPr>
                      <a:r>
                        <a:rPr lang="ru-RU" sz="1100">
                          <a:latin typeface="Times New Roman"/>
                          <a:ea typeface="Times New Roman"/>
                          <a:cs typeface="Times New Roman"/>
                        </a:rPr>
                        <a:t>Шпиготская П.А., Шпиготский А.Н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1">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ПРОФИЛАКТИКА РАКА МОЛОЧНОЙ ЖЕЛЕЗЫ – МИФ ИЛИ РЕАЛЬНОСТЬ?</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Социально-клинические проблемы онкологии. Труды научно-практической конференции. – Кемерово: Кемеровская государственная медицинская академия, Кемеровский областной клинический онкологический диспансер, Кузбасская выставочная компания «Экспо-Сибирь», 2001, изд-во «Кузбассиздат», с.16-17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Шихман С.М., </a:t>
                      </a:r>
                    </a:p>
                    <a:p>
                      <a:pPr>
                        <a:lnSpc>
                          <a:spcPct val="115000"/>
                        </a:lnSpc>
                        <a:spcAft>
                          <a:spcPts val="0"/>
                        </a:spcAft>
                      </a:pPr>
                      <a:r>
                        <a:rPr lang="ru-RU" sz="1100">
                          <a:latin typeface="Times New Roman"/>
                          <a:ea typeface="Times New Roman"/>
                          <a:cs typeface="Times New Roman"/>
                        </a:rPr>
                        <a:t>Антонович Н.И., </a:t>
                      </a:r>
                    </a:p>
                    <a:p>
                      <a:pPr>
                        <a:lnSpc>
                          <a:spcPct val="115000"/>
                        </a:lnSpc>
                        <a:spcAft>
                          <a:spcPts val="0"/>
                        </a:spcAft>
                      </a:pPr>
                      <a:r>
                        <a:rPr lang="ru-RU" sz="1100">
                          <a:latin typeface="Times New Roman"/>
                          <a:ea typeface="Times New Roman"/>
                          <a:cs typeface="Times New Roman"/>
                        </a:rPr>
                        <a:t>Дмитрина Е.П., Гонопольская Т.Л., Цивкина В.П., </a:t>
                      </a:r>
                    </a:p>
                    <a:p>
                      <a:pPr>
                        <a:lnSpc>
                          <a:spcPct val="115000"/>
                        </a:lnSpc>
                        <a:spcAft>
                          <a:spcPts val="0"/>
                        </a:spcAft>
                      </a:pPr>
                      <a:r>
                        <a:rPr lang="ru-RU" sz="1100">
                          <a:latin typeface="Times New Roman"/>
                          <a:ea typeface="Times New Roman"/>
                          <a:cs typeface="Times New Roman"/>
                        </a:rPr>
                        <a:t>Комарова А.Н., </a:t>
                      </a:r>
                    </a:p>
                    <a:p>
                      <a:pPr>
                        <a:lnSpc>
                          <a:spcPct val="115000"/>
                        </a:lnSpc>
                        <a:spcAft>
                          <a:spcPts val="0"/>
                        </a:spcAft>
                      </a:pPr>
                      <a:r>
                        <a:rPr lang="ru-RU" sz="1100">
                          <a:latin typeface="Times New Roman"/>
                          <a:ea typeface="Times New Roman"/>
                          <a:cs typeface="Times New Roman"/>
                        </a:rPr>
                        <a:t>Марина Т.В.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ЗЛОКАЧЕСТВЕННЫЕ НОВООБРАЗОВАНИЯ ЩИТОВИДНОЙ ЖЕЛЕЗЫ В АЛТАЙСКОМ КРАЕ НА ФОНЕ РЕГИОНА СИБИРИ И ДАЛЬНЕГО ВОСТОКА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юбилейной научно-практической конференции «Экология и рак», посвященной 50-летию онкологической службы Павлодарской области 27- НПФ «ЭКО», 2001, с.87-90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Петрова В.Д., </a:t>
                      </a:r>
                    </a:p>
                    <a:p>
                      <a:pPr>
                        <a:lnSpc>
                          <a:spcPct val="115000"/>
                        </a:lnSpc>
                        <a:spcAft>
                          <a:spcPts val="0"/>
                        </a:spcAft>
                      </a:pPr>
                      <a:r>
                        <a:rPr lang="ru-RU" sz="1100">
                          <a:latin typeface="Times New Roman"/>
                          <a:ea typeface="Times New Roman"/>
                          <a:cs typeface="Times New Roman"/>
                        </a:rPr>
                        <a:t>Писарева Л.Ф., </a:t>
                      </a:r>
                    </a:p>
                    <a:p>
                      <a:pPr>
                        <a:lnSpc>
                          <a:spcPct val="115000"/>
                        </a:lnSpc>
                        <a:spcAft>
                          <a:spcPts val="0"/>
                        </a:spcAft>
                      </a:pPr>
                      <a:r>
                        <a:rPr lang="ru-RU" sz="1100">
                          <a:latin typeface="Times New Roman"/>
                          <a:ea typeface="Times New Roman"/>
                          <a:cs typeface="Times New Roman"/>
                        </a:rPr>
                        <a:t>Бояркина А.П., </a:t>
                      </a:r>
                    </a:p>
                    <a:p>
                      <a:pPr>
                        <a:lnSpc>
                          <a:spcPct val="115000"/>
                        </a:lnSpc>
                        <a:spcAft>
                          <a:spcPts val="0"/>
                        </a:spcAft>
                      </a:pPr>
                      <a:r>
                        <a:rPr lang="ru-RU" sz="1100">
                          <a:latin typeface="Times New Roman"/>
                          <a:ea typeface="Times New Roman"/>
                          <a:cs typeface="Times New Roman"/>
                        </a:rPr>
                        <a:t>Гольдин В.Т.</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ВЛИЯНИЕ ГЕО-ЭКОЛОГИЧЕСКИХ ФАКТОРОВ НА ЗАБОЛЕВАЕМОСТЬ ЗЛОКАЧЕСТВЕННЫМИ НОВООБРАЗОВАНИЯМИ ЩИТОВИДНОЙ ЖЕЛЕЗЫ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юбилейной научно-практической конференции «Экология и рак», посвященной 50-летию онкологической службы Павлодарской области 27- НПФ «ЭКО», 2001, с.81-83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Шойхет Я.Н., </a:t>
                      </a:r>
                    </a:p>
                    <a:p>
                      <a:pPr>
                        <a:lnSpc>
                          <a:spcPct val="115000"/>
                        </a:lnSpc>
                        <a:spcAft>
                          <a:spcPts val="0"/>
                        </a:spcAft>
                      </a:pPr>
                      <a:r>
                        <a:rPr lang="ru-RU" sz="1100">
                          <a:latin typeface="Times New Roman"/>
                          <a:ea typeface="Times New Roman"/>
                          <a:cs typeface="Times New Roman"/>
                        </a:rPr>
                        <a:t>Петрова В.Д., </a:t>
                      </a:r>
                    </a:p>
                    <a:p>
                      <a:pPr>
                        <a:lnSpc>
                          <a:spcPct val="115000"/>
                        </a:lnSpc>
                        <a:spcAft>
                          <a:spcPts val="0"/>
                        </a:spcAft>
                      </a:pPr>
                      <a:r>
                        <a:rPr lang="ru-RU" sz="1100">
                          <a:latin typeface="Times New Roman"/>
                          <a:ea typeface="Times New Roman"/>
                          <a:cs typeface="Times New Roman"/>
                        </a:rPr>
                        <a:t>Писарева Л.Ф., </a:t>
                      </a:r>
                    </a:p>
                    <a:p>
                      <a:pPr>
                        <a:lnSpc>
                          <a:spcPct val="115000"/>
                        </a:lnSpc>
                        <a:spcAft>
                          <a:spcPts val="0"/>
                        </a:spcAft>
                      </a:pPr>
                      <a:r>
                        <a:rPr lang="ru-RU" sz="1100">
                          <a:latin typeface="Times New Roman"/>
                          <a:ea typeface="Times New Roman"/>
                          <a:cs typeface="Times New Roman"/>
                        </a:rPr>
                        <a:t>Бояркина А.П.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1">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ВЛИЯНИЕ ФАКТОРА ИОНИЗИРУЮЩЕЙ РАДИАЦИИ ЯДЕРНЫХ ИСПЫТАНИЙ НА СЕМИПАЛАТИНСКОМ ПОЛИГОНЕ НА ЗАБОЛЕВАЕМОСТЬ РАКОМ ЩИТОВИДНОЙ ЖЕЛЕЗЫ ЖЕНСКОГО НАСЕЛЕНИЯ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Социально-клинические проблемы онкологии. Труды научно-практической конференции. – Кемерово: Кемеровская государственная медицинская академия, Кемеровский областной клинический онкологический диспансер, Кузбасская выставочная компания «Экспо-Сибирь», 2001, изд-во «Кузбассиздат», с.39-41</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Шойхет Я.Н., </a:t>
                      </a:r>
                    </a:p>
                    <a:p>
                      <a:pPr>
                        <a:lnSpc>
                          <a:spcPct val="115000"/>
                        </a:lnSpc>
                        <a:spcAft>
                          <a:spcPts val="0"/>
                        </a:spcAft>
                      </a:pPr>
                      <a:r>
                        <a:rPr lang="ru-RU" sz="1100">
                          <a:latin typeface="Times New Roman"/>
                          <a:ea typeface="Times New Roman"/>
                          <a:cs typeface="Times New Roman"/>
                        </a:rPr>
                        <a:t>Петрова В.Д., </a:t>
                      </a:r>
                    </a:p>
                    <a:p>
                      <a:pPr>
                        <a:lnSpc>
                          <a:spcPct val="115000"/>
                        </a:lnSpc>
                        <a:spcAft>
                          <a:spcPts val="0"/>
                        </a:spcAft>
                      </a:pPr>
                      <a:r>
                        <a:rPr lang="ru-RU" sz="1100">
                          <a:latin typeface="Times New Roman"/>
                          <a:ea typeface="Times New Roman"/>
                          <a:cs typeface="Times New Roman"/>
                        </a:rPr>
                        <a:t>Писарева Л.Ф., </a:t>
                      </a:r>
                    </a:p>
                    <a:p>
                      <a:pPr>
                        <a:lnSpc>
                          <a:spcPct val="115000"/>
                        </a:lnSpc>
                        <a:spcAft>
                          <a:spcPts val="0"/>
                        </a:spcAft>
                      </a:pPr>
                      <a:r>
                        <a:rPr lang="ru-RU" sz="1100">
                          <a:latin typeface="Times New Roman"/>
                          <a:ea typeface="Times New Roman"/>
                          <a:cs typeface="Times New Roman"/>
                        </a:rPr>
                        <a:t>Цивкина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ФАКТОР ИОНИЗИРУЮЩЕГО ИЗЛУЧЕНИЯ И ЗАБОЛЕВАЕМОСТЬ РАКОМ ЩИТОВИДНОЙ ЖЕЛЕЗЫ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Рентгено-радиология XXI века. Проблемы и надежды… //тезисы докладов VIII Всероссийского съезда рентгенологов и радиологов. Челябинск-Москва, 2001, с. 118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Шойхет Я.Н., </a:t>
                      </a:r>
                    </a:p>
                    <a:p>
                      <a:pPr>
                        <a:lnSpc>
                          <a:spcPct val="115000"/>
                        </a:lnSpc>
                        <a:spcAft>
                          <a:spcPts val="0"/>
                        </a:spcAft>
                      </a:pPr>
                      <a:r>
                        <a:rPr lang="ru-RU" sz="1100">
                          <a:latin typeface="Times New Roman"/>
                          <a:ea typeface="Times New Roman"/>
                          <a:cs typeface="Times New Roman"/>
                        </a:rPr>
                        <a:t>Петрова В.Д., </a:t>
                      </a:r>
                    </a:p>
                    <a:p>
                      <a:pPr>
                        <a:lnSpc>
                          <a:spcPct val="115000"/>
                        </a:lnSpc>
                        <a:spcAft>
                          <a:spcPts val="0"/>
                        </a:spcAft>
                      </a:pPr>
                      <a:r>
                        <a:rPr lang="ru-RU" sz="1100">
                          <a:latin typeface="Times New Roman"/>
                          <a:ea typeface="Times New Roman"/>
                          <a:cs typeface="Times New Roman"/>
                        </a:rPr>
                        <a:t>Писарева Л.Ф., </a:t>
                      </a:r>
                    </a:p>
                    <a:p>
                      <a:pPr>
                        <a:lnSpc>
                          <a:spcPct val="115000"/>
                        </a:lnSpc>
                        <a:spcAft>
                          <a:spcPts val="0"/>
                        </a:spcAft>
                      </a:pPr>
                      <a:r>
                        <a:rPr lang="ru-RU" sz="1100">
                          <a:latin typeface="Times New Roman"/>
                          <a:ea typeface="Times New Roman"/>
                          <a:cs typeface="Times New Roman"/>
                        </a:rPr>
                        <a:t>Цивкина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30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ЭПИДЕМИОЛОГИЯ РАКА ЛЕГКОГО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маммологии. Материалы межрегиональный научно-практической конференции 5- г. Барнаул ОАО «Алтайский полиграфический комбинат». Барнаул. 2001, с.268-269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Агеев А.Г.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5364088" y="260648"/>
            <a:ext cx="3779912" cy="400110"/>
          </a:xfrm>
          <a:prstGeom prst="rect">
            <a:avLst/>
          </a:prstGeom>
          <a:noFill/>
        </p:spPr>
        <p:txBody>
          <a:bodyPr wrap="square" rtlCol="0">
            <a:spAutoFit/>
          </a:bodyPr>
          <a:lstStyle/>
          <a:p>
            <a:r>
              <a:rPr lang="ru-RU" dirty="0" smtClean="0"/>
              <a:t>Продолжение л.1</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2916662"/>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31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ФАКТОР ИОНИЗИРУЮЩЕГО ИЗЛУЧЕНИЯ И ЗАБОЛЕВАЕМОСТЬ ЗЛОКАЧЕСТВЕННЫМИ НОВООБРАЗОВАНИЯМИ ЩИТОВИДНОЙ ЖЕЛЕЗЫ ЖЕНСКОГО НАСЕЛЕНИЯ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юбилейной научно-практической конференции «Экология и рак», посвященной 50-летию онкологической службы Павлодарской области 27- НПФ «ЭКО», 2001, с.105-107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Шойхет Я.Н., Петрова В.Д., Писарева Л.Ф., Бояркина А.П.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32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ФАКТОРЫ РИСКА В ЗАБОЛЕВАЕМОСТИ РАКОМ КОЖИ НАСЕЛЕНИЯ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онкологии//материалы межрегиональной научно-практической конференции 4- Иркутск, 2002, с.52-53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Писарева Л.Ф., Нечунаев В.П., Бояркина А.П., Одинцова И.Н., Быкова Н.А.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33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МЕДИЦИНСКАЯ ПРОФИЛАКТИКА ЗЛОКАЧЕСТВЕННЫХ НОВООБРАЗОВАНИЙ В СОВРЕМЕННЫХ УСЛОВИЯХ</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VI ежегодной российской онкологической конференции, 26- в г. Москве, М., Издательская группа РОНЦ им.Н.Н. Блохина, 2002, с.214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Петрова В.Д., Дмитрина Е.П., Синкина Т.В.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34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РАК КОЖИ У НАСЕЛЕНИЯ АЛТАЙСКОГО КРАЯ. ОСОБЕННОСТИ ЗАБОЛЕВАЕМОСТИ И ФАКТОРЫ РИСКА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онкоурологии и онкогинекологии//материалы межрегиональной научно-практической конференции с международным участием 5- в г. Барнауле, Барнаул., 2002, с.298-300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Нечунаев В.П., </a:t>
                      </a:r>
                    </a:p>
                    <a:p>
                      <a:pPr>
                        <a:lnSpc>
                          <a:spcPct val="115000"/>
                        </a:lnSpc>
                        <a:spcAft>
                          <a:spcPts val="0"/>
                        </a:spcAft>
                      </a:pPr>
                      <a:r>
                        <a:rPr lang="ru-RU" sz="1100">
                          <a:latin typeface="Times New Roman"/>
                          <a:ea typeface="Times New Roman"/>
                          <a:cs typeface="Times New Roman"/>
                        </a:rPr>
                        <a:t>Писарева Л.Ф., Бояркина А.П., Одинцова И.Н., Мартышова Н.А.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35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ВТОРИЧНАЯ ПРОФИЛАКТИКА ЗЛОКАЧЕСТВЕННЫХ НОВООБРАЗОВАНИЙ ЖЕЛУДОЧНО-КИШЕЧНОГО ТРАКТА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онкогастроэнтерологии. Материалы межрегиональной научно-практической конференции 6-7 июня . в г. Барнауле (под ред. д.м.н., проф. А.Ф. Лазарева), Барнаул, 2003, т.1, с.208-211</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Петрова В.Д,, Лубенников В.А., Братышева Н.С., Синкина Т.В., Татьянин В.Ю., </a:t>
                      </a:r>
                    </a:p>
                    <a:p>
                      <a:pPr>
                        <a:lnSpc>
                          <a:spcPct val="115000"/>
                        </a:lnSpc>
                        <a:spcAft>
                          <a:spcPts val="0"/>
                        </a:spcAft>
                      </a:pPr>
                      <a:r>
                        <a:rPr lang="ru-RU" sz="1100">
                          <a:latin typeface="Times New Roman"/>
                          <a:ea typeface="Times New Roman"/>
                          <a:cs typeface="Times New Roman"/>
                        </a:rPr>
                        <a:t>Терехова С.А.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36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ДИНАМИКА ЗАБОЛЕВАЕМОСТИ РАКОМ ЛЕГКОГО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онкогастроэнтерологии. Материалы межрегиональной научно-практической конференции 6-7 июня . в г. Барнауле (под ред. д.м.н., проф. А.Ф. Лазарева), Барнаул, 2003, т.2, с.176-178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Агеев А.Г., </a:t>
                      </a:r>
                    </a:p>
                    <a:p>
                      <a:pPr>
                        <a:lnSpc>
                          <a:spcPct val="115000"/>
                        </a:lnSpc>
                        <a:spcAft>
                          <a:spcPts val="0"/>
                        </a:spcAft>
                      </a:pPr>
                      <a:r>
                        <a:rPr lang="ru-RU" sz="1100">
                          <a:latin typeface="Times New Roman"/>
                          <a:ea typeface="Times New Roman"/>
                          <a:cs typeface="Times New Roman"/>
                        </a:rPr>
                        <a:t>Трастянских Л.М.</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37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ВТОРИЧНАЯ ПРОФИЛАКТИКА РАКА ПРЯМОЙ КИШКИ НА ЭТАПЕ ПЕРВИЧНОГО ЗВЕНА ЗДРАВООХРАНЕНИЯ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онкогастроэнтерологии. Материалы межрегиональной научно-практической конференции 6-7 июня . в г. Барнауле (под ред. д.м.н., проф. А.Ф. Лазарева), Барнаул, 2003, т.1, с.135-137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Жидяева, Мальченко А.А., Широбокова Т.Г., Петрова В.Д.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38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РАКОМ ЛЕГКОГО У ЖИТЕЛЕЙ АЛТАЙСКОГО КРАЯ В ЗАВИСИМОСТИ ОТ ГОДА РОЖДЕНИЯ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онкогастроэнтерологии. Материалы межрегиональной научно-практической конференции 6-7 июня . в г. Барнауле (по</a:t>
                      </a:r>
                    </a:p>
                    <a:p>
                      <a:pPr algn="just">
                        <a:lnSpc>
                          <a:spcPct val="115000"/>
                        </a:lnSpc>
                        <a:spcAft>
                          <a:spcPts val="0"/>
                        </a:spcAft>
                      </a:pPr>
                      <a:r>
                        <a:rPr lang="ru-RU" sz="1100">
                          <a:latin typeface="Times New Roman"/>
                          <a:ea typeface="Times New Roman"/>
                          <a:cs typeface="Times New Roman"/>
                        </a:rPr>
                        <a:t>д ред. д.м.н., проф. А.Ф. Лазарева), Барнаул, 2003, т.2, с.173-176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Агеев А.Г., </a:t>
                      </a:r>
                    </a:p>
                    <a:p>
                      <a:pPr>
                        <a:lnSpc>
                          <a:spcPct val="115000"/>
                        </a:lnSpc>
                        <a:spcAft>
                          <a:spcPts val="0"/>
                        </a:spcAft>
                      </a:pPr>
                      <a:r>
                        <a:rPr lang="ru-RU" sz="1100">
                          <a:latin typeface="Times New Roman"/>
                          <a:ea typeface="Times New Roman"/>
                          <a:cs typeface="Times New Roman"/>
                        </a:rPr>
                        <a:t>Цивкина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39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ПРОФИЛАКТИКА ЗЛОКАЧЕСТВЕННЫХ ОПУХОЛЕЙ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онкологической научно-практической конференции октября . в г. Тобольске. Тюменский медицинский журнал. Тюмень, №3-4, 2003, с.39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Петрова В.Д.,</a:t>
                      </a:r>
                    </a:p>
                    <a:p>
                      <a:pPr>
                        <a:lnSpc>
                          <a:spcPct val="115000"/>
                        </a:lnSpc>
                        <a:spcAft>
                          <a:spcPts val="0"/>
                        </a:spcAft>
                      </a:pPr>
                      <a:r>
                        <a:rPr lang="ru-RU" sz="1100">
                          <a:latin typeface="Times New Roman"/>
                          <a:ea typeface="Times New Roman"/>
                          <a:cs typeface="Times New Roman"/>
                        </a:rPr>
                        <a:t> Татьянин В.Ю.</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40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ЭПИДЕМИОЛОГИЯ И ВОЗМОЖНОСТИ ПРОФИЛАКТИКИ РАКА ЭНДОМЕТРИЯ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Комбинированные и комплексные методы лечения в онкологии: Материалы межрегиональной научно-практической конференции мая 2004 года.</a:t>
                      </a:r>
                    </a:p>
                    <a:p>
                      <a:pPr algn="just">
                        <a:lnSpc>
                          <a:spcPct val="115000"/>
                        </a:lnSpc>
                        <a:spcAft>
                          <a:spcPts val="0"/>
                        </a:spcAft>
                      </a:pPr>
                      <a:r>
                        <a:rPr lang="ru-RU" sz="1100">
                          <a:latin typeface="Times New Roman"/>
                          <a:ea typeface="Times New Roman"/>
                          <a:cs typeface="Times New Roman"/>
                        </a:rPr>
                        <a:t>Барнаул, АГМУ РИО, т.2, с.32-34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Маликова Л.В.</a:t>
                      </a:r>
                    </a:p>
                    <a:p>
                      <a:pPr>
                        <a:lnSpc>
                          <a:spcPct val="115000"/>
                        </a:lnSpc>
                        <a:spcAft>
                          <a:spcPts val="0"/>
                        </a:spcAft>
                      </a:pPr>
                      <a:r>
                        <a:rPr lang="ru-RU" sz="1100">
                          <a:latin typeface="Times New Roman"/>
                          <a:ea typeface="Times New Roman"/>
                          <a:cs typeface="Times New Roman"/>
                        </a:rPr>
                        <a:t>Цивкина В.П.,</a:t>
                      </a:r>
                    </a:p>
                    <a:p>
                      <a:pPr>
                        <a:lnSpc>
                          <a:spcPct val="115000"/>
                        </a:lnSpc>
                        <a:spcAft>
                          <a:spcPts val="0"/>
                        </a:spcAft>
                      </a:pPr>
                      <a:r>
                        <a:rPr lang="ru-RU" sz="1100">
                          <a:latin typeface="Times New Roman"/>
                          <a:ea typeface="Times New Roman"/>
                          <a:cs typeface="Times New Roman"/>
                        </a:rPr>
                        <a:t>Нечунаева Т.Г.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41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РАКОМ ЛЕГКОГО ЖИТЕЛЕЙ АЛТАЙСКОГО КРАЯ В ЗАВИСИМОСТИ ОТ ГОДА РОЖДЕНИЯ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III съезда онкологов и радиологов СНГ, 25- Минск, ОДО «Тонпик», 2004, ч. 1, с.234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Агеев А.Г., Нечунаев В.П., Леонов С.Л.</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42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ПЕРВИЧНО-МНОЖЕСТВЕННЫЕ ОПУХОЛИ ТРЕХ ЛОКАЛИЗАЦИЙ С ОБЯЗАТЕЛЬНЫМ ВОВЛЕЧЕНИЕМ ОРГАНОВ РЕПРОДУКТИВНОЙ СИСТЕМЫ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III съезда онкологов и радиологов СНГ, 25-28 мая . Минск, ОДО «Тонпик», 2004, ч. 1, с.235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Лазарева Д.Г.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43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МЕЗОТЕЛИОМА БРЮШИНЫ: ЗАБОЛЕВАЕМОСТЬ В АЛТАЙСКОМ КРАЕ, ТАКТИКА ЛЕЧЕНИЯ.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Современное состояние и перспективы развития экспериментальной и клинической онкологии//материалы Российской научно-практической конференции, посвященной 25-летию НИИ онкологии ТНЦ СО РАМН (24- ), ч. II. Томск, 2004, с.98-99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Максименко А.А., Нечунаев В.П., Музалевский П.Н.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44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АНАЛИЗ ПЕРВИЧНО-МНОЖЕСТВЕННЫХ ЗЛОКАЧЕСТВЕННЫХ НОВООБРАЗОВАНИЙ В АЛТАЙСКОМ КРАЕ ЗА 1995-2003 ГГ.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Современное состояние и перспективы развития экспериментальной и клинической онкологии//материалы Российской научно-практической конференции, посвященной 25-летию НИИ онкологии ТНЦ СО РАМН (24- ), ч. II. Томск, 2004, с.99-100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err="1">
                          <a:latin typeface="Times New Roman"/>
                          <a:ea typeface="Times New Roman"/>
                          <a:cs typeface="Times New Roman"/>
                        </a:rPr>
                        <a:t>Мара</a:t>
                      </a:r>
                      <a:r>
                        <a:rPr lang="ru-RU" sz="1100" dirty="0">
                          <a:latin typeface="Times New Roman"/>
                          <a:ea typeface="Times New Roman"/>
                          <a:cs typeface="Times New Roman"/>
                        </a:rPr>
                        <a:t> О.В., Петрова В.Д., Парамонова Н.М.</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332656"/>
            <a:ext cx="3779912" cy="400110"/>
          </a:xfrm>
          <a:prstGeom prst="rect">
            <a:avLst/>
          </a:prstGeom>
          <a:noFill/>
        </p:spPr>
        <p:txBody>
          <a:bodyPr wrap="square" rtlCol="0">
            <a:spAutoFit/>
          </a:bodyPr>
          <a:lstStyle/>
          <a:p>
            <a:r>
              <a:rPr lang="ru-RU" dirty="0" smtClean="0"/>
              <a:t>Продолжение л.2</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2723876"/>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45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И СМЕРТНОСТЬ ОТ РАКА ЛЕГКОГО В МЕДИКО-ГЕОГРАФИЧЕСКИХ ЗОНАХ АЛТАЙСКОГО КРАЯ В 1996-2003 ГОДАХ</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Комбинированные и комплексные методы лечения в онкологии: Материалы межрегиональной научно-практической конференции мая 2004 года.</a:t>
                      </a:r>
                    </a:p>
                    <a:p>
                      <a:pPr algn="just">
                        <a:lnSpc>
                          <a:spcPct val="115000"/>
                        </a:lnSpc>
                        <a:spcAft>
                          <a:spcPts val="0"/>
                        </a:spcAft>
                      </a:pPr>
                      <a:r>
                        <a:rPr lang="ru-RU" sz="1100">
                          <a:latin typeface="Times New Roman"/>
                          <a:ea typeface="Times New Roman"/>
                          <a:cs typeface="Times New Roman"/>
                        </a:rPr>
                        <a:t>Барнаул, АГМУ РИО, т.2, с.206-209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Шойхет Я.Н.,</a:t>
                      </a:r>
                    </a:p>
                    <a:p>
                      <a:pPr>
                        <a:lnSpc>
                          <a:spcPct val="115000"/>
                        </a:lnSpc>
                        <a:spcAft>
                          <a:spcPts val="0"/>
                        </a:spcAft>
                      </a:pPr>
                      <a:r>
                        <a:rPr lang="ru-RU" sz="1100">
                          <a:latin typeface="Times New Roman"/>
                          <a:ea typeface="Times New Roman"/>
                          <a:cs typeface="Times New Roman"/>
                        </a:rPr>
                        <a:t>Цивкина В.П.,</a:t>
                      </a:r>
                    </a:p>
                    <a:p>
                      <a:pPr>
                        <a:lnSpc>
                          <a:spcPct val="115000"/>
                        </a:lnSpc>
                        <a:spcAft>
                          <a:spcPts val="0"/>
                        </a:spcAft>
                      </a:pPr>
                      <a:r>
                        <a:rPr lang="ru-RU" sz="1100">
                          <a:latin typeface="Times New Roman"/>
                          <a:ea typeface="Times New Roman"/>
                          <a:cs typeface="Times New Roman"/>
                        </a:rPr>
                        <a:t>Агеев А.Г.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46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МЕЗОТЕЛИОМА: ЗАБОЛЕВАЕМОСТЬ В АЛТАЙСКОМ КРАЕ, ТАКТИКА ЛЕЧЕНИЯ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Комбинированные и комплексные методы лечения в онкологии: Материалы межрегиональной научно-практической конференции мая 2004 года.</a:t>
                      </a:r>
                    </a:p>
                    <a:p>
                      <a:pPr algn="just">
                        <a:lnSpc>
                          <a:spcPct val="115000"/>
                        </a:lnSpc>
                        <a:spcAft>
                          <a:spcPts val="0"/>
                        </a:spcAft>
                      </a:pPr>
                      <a:r>
                        <a:rPr lang="ru-RU" sz="1100">
                          <a:latin typeface="Times New Roman"/>
                          <a:ea typeface="Times New Roman"/>
                          <a:cs typeface="Times New Roman"/>
                        </a:rPr>
                        <a:t>Барнаул, АГМУ РИО, т.1, с.156-158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Максименко А.А.,</a:t>
                      </a:r>
                    </a:p>
                    <a:p>
                      <a:pPr>
                        <a:lnSpc>
                          <a:spcPct val="115000"/>
                        </a:lnSpc>
                        <a:spcAft>
                          <a:spcPts val="0"/>
                        </a:spcAft>
                      </a:pPr>
                      <a:r>
                        <a:rPr lang="ru-RU" sz="1100">
                          <a:latin typeface="Times New Roman"/>
                          <a:ea typeface="Times New Roman"/>
                          <a:cs typeface="Times New Roman"/>
                        </a:rPr>
                        <a:t>Нечунаев В.П.,</a:t>
                      </a:r>
                    </a:p>
                    <a:p>
                      <a:pPr>
                        <a:lnSpc>
                          <a:spcPct val="115000"/>
                        </a:lnSpc>
                        <a:spcAft>
                          <a:spcPts val="0"/>
                        </a:spcAft>
                      </a:pPr>
                      <a:r>
                        <a:rPr lang="ru-RU" sz="1100">
                          <a:latin typeface="Times New Roman"/>
                          <a:ea typeface="Times New Roman"/>
                          <a:cs typeface="Times New Roman"/>
                        </a:rPr>
                        <a:t>Музалевский П.Н.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47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РЕЗУЛЬТАТЫ ДИСПАНСЕРНОГО НАБЛЮДЕНИЯ В ГРУППАХ ОНКОЛОГИЧЕСКОГО РИСКА ПРИ НЕКОТОРЫХ ЗАБОЛЕВАНИЯХ МОЛОЧНОЙ ЖЕЛЕЗЫ</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Современное состояние и перспективы развития экспериментальной и клинической онкологии//материалы Российской научно-практической конференции, посвященной 25-летию НИИ онкологии ТНЦ СО РАМН (24- ), ч. II. Томск, 2004, с.101-102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Синкина Т.В., Петрова В.Д., Селезнева И.А., Чурилова Л.А.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1">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48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РЕГИСТРЫ ПРЕДРАКА ВЫСОКОГО РИСКА – ПОВЫШЕНИЕ ЭФФЕКТИВНОСТИ МЕДИЦИНСКОЙ ПРОФИЛАКТИКИ ЗЛОКАЧЕСТВЕННЫХ НОВООБРАЗОВАНИЙ</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Всероссийской научно-практической конференции с международным участием «Онкологическая служба в условиях реформирования здравоохранения Российской Федерации», труды КОД МЗ РТ, том 8, Казань, 2005. /Казань, ООО «Диалог-Компьютерсервис», 2005, с.134-137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Петрова В.Д., Синкина Т.В., Бобылева Ю.Н.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49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К ВОПРОСУ КАЧЕСТВА ЖИЗНИ БОЛЬНЫХ РАКОМ ЖЕЛУДКА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Российской научно-практической конференции с международным участием «Новые технологии в онкологической практике», г. Барнаул, 7- , Барнаул, Азбука, 2005, с.186-187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Татьянин В.Ю., Лазарев С.А., Лубенников В.А., Белоножка А.В., Балуева Н.В., Перфильев В.М.</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50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И СМЕРТНОСТЬ ОТ РАКА ЛЕГКОГО В АЛТАЙСКОМ КРАЕ И РФ В 1996-2002 ГГ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Российской научно-практической конференции с международным участием «Новые технологии в онкологической практике», г. Барнаул, 7- , Барнаул, Азбука, 2005, с.302-303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Агеев А.Г., Шойхет Я.Н., Нечунаев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1">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51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ЕДИНЫЙ СМОТРОВОЙ КАБИНЕТ – КАК ФОРМА ОРГАНИЗАЦИИ РАБОТЫ СМОТРОВЫХ КАБИНЕТОВ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Всероссийской научно-практической конференции с международным участием «Онкологическая служба в условиях реформирования здравоохранения Российской Федерации», труды КОД МЗ РТ, том 8, Казань, 2005. /Казань, ООО «Диалог-Компьютерсервис», 2005, с.128-130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Петрова В.Д., Григорук О.Г., Цивкина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52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ЗЛОКАЧЕСТВЕННЫМИ НОВООБРАЗОВАНИЯМИ НАСЕЛЕНИЯ ЮГО-ЗАПАДНЫХ РАЙОНОВ АЛТАЙСКОГО КРАЯ И ПУТИ СНИЖЕНИЯ КАНЦЕРОГЕННОГО РИСКА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Ползуновский Вестник (Вопросы экологии и устойчивого развития) Барнаул. ОАО «Алтайский дом печати». №4 (ч.2). 2005. с.80-82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Лубенников В.А., Путилова А.А., Губина Г.Г.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53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ВЛИЯНИЕ ЭКЗОГЕННЫХ ФАКТОРОВ ВНЕШНЕЙ СРЕДЫ НА ЗАБОЛЕВАЕМОСТЬ РАКОМ ЛЕГКОГО У НАСЕЛЕНИЯ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Проблемы клинической медицины. изд. «Алтапресс». Барнаул. №4. 2005. с. 109-119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Агеев А.Г., Шойхет Я.Н.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54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ИНТЕРВАЛ МЕЖДУ ОПУХОЛЯМИ В ДВОЙНЫХ МЕТАХРОННЫХ НЕСИСТЕМНЫХ ПМО С ПОРАЖЕНИЕМ ЛЕГКИХ</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Российской научно-практической конференции с международным участием «Новые технологии в онкологической практике», г. Барнаул, 7- , Барнаул, Азбука, 2005, с.307-308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Агеев А.Г., Шойхет Я.Н., Нечунаев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55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ДВОЙНЫЕ МЕТАХРОННЫЕ СИСТЕМНЫЕ ПМО</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Российской научно-практической конференции с международным участием «Новые технологии в онкологической практике», г. Барнаул, 7- , Барнаул, Азбука, 2005, с.304-305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Агеев А.Г., Шойхет Я.Н., Нечунаев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56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ОСОБЕННОСТИ ЭПИДЕМИОЛОГИИ ПЕРВИЧНО-МНОЖЕСТВЕННЫХ ОПУХОЛЕЙ (ПМО) С ПЕРВЫМ ПОРАЖЕНИЕМ ПОЧЕК У БОЛЬНЫХ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Российской научно-практической конференции с международным участием «Новые технологии в онкологической практике», г. Барнаул, 7- , Барнаул, Азбука, 2005, с.318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Ганов Д.И., Варламов С.А., Лубенников В.А., Цивкина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1">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57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ОПЫТ ОРГАНИЗАЦИИ ОТДЕЛЕНИЯ ПРОФИЛАКТИКИ ЗЛОКАЧЕСТВЕННЫХ НОВООБРАЗОВАНИЙ В СПЕЦИАЛИЗИРОВАННОМ ЛЕЧЕБНОМ УЧРЕЖДЕНИИ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Всероссийской научно-практической конференции с международным участием «Онкологическая служба в условиях реформирования здравоохранения Российской Федерации», труды КОД МЗ РТ, том 8, Казань, 2005. /Казань, ООО «Диалог-Компьютерсервис», 2005, с.130-134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Петрова В.Д., </a:t>
                      </a:r>
                      <a:r>
                        <a:rPr lang="ru-RU" sz="1100" dirty="0" err="1">
                          <a:latin typeface="Times New Roman"/>
                          <a:ea typeface="Times New Roman"/>
                          <a:cs typeface="Times New Roman"/>
                        </a:rPr>
                        <a:t>Синкина</a:t>
                      </a:r>
                      <a:r>
                        <a:rPr lang="ru-RU" sz="1100" dirty="0">
                          <a:latin typeface="Times New Roman"/>
                          <a:ea typeface="Times New Roman"/>
                          <a:cs typeface="Times New Roman"/>
                        </a:rPr>
                        <a:t> Т.В., </a:t>
                      </a:r>
                      <a:r>
                        <a:rPr lang="ru-RU" sz="1100" dirty="0" err="1">
                          <a:latin typeface="Times New Roman"/>
                          <a:ea typeface="Times New Roman"/>
                          <a:cs typeface="Times New Roman"/>
                        </a:rPr>
                        <a:t>Бобылева</a:t>
                      </a:r>
                      <a:r>
                        <a:rPr lang="ru-RU" sz="1100" dirty="0">
                          <a:latin typeface="Times New Roman"/>
                          <a:ea typeface="Times New Roman"/>
                          <a:cs typeface="Times New Roman"/>
                        </a:rPr>
                        <a:t> Ю.Н.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л.3</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71438"/>
            <a:ext cx="9144000" cy="1054100"/>
          </a:xfrm>
        </p:spPr>
        <p:txBody>
          <a:bodyPr/>
          <a:lstStyle/>
          <a:p>
            <a:pPr eaLnBrk="1" hangingPunct="1"/>
            <a:r>
              <a:rPr lang="ru-RU" sz="2400" b="1" smtClean="0">
                <a:solidFill>
                  <a:srgbClr val="3333FF"/>
                </a:solidFill>
                <a:latin typeface="Calibri" pitchFamily="34" charset="0"/>
              </a:rPr>
              <a:t>Структура заболеваемости злокачественными новообразованиями населения Алтайского края и РФ, женщины, 2012 г., (в %)</a:t>
            </a:r>
            <a:endParaRPr lang="ru-RU" sz="2400" smtClean="0">
              <a:solidFill>
                <a:srgbClr val="3333FF"/>
              </a:solidFill>
              <a:latin typeface="Calibri" pitchFamily="34" charset="0"/>
            </a:endParaRPr>
          </a:p>
        </p:txBody>
      </p:sp>
      <p:graphicFrame>
        <p:nvGraphicFramePr>
          <p:cNvPr id="35843" name="Object 2"/>
          <p:cNvGraphicFramePr>
            <a:graphicFrameLocks noGrp="1" noChangeAspect="1"/>
          </p:cNvGraphicFramePr>
          <p:nvPr>
            <p:ph sz="half" idx="1"/>
          </p:nvPr>
        </p:nvGraphicFramePr>
        <p:xfrm>
          <a:off x="0" y="1341438"/>
          <a:ext cx="4262438" cy="4973637"/>
        </p:xfrm>
        <a:graphic>
          <a:graphicData uri="http://schemas.openxmlformats.org/presentationml/2006/ole">
            <mc:AlternateContent xmlns:mc="http://schemas.openxmlformats.org/markup-compatibility/2006">
              <mc:Choice xmlns:v="urn:schemas-microsoft-com:vml" Requires="v">
                <p:oleObj spid="_x0000_s35845" r:id="rId4" imgW="4261473" imgH="4974767" progId="Excel.Sheet.8">
                  <p:embed/>
                </p:oleObj>
              </mc:Choice>
              <mc:Fallback>
                <p:oleObj r:id="rId4" imgW="4261473" imgH="4974767" progId="Excel.Sheet.8">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41438"/>
                        <a:ext cx="4262438" cy="4973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844" name="Object 2"/>
          <p:cNvGraphicFramePr>
            <a:graphicFrameLocks noGrp="1" noChangeAspect="1"/>
          </p:cNvGraphicFramePr>
          <p:nvPr>
            <p:ph sz="half" idx="4294967295"/>
          </p:nvPr>
        </p:nvGraphicFramePr>
        <p:xfrm>
          <a:off x="4665663" y="1217613"/>
          <a:ext cx="4262437" cy="4973637"/>
        </p:xfrm>
        <a:graphic>
          <a:graphicData uri="http://schemas.openxmlformats.org/presentationml/2006/ole">
            <mc:AlternateContent xmlns:mc="http://schemas.openxmlformats.org/markup-compatibility/2006">
              <mc:Choice xmlns:v="urn:schemas-microsoft-com:vml" Requires="v">
                <p:oleObj spid="_x0000_s35846" r:id="rId7" imgW="4267570" imgH="4974767" progId="Excel.Sheet.8">
                  <p:embed/>
                </p:oleObj>
              </mc:Choice>
              <mc:Fallback>
                <p:oleObj r:id="rId7" imgW="4267570" imgH="4974767" progId="Excel.Sheet.8">
                  <p:embed/>
                  <p:pic>
                    <p:nvPicPr>
                      <p:cNvPr id="0" name="Picture 4"/>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5663" y="1217613"/>
                        <a:ext cx="4262437" cy="4973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45" name="TextBox 17"/>
          <p:cNvSpPr txBox="1">
            <a:spLocks noChangeArrowheads="1"/>
          </p:cNvSpPr>
          <p:nvPr/>
        </p:nvSpPr>
        <p:spPr bwMode="auto">
          <a:xfrm>
            <a:off x="1042988" y="6457950"/>
            <a:ext cx="3600450" cy="400050"/>
          </a:xfrm>
          <a:prstGeom prst="rect">
            <a:avLst/>
          </a:prstGeom>
          <a:noFill/>
          <a:ln w="9525">
            <a:noFill/>
            <a:miter lim="800000"/>
            <a:headEnd/>
            <a:tailEnd/>
          </a:ln>
        </p:spPr>
        <p:txBody>
          <a:bodyPr>
            <a:spAutoFit/>
          </a:bodyPr>
          <a:lstStyle/>
          <a:p>
            <a:pPr algn="ctr"/>
            <a:r>
              <a:rPr lang="ru-RU" b="1"/>
              <a:t>Алтайский край</a:t>
            </a:r>
          </a:p>
        </p:txBody>
      </p:sp>
      <p:sp>
        <p:nvSpPr>
          <p:cNvPr id="35846" name="TextBox 18"/>
          <p:cNvSpPr txBox="1">
            <a:spLocks noChangeArrowheads="1"/>
          </p:cNvSpPr>
          <p:nvPr/>
        </p:nvSpPr>
        <p:spPr bwMode="auto">
          <a:xfrm>
            <a:off x="5614988" y="6457950"/>
            <a:ext cx="3529012" cy="400050"/>
          </a:xfrm>
          <a:prstGeom prst="rect">
            <a:avLst/>
          </a:prstGeom>
          <a:noFill/>
          <a:ln w="9525">
            <a:noFill/>
            <a:miter lim="800000"/>
            <a:headEnd/>
            <a:tailEnd/>
          </a:ln>
        </p:spPr>
        <p:txBody>
          <a:bodyPr>
            <a:spAutoFit/>
          </a:bodyPr>
          <a:lstStyle/>
          <a:p>
            <a:pPr algn="ctr"/>
            <a:r>
              <a:rPr lang="ru-RU" b="1"/>
              <a:t>Российская Федерация</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5012436"/>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58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ЭПИДЕМИОЛОГИЯ ПЕРВИЧНО-МНОЖЕСТВЕННОГО РАКА МОЧЕПОЛОВОЙ СИСТЕМЫ У ЖЕНЩИН И МУЖЧИН В АЛТАЙСКОМ КРАЕ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Российской научно-практической конференции с международным участием «Новые технологии в онкологической практике», г. Барнаул, 7- , Барнаул, Азбука, 2005, с.316-318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Ганов Д.И., Варламов С.А., Цивкина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59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ЭКОЛОГИЧЕСКАЯ ЭПИДЕМИОЛОГИЯ ОНКОЛОГИЧЕСКИХ ЗАБОЛЕВАНИЙ</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Современные методы лечения онкологических больных: достижения и неудачи. Материалы Российской научно-практической конференции с международным участием 4- , г. Барнаул. ООО «АзБука», 2006. с.293-294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60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ЭКОЛОГИЧЕСКАЯ ЭПИДЕМИОЛОГИЯ ОНКОЛОГИЧЕСКИХ ЗАБОЛЕВАНИЙ</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IV съезд онкологов и радиологов СНГ. Материалы съезда: Баку 28 сентября – Баку: НЦО Минздрава Азербайджанской Республики 2006. - С.16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61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ЭФФЕКТИВНОСТЬ ДИСПАНСЕРИЗАЦИИ В ГРУППАХ РЕГИСТРА ПРЕДРАКА ВЫСОКОГО РИСКА ОНКОЛОГИЧЕСКИХ ЗАБОЛЕВАНИЙ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IV съезд онкологов и радиологов СНГ. Материалы съезда: Баку 28 сентября – Баку: НЦО Минздрава Азербайджанской Республики 2006. - С.17-18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Петрова В.Д., Синкина Т.В., Терехова С.А., Бобылева Ю.Н., Селезнева И.А.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1">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62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УДЕЛЬНЫЙ ВЕС ПЕРВИЧНО-МНОЖЕСТВЕННЫХ ОПУХОЛЕЙ С ПОРАЖЕНИЕМ ОРГАНОВ МОЧЕПОЛОВОЙ СИСТЕМЫ У МУЖЧИН И МОЧЕВЫДЕЛИТЕЛЬНОЙ СИСТЕМЫ У ЖЕНЩИН В СТРУКТУРЕ СОЛИТАРНЫХ ОПУХОЛЕЙ С ПОРАЖЕНИЕМ ОРГАНОВ МОЧЕПОЛОВОЙ СИСТЕМЫ У МУЖЧИН И МОЧЕВЫДЕЛИТЕЛЬНОЙ СИСТЕМЫ У ЖЕНЩИН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Современные методы лечения онкологических больных: достижения и неудачи. Материалы Российской научно-практической конференции с международным участием 4- , г. Барнаул. ООО «АзБука», 2006. с.268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err="1">
                          <a:latin typeface="Times New Roman"/>
                          <a:ea typeface="Times New Roman"/>
                          <a:cs typeface="Times New Roman"/>
                        </a:rPr>
                        <a:t>Ганов</a:t>
                      </a:r>
                      <a:r>
                        <a:rPr lang="ru-RU" sz="1100" dirty="0">
                          <a:latin typeface="Times New Roman"/>
                          <a:ea typeface="Times New Roman"/>
                          <a:cs typeface="Times New Roman"/>
                        </a:rPr>
                        <a:t> Д.И., Варламов С.А., </a:t>
                      </a:r>
                      <a:r>
                        <a:rPr lang="ru-RU" sz="1100" dirty="0" err="1">
                          <a:latin typeface="Times New Roman"/>
                          <a:ea typeface="Times New Roman"/>
                          <a:cs typeface="Times New Roman"/>
                        </a:rPr>
                        <a:t>Цивкина</a:t>
                      </a:r>
                      <a:r>
                        <a:rPr lang="ru-RU" sz="1100" dirty="0">
                          <a:latin typeface="Times New Roman"/>
                          <a:ea typeface="Times New Roman"/>
                          <a:cs typeface="Times New Roman"/>
                        </a:rPr>
                        <a:t>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л.4</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2145518"/>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63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ФАКТОР ИОНИЗИРУЮЩЕГО ИЗЛУЧЕНИЯ И ВТОРИЧНАЯ ПРОФИЛАКТИКА РАКА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IV съезд онкологов и радиологов СНГ. Материалы съезда: Баку 28 сентября – Баку: НЦО Минздрава Азербайджанской Республики 2006. - С.17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Петрова В.Д., Синкина Т.В., Терехова С.А., Бобылева Ю.Н., Селезнева И.А.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64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ПУТИ УЛУЧШЕНИЯ ДИАГНОСТИКИ ПЕРВИЧНО-МНОЖЕСТВЕННЫХ ОПУХОЛЕЙ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IV съезд онкологов и радиологов СНГ. Материалы съезда: Баку 28 сентября – Баку: НЦО Минздрава Азербайджанской Республики 2006. - С.17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Петрова В.Д., Секержинская Е.Л., Цивкина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65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ОСОБЕННОСТИ ВЫЯВЛЕНИЯ И МОРФОЛОГИИ ДВОЙНЫХ ПЕРВИЧНО-МНОЖЕСТВЕННЫХ ОПУХОЛЕЙ С ПОРАЖЕНИЕМ МОЛОЧНОЙ ЖЕЛЕЗЫ В АЛТАЙСКОМ КРАЕ (2003-2005 ГГ)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IV съезд онкологов и радиологов СНГ. Материалы съезда: Баку 28 сентября – Баку: НЦО Минздрава Азербайджанской Республики 2006. - С.19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Лазарева Д.Г., Зарубина Н.А.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66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ОСОБЕННОСТИ ЗАБОЛЕВАЕМОСТИ ЗЛОКАЧЕСТВЕННЫМИ НОВООБРАЗОВАНИЯМИ ОБОДОЧНОЙ И ПРЯМОЙ КИШКИ С УЧЕТОМ ВНЕШНИХ ФАКТОРОВ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Современные методы лечения онкологических больных: достижения и неудачи. Материалы Российской научно-практической конференции с международным участием 4- , г. Барнаул. ООО «АзБука», 2006. с.294-295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Шойхет Я.Н., Мамонтов К.Г.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67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ОСОБЕННОСТИ ЭПИДЕМИОЛОГИИ СИСТЕМНЫХ ПЕРВИЧНО-МНОЖЕСТВЕННЫХ ОПУХОЛЕЙ С ПОРАЖЕНИЕМ МОЧЕПОЛОВОЙ СИСТЕМЫ У МУЖЧИН И МОЧЕВЫДЕЛИТЕЛЬНОЙ СИСТЕМЫ У ЖЕНЩИН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Современные методы лечения онкологических больных: достижения и неудачи. Материалы Российской научно-практической конференции с международным участием 4- , г. Барнаул. ООО «АзБука», 2006. с.264-265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Ганов Д.И., Варламов С.А., Лубенников В.А., Цивкина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68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ИСПОЛЬЗОВАНИЕ МНОГОФАКТОРНОГО АНАЛИЗА ПРИ ФОРМИРОВАНИИ ГРУПП ПОВЫШЕННОГО ОНКОЛОГИЧЕСКОГО РИСКА ПРИ РАКЕ ЖЕЛУДКА И ТОЛСТОЙ КИШКИ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IV съезд онкологов и радиологов СНГ. Материалы съезда: Баку 28 сентября – Баку: НЦО Минздрава Азербайджанской Республики 2006. - С.17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Беленинова И.А.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69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КОМПЛЕКСНАЯ ОЦЕНКА ВОЗДЕЙСТВИЯ ЭКЗО- И ЭНДОГЕННЫХ ФАКТОРОВ КАК КРИТЕРИЙ ПРИ ФОРМИРОВАНИИ ГРУППЫ РИСКА РАКА ЖЕЛУДКА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IV съезд онкологов и радиологов СНГ. Материалы съезда: Баку 28 сентября – Баку: НЦО Минздрава Азербайджанской Республики 2006. - С.18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Терехова С.А., Петрова В.Д., Шойхет Я.Н.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70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КОМПЛЕКСНАЯ ОЦЕНКА ВОЗДЕЙСТВИЯ ЭКЗО- И ЭНДОГЕННЫХ ФАКТОРОВ КАК КРИТЕРИЙ ПРИ ФОРМИРОВАНИИ ГРУППЫ РИСКА РАКА ЖЕЛУДКА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IV съезд онкологов и радиологов СНГ. Материалы съезда: Баку 28 сентября – Баку: НЦО Минздрава Азербайджанской Республики 2006. - С.18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Терехова С.А., Петрова В.Д., Шойхет Я.Н.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1">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71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ЗЛОКАЧЕСТВЕННЫМИ НОВООБРАЗОВАНИЯМИ НАСЕЛЕНИЯ ЮГА ЗАПАДНОЙ СИБИРИ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Современные методы лечения онкологических больных: достижения и неудачи. Материалы Российской научно-практической конференции с международным участием 4- , г. Барнаул. ООО «АзБука», 2006. с.307-308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Винокуров Ю.И., Лубенников В.А., Губина Г.Г., Ловцкая О.В., Пахотнова А.Ю., Белецкая Н.П., Волкодав И.Н.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72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ВЛИЯНИЕ ФАКТОРОВ ВНЕШНЕЙ СРЕДЫ НА ЗАБОЛЕВАЕМОСТЬ ПЕРВИЧНО-МНОЖЕСТВЕННЫМИ ОПУХОЛЯМИ С ПОРАЖЕНИЕМ ОРГАНОВ МОЧЕВЫДЕЛИТЕЛЬНОЙ СИСТЕМЫ У МУЖЧИН И ОРГАНОВ МОЧЕВЫДЕЛИТЕЛЬНОЙ СИСТЕМЫ У ЖЕНЩИН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Российский биотерапевтический журнал. М. изд-во РОНЦ им.Н.Н. Блохина РАМН, №3 том 5, 2006, с.148-154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Ганов Д.И., Шойхет Я.Н.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6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73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АНАЛИЗ ПОКАЗАТЕЛЕЙ ЗАБОЛЕВАЕМОСТИ МЕЗОТЕЛИОМОЙ В АЛТАЙСКОМ КРАЕ В 1990-2004 ГГ.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Современные методы лечения онкологических больных: достижения и неудачи. Материалы Российской научно-практической конференции с международным участием 4- , г. Барнаул. ООО «АзБука», 2006. с.317-318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Музалевский П.Н., Шойхет Я.Н., Нечунаев В.П., Агеев А.Г., Григорук О.Г., Балуев В.В., Оскирко О.М., Вострикова И.В., Ануфриева Ю.Н.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1">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74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АНАЛИЗ ПРОДОЛЖИТЕЛЬНОСТЬ ЖИЗНИ БОЛЬНЫХ С МЕЛКОКЛЕТОЧНЫМ РАКОМ ЛЕГКОГО</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Современные методы лечения онкологических больных: достижения и неудачи. Материалы Российской научно-практической конференции с международным участием 4- , г. Барнаул. ООО «АзБука», 2006. с.350-351</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err="1">
                          <a:latin typeface="Times New Roman"/>
                          <a:ea typeface="Times New Roman"/>
                          <a:cs typeface="Times New Roman"/>
                        </a:rPr>
                        <a:t>Фокеев</a:t>
                      </a:r>
                      <a:r>
                        <a:rPr lang="ru-RU" sz="1100" dirty="0">
                          <a:latin typeface="Times New Roman"/>
                          <a:ea typeface="Times New Roman"/>
                          <a:cs typeface="Times New Roman"/>
                        </a:rPr>
                        <a:t> С.Д., Шойхет Я.Н., </a:t>
                      </a:r>
                      <a:r>
                        <a:rPr lang="ru-RU" sz="1100" dirty="0" err="1">
                          <a:latin typeface="Times New Roman"/>
                          <a:ea typeface="Times New Roman"/>
                          <a:cs typeface="Times New Roman"/>
                        </a:rPr>
                        <a:t>Нечунаев</a:t>
                      </a:r>
                      <a:r>
                        <a:rPr lang="ru-RU" sz="1100" dirty="0">
                          <a:latin typeface="Times New Roman"/>
                          <a:ea typeface="Times New Roman"/>
                          <a:cs typeface="Times New Roman"/>
                        </a:rPr>
                        <a:t> В.П., Максименко А.А., Березовский И.В., </a:t>
                      </a:r>
                      <a:r>
                        <a:rPr lang="ru-RU" sz="1100" dirty="0" err="1">
                          <a:latin typeface="Times New Roman"/>
                          <a:ea typeface="Times New Roman"/>
                          <a:cs typeface="Times New Roman"/>
                        </a:rPr>
                        <a:t>Панасьян</a:t>
                      </a:r>
                      <a:r>
                        <a:rPr lang="ru-RU" sz="1100" dirty="0">
                          <a:latin typeface="Times New Roman"/>
                          <a:ea typeface="Times New Roman"/>
                          <a:cs typeface="Times New Roman"/>
                        </a:rPr>
                        <a:t> А.У., Балуев В.В.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л.5</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2916662"/>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75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ВОЗРАСТ БОЛЬНЫХ СИНХРОННЫМИ ПЕРВИЧНО-МНОЖЕСТВЕННЫМИ НОВООБРАЗОВАНИЯМИ С ПОРАЖЕНИЕМ ОРГАНОВ МОЧЕПОЛОВОЙ СИСТЕМЫ У МУЖЧИН В АЛТАЙСКОМ КРАЕ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Современные методы лечения онкологических больных: достижения и неудачи. Материалы Российской научно-практической конференции с международным участием 4- , г. Барнаул. ООО «АзБука», 2006. с.267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Ганов Д.И., Варламов С.А., Лубенников В.А., Цивкина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76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РАСПРОСТРАНЕННОСТЬ МЕТАХРОННЫХ И СИНХРОННЫХ ЗЛОКАЧЕСТВЕННЫХ НОВООБРАЗОВАНИЙ ПРЕДСТАТЕЛЬНОЙ ЖЕЛЕЗЫ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Современные методы лечения онкологических больных: достижения и неудачи. Материалы Российской научно-практической конференции с международным участием 4- , г. Барнаул. ООО «АзБука», 2006. с.268-269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Ганов Д.И., Варламов С.А., Лубенников В.А., Цивкина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77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РАСПРОСТРАНЕННОСТЬ ПЕРВИЧНО-МНОЖЕСТВЕННЫХ ОПУХОЛЕЙ С ПЕРВЫМ ПОРАЖЕНИЕМ ПОЧЕК У БОЛЬНЫХ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Современные методы лечения онкологических больных: достижения и неудачи. Материалы Российской научно-практической конференции с международным участием 4- , г. Барнаул. ООО «АзБука», 2006. с.264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Ганов Д.И., Варламов С.А., Лубенников В.А., Цивкина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78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100">
                          <a:latin typeface="Times New Roman"/>
                          <a:ea typeface="Times New Roman"/>
                          <a:cs typeface="Times New Roman"/>
                        </a:rPr>
                        <a:t>EFFECT OF TABACCO USE ON RISK OF GASTRIC CANCER</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100">
                          <a:latin typeface="Times New Roman"/>
                          <a:ea typeface="Times New Roman"/>
                          <a:cs typeface="Times New Roman"/>
                        </a:rPr>
                        <a:t>UICC Worrld Cancer Congress 2006 Brindgind the Cap:Transforming knowledge in to Action Education Book juli -12. </a:t>
                      </a:r>
                      <a:r>
                        <a:rPr lang="ru-RU" sz="1100">
                          <a:latin typeface="Times New Roman"/>
                          <a:ea typeface="Times New Roman"/>
                          <a:cs typeface="Times New Roman"/>
                        </a:rPr>
                        <a:t>2006. . D.C. 2006.p.329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latin typeface="Times New Roman"/>
                          <a:ea typeface="Times New Roman"/>
                          <a:cs typeface="Times New Roman"/>
                        </a:rPr>
                        <a:t>Terekhova S.A., Petrova V.D., Shoykhet Y.N.</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79</a:t>
                      </a:r>
                      <a:endParaRPr lang="en-US"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100">
                          <a:latin typeface="Times New Roman"/>
                          <a:ea typeface="Times New Roman"/>
                          <a:cs typeface="Times New Roman"/>
                        </a:rPr>
                        <a:t>MEDICAL PREVENTION OF LUNG CANCER</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100">
                          <a:latin typeface="Times New Roman"/>
                          <a:ea typeface="Times New Roman"/>
                          <a:cs typeface="Times New Roman"/>
                        </a:rPr>
                        <a:t>UICC Worrld Cancer Congress 2006 Brindgind the Cap:Transforming knowledge in to Action Education Book juli -12. </a:t>
                      </a:r>
                      <a:r>
                        <a:rPr lang="ru-RU" sz="1100">
                          <a:latin typeface="Times New Roman"/>
                          <a:ea typeface="Times New Roman"/>
                          <a:cs typeface="Times New Roman"/>
                        </a:rPr>
                        <a:t>2006. . D.C. 2006.p.295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 Petrova V.D.</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80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АНАЛИЗ РЕПРОДУКТИВНЫХ ФАКТОВ РИСКА У ПАЦИЕНТОК ЗЛОКАЧЕСТВЕННЫМИ НОВООБРАЗОВАНИЯМИ МОЛОЧНОЙ ЖЕЛЕЗЫ РАЗЛИЧНЫХ ВОЗРАСТНЫХ ГРУПП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Современные методы лечения онкологических больных: достижения и неудачи. Материалы Российской научно-практической конференции с международным участием 4- , г. Барнаул. ООО «АзБука», 2006. с.308-309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Селезнева И.А., Петрова В.Д., Терехова С.А.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81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АНАЛИЗ РЕПРОДУКТИВНЫХ ФАКТОРОВ РИСКА ПРИ УЗЛОВЫХ ФОРМАХ ФИБРОЗНО-КИСТОЗНОЙ БОЛЕЗНИ МОЛОЧНЫХ ЖЕЛЕЗ</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Современные методы лечения онкологических больных: достижения и неудачи. Материалы Российской научно-практической конференции с международным участием 4- , г. Барнаул. ООО «АзБука», 2006. с.310-312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Синкина Т.В., Петрова В.Д., Селезнева И.А., Терехова С.А.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82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ВЗАИМОСВЯЗЬ МОДИФИЦИРУЮЩИХ ФАКТОРОВ С ЗАБОЛЕВАЕМОСТЬЮ СЕЛЬСКОГО НАСЕЛЕНИЯ МЕЗОТЕЛИОМОЙ (НА ПРИМЕРЕ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Российский биотерапевтический журнал. М. изд-во РОНЦ им.Н.Н. Блохина РАМН, №3 том 5, 2006, с.167-172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Музалевский П.Н., Шойхет Я.Н., Григорук О.Г,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83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РАКОМ ЯИЧНИКОВ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Современные методы лечения онкологических больных: достижения и неудачи. Материалы Российской научно-практической конференции с международным участием 4- , г. Барнаул. ООО «АзБука», 2006. с.323-324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Нечунаева Т.Г., Маликова Л.В., Цивкина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84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ЗАВИСИМОСТЬ УРОВНЯ ЗАБОЛЕВАЕМОСТИ РАКОМ ОБОДОЧНОЙ И ПРЯМОЙ КИШКИ ОТ ВНЕШНИХ ФАКТОРОВ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IV съезд онкологов и радиологов СНГ. Материалы съезда: Баку 28 сентября – Баку: НЦО Минздрава Азербайджанской Республики 2006. - С.18-19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Шойхет Я.Н., Мамонтов К.Г.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85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МЕТОД ФАКТОРНОГО АНАЛИЗА В ОПРЕДЕЛЕНИИ СТЕПЕНИ ОНКОЛОГИЧЕСКОГО РИСКА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IV съезд онкологов и радиологов СНГ. Материалы съезда: Баку 28 сентября – Баку: НЦО Минздрава Азербайджанской Республики 2006. - С.18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Петрова В.Д., Терехова С.А., Терехова Т.В., Трастянских Л.М., Синкина Т.В.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86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МНОГОФАКТОРНЫЙ АНАЛИЗ ПРИ ФОРМИРОВАНИИ ГРУПП РИСКА РАКА ТЕЛА МАТКИ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IV съезд онкологов и радиологов СНГ. Материалы съезда: Баку 28 сентября – Баку: НЦО Минздрава Азербайджанской Республики 2006. - С.18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Шойхет Я.Н., Маликова Л.В., Нечунаева Т.Г.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87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МОНИТОРИНГ ЛИЦ, ВХОДЯЩИХ В ГРУППУ ЧЛЕНОВ «РАКОВЫХ» СЕМЕЙ</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IV съезд онкологов и радиологов СНГ. Материалы съезда: Баку 28 сентября – Баку: НЦО Минздрава Азербайджанской Республики 2006. - С.17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Петрова В.Д., Синкина Т.В., Терехова С.А., Бобылева Ю.Н., Селезнева И.А.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88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ПЕРВИЧНО-МНОЖЕСТВЕННЫЕ ОПУХОЛИ МОЧЕПОЛОВОЙ СИСТЕМЫ У ЖЕНЩИН И МУЖЧИН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Современные методы лечения онкологических больных: достижения и неудачи. Материалы Российской научно-практической конференции с международным участием 4- , г. Барнаул. ООО «АзБука», 2006. с.266-267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Ганов Д.И., Варламов С.А., Цивкина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89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ПЕРВИЧНО-МНОЖЕСТВЕННЫЕ ОПУХОЛИ С ОДНОЙ ИЗ ЛОКАЛИЗАЦИЙ В ОБЛАСТИ ВЕРХНЕЧЕЛЮСТНОЙ ПАЗУХИ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Современные методы лечения онкологических больных: достижения и неудачи. Материалы Российской научно-практической конференции с международным участием 4- , г. Барнаул. ООО «АзБука», 2006. с.315-316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Матвиенко К.Н., </a:t>
                      </a:r>
                      <a:r>
                        <a:rPr lang="ru-RU" sz="1100" dirty="0" err="1">
                          <a:latin typeface="Times New Roman"/>
                          <a:ea typeface="Times New Roman"/>
                          <a:cs typeface="Times New Roman"/>
                        </a:rPr>
                        <a:t>Вихлянов</a:t>
                      </a:r>
                      <a:r>
                        <a:rPr lang="ru-RU" sz="1100" dirty="0">
                          <a:latin typeface="Times New Roman"/>
                          <a:ea typeface="Times New Roman"/>
                          <a:cs typeface="Times New Roman"/>
                        </a:rPr>
                        <a:t> И.В., </a:t>
                      </a:r>
                      <a:r>
                        <a:rPr lang="ru-RU" sz="1100" dirty="0" err="1">
                          <a:latin typeface="Times New Roman"/>
                          <a:ea typeface="Times New Roman"/>
                          <a:cs typeface="Times New Roman"/>
                        </a:rPr>
                        <a:t>Гликенфрейд</a:t>
                      </a:r>
                      <a:r>
                        <a:rPr lang="ru-RU" sz="1100" dirty="0">
                          <a:latin typeface="Times New Roman"/>
                          <a:ea typeface="Times New Roman"/>
                          <a:cs typeface="Times New Roman"/>
                        </a:rPr>
                        <a:t> Г.М., Соловьев В.М., Самсонова О.А.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л.6</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2690348"/>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90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ПРОФИЛАКТИКА ЗЛОКАЧЕСТВЕННЫХ ОПУХОЛЕЙ</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Проблемы клинической медицины. Барнаул. ИД «АЛТАПРЕСС» №3 (11). 2007. с.10-20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91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ПРОФИЛАКТИКА И ЛЕЧЕНИЕ ЗЛОКАЧЕСТВЕННЫХ НОВООБРАЗОВАНИЙ В СОВРЕМЕННЫХ УСЛОВИЯХ</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Профилактика и лечение злокачественных новообразований в современных условиях / материалы научно-практической конференции с международным участием 3- , г. Барнаул// под ред. д.м.н., проф. А.Ф. Лазарева// Барнаул, ООО «АзБука». 2007. с. 3-19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92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ПЕРВИЧНО-МНОЖЕСТВЕННЫЕ МЕТАХРОННЫЕ НЕСИСТЕМНЫЕ ОПУХОЛИ С ПОРАЖЕНИЕМ ЛЕГКОГО</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Вопросы онкологии. Материалы 3-й Российской конференции по фундаментальной онкологии. Санкт-Петербург, , С-Пб., №1, том 53, 2007, с.4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Агеев А.Г., Нечунаев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93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МЕЗОТЕЛИОМА: РАСПРОСТРАНЕННОСТЬ И МОДИФИЦИРУЮЩИЕ ФАКТОРЫ (ЛИТЕРАТУРНЫЙ ОБЗОР)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Сибирский онкологический журнал. Томск. НИИ онкологии Томского научного центра СО РАМН №2 (22). 2007. с.77-83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Музалевский П.Н., Шойхет Я.Н., Григорук О.Г.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94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МНОГОФАКТОРНЫЙ АНАЛИЗ ПРИ ФОРМИРОВАНИИ ГРУПП РИСКА РАКА ЖЕЛУДКА (МОНОГРАФИЯ)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Барнаул, ООО «АзБука», 2007. -191 с.</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Шойхет Я.Н., Терехова С.А.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95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РАКОМ ЯИЧНИКОВ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Вопросы онкологии. Материалы 3-й Российской конференции по фундаментальной онкологии. Санкт-Петербург, , С-Пб., №1, том 53, 2007, с.35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Нечунаева Т.Г., Маликова Л.В., Цивкина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96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ВЗАИМОСВЯЗЬ МОДИФИЦИРУЮЩИХ ФАКТОРОВ С ЗАБОЛЕВАЕМОСТЬЮ МЕЗОТЕЛИОМОЙ ЖИТЕЛЕЙ КРУПНОГО ПРОМЫШЛЕННОГО ЦЕНТРА (НА ПРИМЕРЕ Г. БАРНАУЛА)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Респираторная медицина. Барнаул. изд-во «Алтапресс», №1, 2007, с.80-82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Музалевский П.Н., Шойхет Я.Н., Григорук О.Г.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97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МЕЗОТЕЛИОМА В АЛТАЙСКОМ КРАЕ (МОНОГРАФИЯ)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Барнаул, ООО «АзБука», 2007. -158 с.</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Шойхет Я.Н., Музалевский П.Н.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98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ПЕРВИЧНО-МНОЖЕСТВЕННЫЕ ЗЛОКАЧЕСТВЕННЫЕ НОВООБРАЗОВАНИЯ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Вопросы онкологии. Материалы 3-й Российской конференции по фундаментальной онкологии. Санкт-Петербург, , С-Пб., №1, том 53, 2007, с.23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Секержинская Е.Л., Петрова В.Д</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99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ОСОБЕННОСТИ РАСПРОСТРАНЕНИЯ МЕЗОТЕЛИОМЫ В АЛТАЙСКОМ КРАЕ С УЧЕТОМ ЭКЗОГЕННЫХ ФАКТОРОВ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Вопросы онкологии. Материалы 3-й Российской конференции по фундаментальной онкологии. Санкт-Петербург, , С-Пб., №1, том 53, 2007, с.4 Вопросы онкологии. Материалы 3-й Российской конференции по фундаментальной онкологии. Санкт-Петербург, , С-Пб., №1, том 53, 2007, с.18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Шойхет Я.Н., Музалевский  П.Н., Григорук О.Г.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100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СРАВНИТЕЛЬНАЯ ОЦЕНКА ЗАБОЛЕВАЕМОСТИ РАКОМ ЛЕГКОГО В АЛТАЙСКОМ КРАЕ И РОССИЙСКОЙ ФЕДЕРАЦИИ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Вопросы онкологии. Материалы 3-й Российской конференции по фундаментальной онкологии. Санкт-Петербург, , С-Пб., №1, том 53, 2007, с.4-5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Агеев А.Г. , Нечунаев В.П.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101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ЭКОЛОГИЧЕСКАЯ ЭПИДЕМИОЛОГИЯ – ПЕРВЫЙ ЭТАП В ПРОФИЛАКТИКЕ РАКА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Вопросы онкологии. Материалы 3-й Российской конференции по фундаментальной онкологии. Санкт-Петербург, , С-Пб., №1, том 53, 2007, с.18-19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Петрова В.Д.</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96">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102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dirty="0">
                          <a:latin typeface="Times New Roman"/>
                          <a:ea typeface="Times New Roman"/>
                          <a:cs typeface="Times New Roman"/>
                        </a:rPr>
                        <a:t>NO ASSOCIATION BETWEEN NQ01 POLYMORPHISM AND BREAST CANCER RISK IN SIBERIAN POPULATION (N21185)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dirty="0">
                          <a:latin typeface="Times New Roman"/>
                          <a:ea typeface="Times New Roman"/>
                          <a:cs typeface="Times New Roman"/>
                        </a:rPr>
                        <a:t>Journal of Clinical Oncology 2007 ASCO Annual Meeting </a:t>
                      </a:r>
                      <a:r>
                        <a:rPr lang="en-US" sz="1100" dirty="0" err="1">
                          <a:latin typeface="Times New Roman"/>
                          <a:ea typeface="Times New Roman"/>
                          <a:cs typeface="Times New Roman"/>
                        </a:rPr>
                        <a:t>Proceediqs</a:t>
                      </a:r>
                      <a:r>
                        <a:rPr lang="en-US" sz="1100" dirty="0">
                          <a:latin typeface="Times New Roman"/>
                          <a:ea typeface="Times New Roman"/>
                          <a:cs typeface="Times New Roman"/>
                        </a:rPr>
                        <a:t> 43 Annual Meeting Jun 1-5, 2007, Chicago, p.743S</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dirty="0" err="1">
                          <a:latin typeface="Times New Roman"/>
                          <a:ea typeface="Times New Roman"/>
                          <a:cs typeface="Times New Roman"/>
                        </a:rPr>
                        <a:t>M.L.Filipenko</a:t>
                      </a:r>
                      <a:r>
                        <a:rPr lang="en-US" sz="1100" dirty="0">
                          <a:latin typeface="Times New Roman"/>
                          <a:ea typeface="Times New Roman"/>
                          <a:cs typeface="Times New Roman"/>
                        </a:rPr>
                        <a:t>, E.V. </a:t>
                      </a:r>
                      <a:r>
                        <a:rPr lang="en-US" sz="1100" dirty="0" err="1">
                          <a:latin typeface="Times New Roman"/>
                          <a:ea typeface="Times New Roman"/>
                          <a:cs typeface="Times New Roman"/>
                        </a:rPr>
                        <a:t>Pechkovsky</a:t>
                      </a:r>
                      <a:r>
                        <a:rPr lang="en-US" sz="1100" dirty="0">
                          <a:latin typeface="Times New Roman"/>
                          <a:ea typeface="Times New Roman"/>
                          <a:cs typeface="Times New Roman"/>
                        </a:rPr>
                        <a:t>, O.V. </a:t>
                      </a:r>
                      <a:r>
                        <a:rPr lang="en-US" sz="1100" dirty="0" err="1">
                          <a:latin typeface="Times New Roman"/>
                          <a:ea typeface="Times New Roman"/>
                          <a:cs typeface="Times New Roman"/>
                        </a:rPr>
                        <a:t>Michukova</a:t>
                      </a:r>
                      <a:r>
                        <a:rPr lang="en-US" sz="1100" dirty="0">
                          <a:latin typeface="Times New Roman"/>
                          <a:ea typeface="Times New Roman"/>
                          <a:cs typeface="Times New Roman"/>
                        </a:rPr>
                        <a:t>, V.D. </a:t>
                      </a:r>
                      <a:r>
                        <a:rPr lang="en-US" sz="1100" dirty="0" err="1">
                          <a:latin typeface="Times New Roman"/>
                          <a:ea typeface="Times New Roman"/>
                          <a:cs typeface="Times New Roman"/>
                        </a:rPr>
                        <a:t>Petrova</a:t>
                      </a:r>
                      <a:r>
                        <a:rPr lang="en-US" sz="1100" dirty="0">
                          <a:latin typeface="Times New Roman"/>
                          <a:ea typeface="Times New Roman"/>
                          <a:cs typeface="Times New Roman"/>
                        </a:rPr>
                        <a:t>, I.A. </a:t>
                      </a:r>
                      <a:r>
                        <a:rPr lang="en-US" sz="1100" dirty="0" err="1">
                          <a:latin typeface="Times New Roman"/>
                          <a:ea typeface="Times New Roman"/>
                          <a:cs typeface="Times New Roman"/>
                        </a:rPr>
                        <a:t>Selezneva</a:t>
                      </a:r>
                      <a:r>
                        <a:rPr lang="en-US" sz="1100" dirty="0">
                          <a:latin typeface="Times New Roman"/>
                          <a:ea typeface="Times New Roman"/>
                          <a:cs typeface="Times New Roman"/>
                        </a:rPr>
                        <a:t>, S.A., </a:t>
                      </a:r>
                      <a:r>
                        <a:rPr lang="en-US" sz="1100" dirty="0" err="1">
                          <a:latin typeface="Times New Roman"/>
                          <a:ea typeface="Times New Roman"/>
                          <a:cs typeface="Times New Roman"/>
                        </a:rPr>
                        <a:t>Sinkina</a:t>
                      </a:r>
                      <a:r>
                        <a:rPr lang="en-US" sz="1100" dirty="0">
                          <a:latin typeface="Times New Roman"/>
                          <a:ea typeface="Times New Roman"/>
                          <a:cs typeface="Times New Roman"/>
                        </a:rPr>
                        <a:t>, J.N., T.V. </a:t>
                      </a:r>
                      <a:r>
                        <a:rPr lang="en-US" sz="1100" dirty="0" err="1">
                          <a:latin typeface="Times New Roman"/>
                          <a:ea typeface="Times New Roman"/>
                          <a:cs typeface="Times New Roman"/>
                        </a:rPr>
                        <a:t>Dimitriadi</a:t>
                      </a:r>
                      <a:r>
                        <a:rPr lang="en-US" sz="1100" dirty="0">
                          <a:latin typeface="Times New Roman"/>
                          <a:ea typeface="Times New Roman"/>
                          <a:cs typeface="Times New Roman"/>
                        </a:rPr>
                        <a:t>, </a:t>
                      </a:r>
                      <a:r>
                        <a:rPr lang="en-US" sz="1100" dirty="0" err="1">
                          <a:latin typeface="Times New Roman"/>
                          <a:ea typeface="Times New Roman"/>
                          <a:cs typeface="Times New Roman"/>
                        </a:rPr>
                        <a:t>N.A.Zarubina</a:t>
                      </a:r>
                      <a:r>
                        <a:rPr lang="en-US" sz="1100" dirty="0">
                          <a:latin typeface="Times New Roman"/>
                          <a:ea typeface="Times New Roman"/>
                          <a:cs typeface="Times New Roman"/>
                        </a:rPr>
                        <a:t>,  </a:t>
                      </a:r>
                      <a:r>
                        <a:rPr lang="en-US" sz="1100" dirty="0" err="1">
                          <a:latin typeface="Times New Roman"/>
                          <a:ea typeface="Times New Roman"/>
                          <a:cs typeface="Times New Roman"/>
                        </a:rPr>
                        <a:t>Terekhova</a:t>
                      </a:r>
                      <a:r>
                        <a:rPr lang="en-US" sz="1100" dirty="0">
                          <a:latin typeface="Times New Roman"/>
                          <a:ea typeface="Times New Roman"/>
                          <a:cs typeface="Times New Roman"/>
                        </a:rPr>
                        <a:t>, </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103</a:t>
                      </a:r>
                      <a:endParaRPr lang="en-US"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ФАКТОР ИОНИЗИРУЮЩЕГО ИЗЛУЧЕНИЯ И ЗАБОЛЕВАЕМОСТЬ ЗЛОКАЧЕСТВЕННЫМИ НОВООБРАЗОВАНИЯМИ (ЗН)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Вопросы онкологии. Материалы 4-й Российской конференции по фундаментальной онкологии. Санкт-Петербург. С-Пб.№2. т.54.vol 54. 2008 с.15-16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Я.Н. Шойхет, В.Д. Петрова, С.А. Терехова, В.П. Цивкина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104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СРАВНИТЕЛЬНЫЙ АНАЛИЗ ЗАБОЛЕВАЕМОСТИ ЗЛОКАЧЕСТВЕННЫМИ НОВООБРАЗОВАНИЯМИ ЛИМФАТИЧЕСКОЙ И КРОВЕТВОРНОЙ ТКАНИ НАСЕЛЕНИЯ ФЕДЕРАЛЬНЫХ ОКРУГОВ РОССИЙСКОЙ ФЕДЕРАЦИИ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Совершенствование онкологической помощи в  современных условиях. Материалы Российской научно-практической конференции с международным участием, 24- Под ред. Докт.мед.наук, профессора Лазарева А.Ф, Барнаул, 2008, с.46-51</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Ю.Ю. Мазикова, В.А. Лубенников, А.О. Ковригин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105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ЭПИДЕМИОЛОГИЯ ЗЛОКАЧЕСТВЕННЫХ НОВООБРАЗОВАНИЙ ЛИМФАТИЧЕСКОЙ И КРОВЕТВОРНОЙ ТКАНИ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Совершенствование онкологической помощи в  современных условиях. Материалы Российской научно-практической конференции с международным участием, 24- Под ред. Докт.мед.наук, профессора Лазарева А.Ф, Барнаул, 2008, с.58-60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Л.В. Плетнева, В.П. </a:t>
                      </a:r>
                      <a:r>
                        <a:rPr lang="ru-RU" sz="1100" dirty="0" err="1">
                          <a:latin typeface="Times New Roman"/>
                          <a:ea typeface="Times New Roman"/>
                          <a:cs typeface="Times New Roman"/>
                        </a:rPr>
                        <a:t>Цивкина</a:t>
                      </a:r>
                      <a:r>
                        <a:rPr lang="ru-RU" sz="1100" dirty="0">
                          <a:latin typeface="Times New Roman"/>
                          <a:ea typeface="Times New Roman"/>
                          <a:cs typeface="Times New Roman"/>
                        </a:rPr>
                        <a:t>, Г.К. Курбатов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л.7</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3495020"/>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106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ЭПИДЕМИОЛОГИЯ ЗЛОКАЧЕСТВЕННЫХ НОВООБРАЗОВАНИЙ ЛИМФАТИЧЕСКОЙ И КРОВЕТВОРНОЙ ТКАНИ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Совершенствование онкологической помощи в  современных условиях. Материалы Российской научно-практической конференции с международным участием, 24- Под ред. Докт.мед.наук, профессора Лазарева А.Ф, Барнаул, 2008, с.58-60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Л.В. Плетнева, В.П. Цивкина, Г.К. Курбатов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107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ОСОБЕННОСТИ ПЕРВИЧНО-МНОЖЕСТВЕННЫХ НОВООБРАЗОВАНИЙ (ПМЗН) В ГРУППЕ ЧЛЕНОВ «РАКОВЫХ СЕМЕЙ»</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Вопросы онкологии. Материалы 4-й Российской конференции по фундаментальной онкологии. Санкт-Петербург. С-Пб.№2. т.54.vol 54. 2008 с.19-20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В.Д. Петрова, С.А. Терехова, Н.А. Зарубина, Е.Л. Секержинская, Т.В. Синкина, Ю.Н. Димитриади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108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АНАЛИЗ ЧАСТОТЫ ВОЗНИКНОВЕНИЯ ЗЛОКАЧЕСТВЕННЫХ ОПУХОЛЕЙ В ЗАВИСИМОСТИ ОТ УПОТРЕБЛЕНИЯ АЛКОГОЛЯ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Совершенствование онкологической помощи в  современных условиях. Материалы Российской научно-практической конференции с международным участием, 24- Под ред. Докт.мед.наук, профессора Лазарева А.Ф, Барнаул, 2008, с.67-68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В.В. Суворов, В.И. Игитов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109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АНАЛИЗ ЧАСТОТЫ РАЗВИТИЯ ПЕРВИЧНО-МНОЖЕСТВЕННЫХ ЗЛОКАЧЕСТВЕННЫХ НОВООБРАЗОВАНИЙ В РАЗЛИЧНЫХ ВОЗРАСТНЫХ ГРУППАХ У НАСЕЛЕНИЯ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Совершенствование онкологической помощи в  современных условиях. Материалы Российской научно-практической конференции с международным участием, 24- Под ред. Докт.мед.наук, профессора Лазарева А.Ф, Барнаул, 2008, с.60-62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Е.Л. Секержинская, В.Д. Петрова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110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ВЛИЯНИЕ НЕКОТОРЫХ ФАКТОРОВ ВНЕШНЕЙ СРЕДЫ НА ЗАБОЛЕВАЕМОСТЬ РАКОМ ЛЕГКОГО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V съезд онкологов и радиологов СНГ. Материалы съезда мая . Ташкент, Республиканский ОНЦ МЗ Республики Узбекистан. 2008. с.50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Я.Н. Шойхет,  А.Г. Агеев, В.П. Нечунаев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111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ЗАБОЛЕВАЕМОСТЬ ГЕМОБЛАСТОЗАМИ В АЛТАЙСКОМ КРАЕ (1997-2007 ГГ.)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Совершенствование онкологической помощи в  современных условиях. Материалы Российской научно-практической конференции с международным участием, 24- Под ред. Докт.мед.наук, профессора Лазарева А.Ф, Барнаул, 2008, с.36-38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Л.В. Плетнева, Г.К. Курбатов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112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ЗЛОКАЧЕСТВЕННЫЕ НОВООБРАЗОВАНИЯ ЛИМФАТИЧЕСКОЙ И КРОВЕТВОРНОЙ ТКАНИ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Совершенствование онкологической помощи в  современных условиях. Материалы Российской научно-практической конференции с международным участием, 24- Под ред. Докт.мед.наук, профессора Лазарева А.Ф, Барнаул, 2008, с.44-45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Ю.Ю. Мазикова, В.А. Лубенников, А.О. Ковригин, Г.Г. Губина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76">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113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ЗНАЧЕНИЕ МОРФОМЕТРИИ В ДИАГНОСТИКЕ ГИПЕРРЕГЕНЕРАТОРНОЙ АТРОФИИ ПРИ ГЛЮТЕНОВОЙ ЭНТЕРОПАТИИ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Проблемы современной онкологии. Материалы Российской научно-практической конференции с международным участием июня ., под ред. Д.м.н., проф. А.Ф. Лазарева, Барнаул, 2009, ООО «Азбука», с.77-79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Бобров И.П., Авдалян А.М., Климачев В.В., , Таранина Т.С., Казарцев А.В., Фуголь Д.С., Калмыкова Т.Ю., Горобченко В.М.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114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ЗАБОЛЕВАЕМОСТЬ РАКОМ ЖЕЛУДКА НАСЕЛЕНИЯ АЛТАЙСКОГО КРАЯ (2003-2008 ГГ.)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Проблемы современной онкологии. Материалы Российской научно-практической конференции с международным участием июня ., под ред. Д.м.н., проф. А.Ф. Лазарева, Барнаул, 2009, ООО «Азбука», с.30-32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С.А., Балуева Н.В., Никитин М.К.</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115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ВЛИЯНИЕ ФАКТОРОВ ВНЕШНЕЙ СРЕДЫ НА ЗАБОЛЕВАЕМОСТЬ РАКОМ ЛЕГКОГО НАСЕЛЕНИЯ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Сибирский онкологический журнал. Материалы Российской научно-практической конференции с международным участием, посвященном 30-летию НИИ онкологии СО РАМН. Современная онкология: достижения и перспективы развития. сентября ., Томск, 2009. Приложение №2. с.13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А.Г. Агеев, Я.Н. Шойхет,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116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ВЗАИМОСВЯЗЬ РАЗВИТИЯ РАКА МОЛОЧНОЙ ЖЕЛЕЗЫ С ФАКТОРАМИ ВЕСА И РОСТА У ЖЕНЩИН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Проблемы современной онкологии. Материалы Российской научно-практической конференции с международным участием июня ., под ред. Д.м.н., проф. А.Ф. Лазарева, Барнаул, 2009, ООО «Азбука», с.54-55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Селезнёва И.А., Петрова В.Д., Синкина Т.В.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117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ВЗАИМОСВЯЗЬ РАКА МОЛОЧНОЙ ЖЕЛЕЗЫ C ФАКТОРОМ КУРЕНИЯ У ЖЕНЩИН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Проблемы современной онкологии. Материалы Российской научно-практической конференции с международным участием июня ., под ред. Д.м.н., проф. А.Ф. Лазарева, Барнаул, 2009, ООО «Азбука», с.36-37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Селезнёва И.А., </a:t>
                      </a:r>
                      <a:r>
                        <a:rPr lang="ru-RU" sz="1100" dirty="0" err="1">
                          <a:latin typeface="Times New Roman"/>
                          <a:ea typeface="Times New Roman"/>
                          <a:cs typeface="Times New Roman"/>
                        </a:rPr>
                        <a:t>Синкина</a:t>
                      </a:r>
                      <a:r>
                        <a:rPr lang="ru-RU" sz="1100" dirty="0">
                          <a:latin typeface="Times New Roman"/>
                          <a:ea typeface="Times New Roman"/>
                          <a:cs typeface="Times New Roman"/>
                        </a:rPr>
                        <a:t> Т.В., Петрова В.Д.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л.8</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3101066"/>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119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АНАЛИЗ ТРОЙНЫХ ПЕРВИЧНО-МНОЖЕСТВЕННЫХ ЗЛОКАЧЕСТВЕННЫХ НОВООБРАЗОВАНИЙ (ПМЗН)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Проблемы современной онкологии. Материалы Российской научно-практической конференции с международным участием июня ., под ред. Д.м.н., проф. А.Ф. Лазарева, Барнаул, 2009, ООО «Азбука», с.33-35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Петрова В.Д., Секержинская Е.Л.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1">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120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АНАЛИЗ АССОЦИАЦИЙ ПОЛИМОРФНЫХ ВАРИАНТОВ ГЕНОВ ФОЛАТНОГО ЦИКЛА С ПРЕДРАСПОЛОЖЕННОСТЬЮ К РАЗВИТИЮ РАКА МОЛОЧНОЙ ЖЕЛЕЗЫ У ЖИТЕЛЬНИЦ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Проблемы современной онкологии. Материалы Российской научно-практической конференции с международным участием июня ., под ред. Д.м.н., проф. А.Ф. Лазарева, Барнаул, 2009, ООО «Азбука», с.81-82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Вайнер А.С., Воронина Е.Н., Боярских У.А., Зарубина Н.А., Синкина Т.В., Петрова В.Д., Филипенко М.Л.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121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РАКОМ ПОДЖЕЛУДОЧНОЙ ЖЕЛЕЗЫ НАСЕЛЕНИЯ АЛТАЙСКОГО КРАЯ (2003-2008 ГГ.)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Проблемы современной онкологии. Материалы Российской научно-практической конференции с международным участием июня ., под ред. Д.м.н., проф. А.Ф. Лазарева, Барнаул, 2009, ООО «Азбука», с.32-33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С.А., Балуева Н.В., Никитин М.К.</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pPr>
                      <a:r>
                        <a:rPr lang="ru-RU" sz="1100" dirty="0" smtClean="0">
                          <a:latin typeface="Times New Roman"/>
                          <a:ea typeface="Times New Roman"/>
                          <a:cs typeface="Times New Roman"/>
                        </a:rPr>
                        <a:t>122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МНОГОФАКТОРНЫЙ АНАЛИЗ ПРИ ФОРМИРОВАНИИ ГРУПП РИСКА РАКА МОЛОЧНОЙ ЖЕЛЕЗЫ У ЖЕНЩИН С ХИРУРГИЧЕСКОЙ ТРАВМОЙ МОЛОЧНОЙ ЖЕЛЕЗЫ</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Проблемы современной онкологии. Материалы Российской научно-практической конференции с международным участием июня ., под ред. Д.м.н., проф. А.Ф. Лазарева, Барнаул, 2009, ООО «Азбука», с.35-36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Синкина Т.В., Петрова В.Д., Шойхет Я.Н.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123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ПОЛОВОЗРАСТНЫЕ ОСОБЕННОСТИ БОЛЬНЫХ С ПЕРВИЧНО- МНОЖЕСТВЕННЫМИ ОПУХОЛЯМИ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Проблемы современной онкологии. Материалы Российской научно-практической конференции с международным участием июня ., под ред. Д.м.н., проф. А.Ф. Лазарева, Барнаул, 2009, ООО «Азбука», с.54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Секержинская Е.Л., Петрова В.Д.,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124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ПОСЛЕОПЕРАЦИОННАЯ ИНТИТРОМБОТИЧЕСКАЯ ПРОФИЛАКТИКА В ОНКОЛОГИИ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Проблемы современной онкологии. Материалы Российской научно-практической конференции с международным участием июня ., под ред. Д.м.н., проф. А.Ф. Лазарева, Барнаул, 2009, ООО «Азбука», с.198-199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Ходоренко С.А., Шилова А.Н., Баркаган З.С., , Мамот А.П., Назаров А.В., Россоха А.В.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125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ПРОФИЛАКТИКА РАКА ПРЕДСТАТЕЛЬНОЙ ЖЕЛЕЗЫ</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Проблемы современной онкологии. Материалы Российской научно-практической конференции с международным участием июня ., под ред. Д.м.н., проф. А.Ф. Лазарева, Барнаул, 2009, ООО «Азбука», с.20-21</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Ганов Д.И., Варламов С.А., Петрова В.Д.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126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ПРОФИЛАКТИКА РАКА ПРЕДСТАТЕЛЬНОЙ ЖЕЛЕЗЫ</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Проблемы клинической медицины Барнаул, ИД «Алтапресс», №2 (20), 2009, с. 70-72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Д.И. Ганов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127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ФАКТОРЫ РИСКА РАКА МОЛОЧНОЙ ЖЕЛЕЗЫ  (СОВРЕМЕННОЕ ПРЕДСТАВЛЕНИЕ)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Проблемы клинической медицины Барнаул, ИД «Алтапресс», №2 (20), 2009, с. 42-46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Т.В. Синкина, В.Д. Петрова, Я.Н. Шойхет</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128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ЭПИДЕМИОЛОГИЯ РАКА МОЛОЧНОЙ ЖЕЛЕЗЫ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Сибирский онкологический журнал. Материалы Российской научно-практической конференции с международным участием, посвященном 30-летию НИИ онкологии СО РАМН. Современная онкология: достижения и перспективы развития. сентября ., Томск, 2009. Приложение №2. с.216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 Чурилова В.П. Цивкина, Л.С. Скрябина, С.И. Маркосян, О.А. Матящ</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129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ФАКТОР ВОЗРАСТА И НАЧАЛО СКРИНИНГА РАКА МОЛОЧНОЙ ЖЕЛЕЗЫ У ЖЕНЩИН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Проблемы современной онкологии. Материалы Российской научно-практической конференции с международным участием июня ., под ред. Д.м.н., проф. А.Ф. Лазарева, Барнаул, 2009, ООО «Азбука», с.47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Петрова В.Д., Селезнёва И.А., Синкина Т.В.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130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ЭПИДЕМИОЛОГИЯ РАКА МОЛОЧНОЙ ЖЕЛЕЗЫ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XIII Российский онкологический конгресс ноября 2009 года, Москва Российская академия государственной службы при Президенте РФ, с.295-296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Чурилова Л.А., Цивкина В.П., Скрябина Л.С., Маркосян С.И., Матяш О.А.,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76">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131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dirty="0">
                          <a:latin typeface="Times New Roman"/>
                          <a:ea typeface="Times New Roman"/>
                          <a:cs typeface="Times New Roman"/>
                        </a:rPr>
                        <a:t>EXPRESSION OF STERIODS AND HER2-NEU RECEPTORS IN BREAST TUMORS ASSOCIATED WITH BRCA1 GENE MUTATIONS</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dirty="0" err="1">
                          <a:latin typeface="Times New Roman"/>
                          <a:ea typeface="Times New Roman"/>
                          <a:cs typeface="Times New Roman"/>
                        </a:rPr>
                        <a:t>Sournal</a:t>
                      </a:r>
                      <a:r>
                        <a:rPr lang="en-US" sz="1100" dirty="0">
                          <a:latin typeface="Times New Roman"/>
                          <a:ea typeface="Times New Roman"/>
                          <a:cs typeface="Times New Roman"/>
                        </a:rPr>
                        <a:t> of clinical oncology 2009 ASCO Annual Meeting Proceedings 45-th Annual </a:t>
                      </a:r>
                      <a:r>
                        <a:rPr lang="en-US" sz="1100" dirty="0" err="1">
                          <a:latin typeface="Times New Roman"/>
                          <a:ea typeface="Times New Roman"/>
                          <a:cs typeface="Times New Roman"/>
                        </a:rPr>
                        <a:t>Neeting</a:t>
                      </a:r>
                      <a:r>
                        <a:rPr lang="en-US" sz="1100" dirty="0">
                          <a:latin typeface="Times New Roman"/>
                          <a:ea typeface="Times New Roman"/>
                          <a:cs typeface="Times New Roman"/>
                        </a:rPr>
                        <a:t> May 29 – . , Convention Center Orlando, Fl vol27 N155 Part I of II May 20.2009.  N22223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dirty="0">
                          <a:latin typeface="Times New Roman"/>
                          <a:ea typeface="Times New Roman"/>
                          <a:cs typeface="Times New Roman"/>
                        </a:rPr>
                        <a:t>N.A. </a:t>
                      </a:r>
                      <a:r>
                        <a:rPr lang="en-US" sz="1100" dirty="0" err="1">
                          <a:latin typeface="Times New Roman"/>
                          <a:ea typeface="Times New Roman"/>
                          <a:cs typeface="Times New Roman"/>
                        </a:rPr>
                        <a:t>Zarubina</a:t>
                      </a:r>
                      <a:r>
                        <a:rPr lang="en-US" sz="1100" dirty="0">
                          <a:latin typeface="Times New Roman"/>
                          <a:ea typeface="Times New Roman"/>
                          <a:cs typeface="Times New Roman"/>
                        </a:rPr>
                        <a:t>, V.D. </a:t>
                      </a:r>
                      <a:r>
                        <a:rPr lang="en-US" sz="1100" dirty="0" err="1">
                          <a:latin typeface="Times New Roman"/>
                          <a:ea typeface="Times New Roman"/>
                          <a:cs typeface="Times New Roman"/>
                        </a:rPr>
                        <a:t>Petrova</a:t>
                      </a:r>
                      <a:r>
                        <a:rPr lang="en-US" sz="1100" dirty="0">
                          <a:latin typeface="Times New Roman"/>
                          <a:ea typeface="Times New Roman"/>
                          <a:cs typeface="Times New Roman"/>
                        </a:rPr>
                        <a:t>, T.V. </a:t>
                      </a:r>
                      <a:r>
                        <a:rPr lang="en-US" sz="1100" dirty="0" err="1">
                          <a:latin typeface="Times New Roman"/>
                          <a:ea typeface="Times New Roman"/>
                          <a:cs typeface="Times New Roman"/>
                        </a:rPr>
                        <a:t>Sinkina</a:t>
                      </a:r>
                      <a:r>
                        <a:rPr lang="en-US" sz="1100" dirty="0">
                          <a:latin typeface="Times New Roman"/>
                          <a:ea typeface="Times New Roman"/>
                          <a:cs typeface="Times New Roman"/>
                        </a:rPr>
                        <a:t>, S.A. </a:t>
                      </a:r>
                      <a:r>
                        <a:rPr lang="en-US" sz="1100" dirty="0" err="1">
                          <a:latin typeface="Times New Roman"/>
                          <a:ea typeface="Times New Roman"/>
                          <a:cs typeface="Times New Roman"/>
                        </a:rPr>
                        <a:t>Terekhova</a:t>
                      </a:r>
                      <a:r>
                        <a:rPr lang="en-US" sz="1100" dirty="0">
                          <a:latin typeface="Times New Roman"/>
                          <a:ea typeface="Times New Roman"/>
                          <a:cs typeface="Times New Roman"/>
                        </a:rPr>
                        <a:t>, V.A. </a:t>
                      </a:r>
                      <a:r>
                        <a:rPr lang="en-US" sz="1100" dirty="0" err="1">
                          <a:latin typeface="Times New Roman"/>
                          <a:ea typeface="Times New Roman"/>
                          <a:cs typeface="Times New Roman"/>
                        </a:rPr>
                        <a:t>Boyarskikh</a:t>
                      </a:r>
                      <a:r>
                        <a:rPr lang="en-US" sz="1100" dirty="0">
                          <a:latin typeface="Times New Roman"/>
                          <a:ea typeface="Times New Roman"/>
                          <a:cs typeface="Times New Roman"/>
                        </a:rPr>
                        <a:t>, E.V. </a:t>
                      </a:r>
                      <a:r>
                        <a:rPr lang="en-US" sz="1100" dirty="0" err="1">
                          <a:latin typeface="Times New Roman"/>
                          <a:ea typeface="Times New Roman"/>
                          <a:cs typeface="Times New Roman"/>
                        </a:rPr>
                        <a:t>Pechkovsky</a:t>
                      </a:r>
                      <a:r>
                        <a:rPr lang="en-US" sz="1100" dirty="0">
                          <a:latin typeface="Times New Roman"/>
                          <a:ea typeface="Times New Roman"/>
                          <a:cs typeface="Times New Roman"/>
                        </a:rPr>
                        <a:t>, O.V. </a:t>
                      </a:r>
                      <a:r>
                        <a:rPr lang="en-US" sz="1100" dirty="0" err="1">
                          <a:latin typeface="Times New Roman"/>
                          <a:ea typeface="Times New Roman"/>
                          <a:cs typeface="Times New Roman"/>
                        </a:rPr>
                        <a:t>Mishukova</a:t>
                      </a:r>
                      <a:r>
                        <a:rPr lang="en-US" sz="1100" dirty="0">
                          <a:latin typeface="Times New Roman"/>
                          <a:ea typeface="Times New Roman"/>
                          <a:cs typeface="Times New Roman"/>
                        </a:rPr>
                        <a:t>, M.L. </a:t>
                      </a:r>
                      <a:r>
                        <a:rPr lang="en-US" sz="1100" dirty="0" err="1">
                          <a:latin typeface="Times New Roman"/>
                          <a:ea typeface="Times New Roman"/>
                          <a:cs typeface="Times New Roman"/>
                        </a:rPr>
                        <a:t>Filipenko</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л.9</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2631674"/>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845">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132</a:t>
                      </a:r>
                      <a:endParaRPr lang="en-US"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a:latin typeface="Times New Roman"/>
                          <a:ea typeface="Times New Roman"/>
                          <a:cs typeface="Times New Roman"/>
                        </a:rPr>
                        <a:t>CLINICAL AND MORPHOLOGICAL TRAITS OF PATIENTS WITH TRIPLE-NEGATIVE BREAST CANCER</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dirty="0" err="1">
                          <a:latin typeface="Times New Roman"/>
                          <a:ea typeface="Times New Roman"/>
                          <a:cs typeface="Times New Roman"/>
                        </a:rPr>
                        <a:t>Matherials</a:t>
                      </a:r>
                      <a:r>
                        <a:rPr lang="en-US" sz="1100" dirty="0">
                          <a:latin typeface="Times New Roman"/>
                          <a:ea typeface="Times New Roman"/>
                          <a:cs typeface="Times New Roman"/>
                        </a:rPr>
                        <a:t> of  Annual Meeting - Frontiers in Cancer Prevention </a:t>
                      </a:r>
                      <a:r>
                        <a:rPr lang="en-US" sz="1100" dirty="0" err="1">
                          <a:latin typeface="Times New Roman"/>
                          <a:ea typeface="Times New Roman"/>
                          <a:cs typeface="Times New Roman"/>
                        </a:rPr>
                        <a:t>Reseach</a:t>
                      </a:r>
                      <a:r>
                        <a:rPr lang="en-US" sz="1100" dirty="0">
                          <a:latin typeface="Times New Roman"/>
                          <a:ea typeface="Times New Roman"/>
                          <a:cs typeface="Times New Roman"/>
                        </a:rPr>
                        <a:t>, USA, Philadelphia, PA, 2010, November p.124; Poster section B </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a:latin typeface="Times New Roman"/>
                          <a:ea typeface="Times New Roman"/>
                          <a:cs typeface="Times New Roman"/>
                        </a:rPr>
                        <a:t>Valentina D. Petrova, Tatiyana V. Sinkina, Inna A. Selezneva, Julia N. Dimitriady, Uljana A. Boyarskikh, Natalia A. Ermolenko, Maxim L. Filipenko, Alexander F. </a:t>
                      </a:r>
                      <a:endParaRPr lang="ru-RU" sz="1100">
                        <a:latin typeface="Times New Roman"/>
                        <a:ea typeface="Times New Roman"/>
                        <a:cs typeface="Times New Roman"/>
                      </a:endParaRPr>
                    </a:p>
                    <a:p>
                      <a:pPr marL="0" indent="0">
                        <a:lnSpc>
                          <a:spcPct val="100000"/>
                        </a:lnSpc>
                        <a:spcAft>
                          <a:spcPts val="0"/>
                        </a:spcAft>
                      </a:pPr>
                      <a:r>
                        <a:rPr lang="en-US" sz="1100">
                          <a:latin typeface="Times New Roman"/>
                          <a:ea typeface="Times New Roman"/>
                          <a:cs typeface="Times New Roman"/>
                        </a:rPr>
                        <a:t>Lazarev </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60">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133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a:latin typeface="Times New Roman"/>
                          <a:ea typeface="Times New Roman"/>
                          <a:cs typeface="Times New Roman"/>
                        </a:rPr>
                        <a:t>ASSOCIATIONS OF POLYMORPHISMS IN GENES ANTIOXIDANT ENZYMES AND DETOXIFICATION ENZYMES AND BREAST CANCER RISK IN RESIDENTS OF THE WEST SIBERIAN REGION</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dirty="0">
                          <a:latin typeface="Times New Roman"/>
                          <a:ea typeface="Times New Roman"/>
                          <a:cs typeface="Times New Roman"/>
                        </a:rPr>
                        <a:t>ASCO 45d Annual Meeting of American Society of Clinical Oncology. - , May 30 - , J </a:t>
                      </a:r>
                      <a:r>
                        <a:rPr lang="en-US" sz="1100" dirty="0" err="1">
                          <a:latin typeface="Times New Roman"/>
                          <a:ea typeface="Times New Roman"/>
                          <a:cs typeface="Times New Roman"/>
                        </a:rPr>
                        <a:t>Clin</a:t>
                      </a:r>
                      <a:r>
                        <a:rPr lang="en-US" sz="1100" dirty="0">
                          <a:latin typeface="Times New Roman"/>
                          <a:ea typeface="Times New Roman"/>
                          <a:cs typeface="Times New Roman"/>
                        </a:rPr>
                        <a:t> </a:t>
                      </a:r>
                      <a:r>
                        <a:rPr lang="en-US" sz="1100" dirty="0" err="1">
                          <a:latin typeface="Times New Roman"/>
                          <a:ea typeface="Times New Roman"/>
                          <a:cs typeface="Times New Roman"/>
                        </a:rPr>
                        <a:t>Oncol</a:t>
                      </a:r>
                      <a:r>
                        <a:rPr lang="en-US" sz="1100" dirty="0">
                          <a:latin typeface="Times New Roman"/>
                          <a:ea typeface="Times New Roman"/>
                          <a:cs typeface="Times New Roman"/>
                        </a:rPr>
                        <a:t> 28, 2010 (</a:t>
                      </a:r>
                      <a:r>
                        <a:rPr lang="en-US" sz="1100" dirty="0" err="1">
                          <a:latin typeface="Times New Roman"/>
                          <a:ea typeface="Times New Roman"/>
                          <a:cs typeface="Times New Roman"/>
                        </a:rPr>
                        <a:t>suppl</a:t>
                      </a:r>
                      <a:r>
                        <a:rPr lang="en-US" sz="1100" dirty="0">
                          <a:latin typeface="Times New Roman"/>
                          <a:ea typeface="Times New Roman"/>
                          <a:cs typeface="Times New Roman"/>
                        </a:rPr>
                        <a:t>; </a:t>
                      </a:r>
                      <a:r>
                        <a:rPr lang="en-US" sz="1100" dirty="0" err="1">
                          <a:latin typeface="Times New Roman"/>
                          <a:ea typeface="Times New Roman"/>
                          <a:cs typeface="Times New Roman"/>
                        </a:rPr>
                        <a:t>abstr</a:t>
                      </a:r>
                      <a:r>
                        <a:rPr lang="en-US" sz="1100" dirty="0">
                          <a:latin typeface="Times New Roman"/>
                          <a:ea typeface="Times New Roman"/>
                          <a:cs typeface="Times New Roman"/>
                        </a:rPr>
                        <a:t> e12023)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dirty="0" err="1">
                          <a:latin typeface="Times New Roman"/>
                          <a:ea typeface="Times New Roman"/>
                          <a:cs typeface="Times New Roman"/>
                        </a:rPr>
                        <a:t>Filipenko</a:t>
                      </a:r>
                      <a:r>
                        <a:rPr lang="en-US" sz="1100" dirty="0">
                          <a:latin typeface="Times New Roman"/>
                          <a:ea typeface="Times New Roman"/>
                          <a:cs typeface="Times New Roman"/>
                        </a:rPr>
                        <a:t> N. A. </a:t>
                      </a:r>
                      <a:r>
                        <a:rPr lang="en-US" sz="1100" dirty="0" err="1">
                          <a:latin typeface="Times New Roman"/>
                          <a:ea typeface="Times New Roman"/>
                          <a:cs typeface="Times New Roman"/>
                        </a:rPr>
                        <a:t>Ermolenko</a:t>
                      </a:r>
                      <a:r>
                        <a:rPr lang="en-US" sz="1100" dirty="0">
                          <a:latin typeface="Times New Roman"/>
                          <a:ea typeface="Times New Roman"/>
                          <a:cs typeface="Times New Roman"/>
                        </a:rPr>
                        <a:t> (</a:t>
                      </a:r>
                      <a:r>
                        <a:rPr lang="en-US" sz="1100" dirty="0" err="1">
                          <a:latin typeface="Times New Roman"/>
                          <a:ea typeface="Times New Roman"/>
                          <a:cs typeface="Times New Roman"/>
                        </a:rPr>
                        <a:t>Kostrykina</a:t>
                      </a:r>
                      <a:r>
                        <a:rPr lang="en-US" sz="1100" dirty="0">
                          <a:latin typeface="Times New Roman"/>
                          <a:ea typeface="Times New Roman"/>
                          <a:cs typeface="Times New Roman"/>
                        </a:rPr>
                        <a:t>), U. A. </a:t>
                      </a:r>
                      <a:r>
                        <a:rPr lang="en-US" sz="1100" dirty="0" err="1">
                          <a:latin typeface="Times New Roman"/>
                          <a:ea typeface="Times New Roman"/>
                          <a:cs typeface="Times New Roman"/>
                        </a:rPr>
                        <a:t>Boyarskih</a:t>
                      </a:r>
                      <a:r>
                        <a:rPr lang="en-US" sz="1100" dirty="0">
                          <a:latin typeface="Times New Roman"/>
                          <a:ea typeface="Times New Roman"/>
                          <a:cs typeface="Times New Roman"/>
                        </a:rPr>
                        <a:t>, E. </a:t>
                      </a:r>
                      <a:r>
                        <a:rPr lang="en-US" sz="1100" dirty="0" err="1">
                          <a:latin typeface="Times New Roman"/>
                          <a:ea typeface="Times New Roman"/>
                          <a:cs typeface="Times New Roman"/>
                        </a:rPr>
                        <a:t>Voronina</a:t>
                      </a:r>
                      <a:r>
                        <a:rPr lang="en-US" sz="1100" dirty="0">
                          <a:latin typeface="Times New Roman"/>
                          <a:ea typeface="Times New Roman"/>
                          <a:cs typeface="Times New Roman"/>
                        </a:rPr>
                        <a:t>, A. G. </a:t>
                      </a:r>
                      <a:r>
                        <a:rPr lang="en-US" sz="1100" dirty="0" err="1">
                          <a:latin typeface="Times New Roman"/>
                          <a:ea typeface="Times New Roman"/>
                          <a:cs typeface="Times New Roman"/>
                        </a:rPr>
                        <a:t>Sushko</a:t>
                      </a:r>
                      <a:r>
                        <a:rPr lang="en-US" sz="1100" dirty="0">
                          <a:latin typeface="Times New Roman"/>
                          <a:ea typeface="Times New Roman"/>
                          <a:cs typeface="Times New Roman"/>
                        </a:rPr>
                        <a:t>, I. A. </a:t>
                      </a:r>
                      <a:r>
                        <a:rPr lang="en-US" sz="1100" dirty="0" err="1">
                          <a:latin typeface="Times New Roman"/>
                          <a:ea typeface="Times New Roman"/>
                          <a:cs typeface="Times New Roman"/>
                        </a:rPr>
                        <a:t>Selezneva</a:t>
                      </a:r>
                      <a:r>
                        <a:rPr lang="en-US" sz="1100" dirty="0">
                          <a:latin typeface="Times New Roman"/>
                          <a:ea typeface="Times New Roman"/>
                          <a:cs typeface="Times New Roman"/>
                        </a:rPr>
                        <a:t>, A. F. </a:t>
                      </a:r>
                      <a:r>
                        <a:rPr lang="en-US" sz="1100" dirty="0" err="1">
                          <a:latin typeface="Times New Roman"/>
                          <a:ea typeface="Times New Roman"/>
                          <a:cs typeface="Times New Roman"/>
                        </a:rPr>
                        <a:t>Lazarev</a:t>
                      </a:r>
                      <a:r>
                        <a:rPr lang="en-US" sz="1100" dirty="0">
                          <a:latin typeface="Times New Roman"/>
                          <a:ea typeface="Times New Roman"/>
                          <a:cs typeface="Times New Roman"/>
                        </a:rPr>
                        <a:t>, V. D. </a:t>
                      </a:r>
                      <a:r>
                        <a:rPr lang="en-US" sz="1100" dirty="0" err="1">
                          <a:latin typeface="Times New Roman"/>
                          <a:ea typeface="Times New Roman"/>
                          <a:cs typeface="Times New Roman"/>
                        </a:rPr>
                        <a:t>Petrova</a:t>
                      </a:r>
                      <a:r>
                        <a:rPr lang="en-US" sz="1100" dirty="0">
                          <a:latin typeface="Times New Roman"/>
                          <a:ea typeface="Times New Roman"/>
                          <a:cs typeface="Times New Roman"/>
                        </a:rPr>
                        <a:t>, M. L.</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134</a:t>
                      </a:r>
                      <a:endParaRPr lang="en-US"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latin typeface="Times New Roman"/>
                          <a:ea typeface="Times New Roman"/>
                          <a:cs typeface="Times New Roman"/>
                        </a:rPr>
                        <a:t>GENETIC SUSCEPTIBILITY TO PROSTATE CANCER IN RESIDENTS OF THE    WEST SIBERIAN REGION</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n-US" sz="1100">
                          <a:latin typeface="Times New Roman"/>
                          <a:ea typeface="Times New Roman"/>
                          <a:cs typeface="Times New Roman"/>
                        </a:rPr>
                        <a:t>ASCO 45d Annual Meeting of American Society of Clinical Oncology. - , May 30 - , J Clin Oncol 28, 2010 </a:t>
                      </a:r>
                      <a:endParaRPr lang="ru-RU" sz="1100">
                        <a:latin typeface="Times New Roman"/>
                        <a:ea typeface="Times New Roman"/>
                        <a:cs typeface="Times New Roman"/>
                      </a:endParaRPr>
                    </a:p>
                    <a:p>
                      <a:pPr>
                        <a:lnSpc>
                          <a:spcPct val="200000"/>
                        </a:lnSpc>
                        <a:spcAft>
                          <a:spcPts val="0"/>
                        </a:spcAft>
                      </a:pPr>
                      <a:r>
                        <a:rPr lang="en-US" sz="1100">
                          <a:latin typeface="Times New Roman"/>
                          <a:ea typeface="Times New Roman"/>
                          <a:cs typeface="Times New Roman"/>
                        </a:rPr>
                        <a:t>   (suppl; abstr e12036).</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latin typeface="Times New Roman"/>
                          <a:ea typeface="Times New Roman"/>
                          <a:cs typeface="Times New Roman"/>
                        </a:rPr>
                        <a:t>N. A. Oskina, D. Ganov, V. D. Petrova, A. F. Lazarev, G. Lifshits, M. L. Filipenko, U. A. Boyarskih</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135</a:t>
                      </a:r>
                      <a:endParaRPr lang="en-US"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ЭПИДЕМИОЛОГИЧЕСКИЕ ОСОБЕННОСТИ ДВОЙНЫХ ПЕРВИЧНО-МНОЖЕСТВЕННЫХ ЗЛОКАЧЕСТВЕННЫХ НОВООБРАЗОВАНИЙ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с.54-55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Секержинская Е.Л., Терехова С.А., Петрова В.Д., Шойхет Я.Н.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136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СРАВНИТЕЛЬНАЯ ОЦЕНКА ЭПИДЕМИОЛОГИИ МЕЛАНОМЫ КОЖИ В ХАБАРОВСКОМ И АЛТАЙСКОМ КРАЯХ</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с.37-38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Марочко А.Ю., Шойхет Я.Н.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137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ПРОФИЛАКТИКА РАКА ПРЕДСТАТЕЛЬНОЙ ЖЕЛЕЗЫ</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с.203-204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Ганов Д.И., Варламов С.А.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138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ПЕРСПЕКТИВЫ РАЗВИТИЯ ВРАЧЕБНО-ДИСПЕТЧЕРСКОЙ СЛУЖБЫ ГУЗ «АЛТАЙСКОГО КРАЕВОГО ОНКОЛОГИЧЕСКОГО ДИСПАНСЕРА»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с.44-46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Петрова В.Д., Секержинская Е.Л.</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139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ПОТЕНЦИАЛЬНЫЕ КРИТЕРИИ ПРОГНОЗА ПРИ РАКЕ ЖЕЛУДКА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с.27-28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Климачев В.В., Зорькин В.Т., Бобров И.П.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140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ПРЕДШЕСТВУЮЩЕЕ ХИРУРГИЧЕСКОЕ ВМЕШАТЕЛЬСТВО НА МОЛОЧНОЙ ЖЕЛЕЗЕ. РИСК РАЗВИТИЯ РАКА В НЕЙ?</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с.56-57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Синкина Т.В., Петрова В.Д., Шойхет Я.Н.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141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МЕДИКО-ГЕНЕТИЧЕСКИЕ ФАКТОРЫ, АССОЦИИРОВАННЫЕ С РИСКОМ РАЗВИТИЯ РАКА МОЛОЧНОЙ ЖЕЛЕЗЫ, У ЖЕНЩИН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a:t>
                      </a:r>
                      <a:r>
                        <a:rPr lang="ru-RU" sz="1100" i="1">
                          <a:latin typeface="Times New Roman"/>
                          <a:ea typeface="Times New Roman"/>
                          <a:cs typeface="Times New Roman"/>
                        </a:rPr>
                        <a:t>46-47</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i="1">
                          <a:latin typeface="Times New Roman"/>
                          <a:ea typeface="Times New Roman"/>
                          <a:cs typeface="Times New Roman"/>
                        </a:rPr>
                        <a:t>Петрова В.Д., Селезнева И.А., Синкина Т.В., Боярских У.А., Билтуева Ю.Н., Филипенко М.Л.</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142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НЕКОТОРЫЕ СТАТИСТИЧЕСКИЕ ПОКАЗАТЕЛИ ЗАБОЛЕВАЕМОСТИ ЗЛОКАЧЕСТВЕННЫМИ НОВООБРАЗОВАНИЯМИ В Г. БАРНАУЛЕ В 2009 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с.60-62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err="1">
                          <a:latin typeface="Times New Roman"/>
                          <a:ea typeface="Times New Roman"/>
                          <a:cs typeface="Times New Roman"/>
                        </a:rPr>
                        <a:t>Цивкина</a:t>
                      </a:r>
                      <a:r>
                        <a:rPr lang="ru-RU" sz="1100" dirty="0">
                          <a:latin typeface="Times New Roman"/>
                          <a:ea typeface="Times New Roman"/>
                          <a:cs typeface="Times New Roman"/>
                        </a:rPr>
                        <a:t> В.П., Петрова В.Д., </a:t>
                      </a:r>
                      <a:r>
                        <a:rPr lang="ru-RU" sz="1100" dirty="0" err="1">
                          <a:latin typeface="Times New Roman"/>
                          <a:ea typeface="Times New Roman"/>
                          <a:cs typeface="Times New Roman"/>
                        </a:rPr>
                        <a:t>Сахран</a:t>
                      </a:r>
                      <a:r>
                        <a:rPr lang="ru-RU" sz="1100" dirty="0">
                          <a:latin typeface="Times New Roman"/>
                          <a:ea typeface="Times New Roman"/>
                          <a:cs typeface="Times New Roman"/>
                        </a:rPr>
                        <a:t> М.Г., Лазарев С.А., Лазарев А.Ф.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л.10</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2338304"/>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76">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126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МОРФОМЕТРИЯ В ДИАГНОСТИКЕ ПРЕДРАКОВЫХ ЗАБОЛЕВАНИЙ И РАКА МОЛОЧНОЙ ЖЕЛЕЗЫ</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с.94-96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Климачев В.В., Авдалян А.М., Бобров И.П., Долгатов А.Ю., Гервальд В.Я., Долгатова Е.С., Ященко А.А., Усольцева М.К.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127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ИЗМЕНЕНИЕ НЕКОТОРЫХ ПОКАЗАТЕЛЕЙ КРОВИ У БОЛЬНЫХ РАКОМ ЖЕЛУДКА И ТОЛСТОЙ КИШКИ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с.92-93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 Беленинова И.А., Курбатова Н.В.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1">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128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ВЛИЯНИЕ ЭКЗОГЕННЫХ ФАКТОРОВ НА ЗАБОЛЕВАЕМОСТЬ РАКОМ ЛЁГКОГО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с.133-14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Агеев А.Г., Нечунаев В.П., Цивкина В.П., Максименко А.А., Панасьян А.У., Ломакин А.И., Дегтярёв И.В.,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1">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129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ДИНАМИКА ЗАБОЛЕВАЕМОСТИ РАКОМ ЛЁГКОГОВ АЛТАЙСКОМ КРАЕ С 1980 ПО 2009 ГОДЫ</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с.28-29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Агеев А.Г., Нечунаев В.П., Федоскина АВ., Максименко А.А., Ломакин А.И., Панасьян А.У., Дегтярёв И.В.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130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ДИНАМИКА ЧИСЛА УМЕРШИХ ОТ ЗЛОКАЧЕСТВЕННЫХ НОВООБРАЗОВАНИЙ МОЧЕВОГО ПУЗЫРЯ В Г. БИЙСКЕ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с.29-31</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Суворов В.В., Игитов В.И.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131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ДИНАМИКА ЧИСЛА УМЕРШИХ ОТ ЗЛОКАЧЕСТВЕННЫХ НОВООБРАЗОВАНИЙ ПОЧКИ В Г. БИЙСКЕ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с.31-33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Суворов В.В., Игитов В.И.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132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ДИФФЕРЕНЦИАЛЬНАЯ ДИАГНОСТИКА ПЕРИФЕРИЧЕСКОГО РАКА ЛЕГКОГО НА ОСНОВЕ ДИСКРИМИНАНТНОГО АНАЛИЗА ЭКЗОГЕННЫХ И ЭНДОГЕННЫХ ФАКТОРОВ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с.118-119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Шойхет Я.Н.,   Алексеева И.В., Дронов С.В.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133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ИОНИЗИРОВАННЫЙ КАЛЬЦИЙ У ОНКОЛОГИЧЕСКИХ БОЛЬНЫХ</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с.93-94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 Беленинова И.А., Полякова Е.И., Меренцова Л.С., Клейменова Н.В.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134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ОБ ОБЪЕКТИВНОЙ УНИВЕРСАЛЬНОЙ ОЦЕНКЕ ЭФФЕКТИВНОСТИ ОНКОЛОГИЧЕСКОЙ ПОМОЩИ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с.25-26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С.А.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135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ОПУХОЛЕВЫЙ АНГИОГЕНЕЗ КАК ПРОГНОСТИЧЕСКИЙ МАРКЕР  ПРИ ОПЕРАБЕЛЬНОЙ ЛЕЙОМИОСАРКОМЕ ТЕЛА МАТКИ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с.69-70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Авдалян А.М., Бобров И.П., Климачев В.В., Круглова Н. М.</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136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ОСОБЕННОСТИ РАСПРОСТРАНЕНИЯ МЕЛАНОМЫ КОЖИ У НАСЕЛЕНИЯ ГОРОДОВ БАРНАУЛА И ХАБАРОВСКА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с.34-35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err="1">
                          <a:latin typeface="Times New Roman"/>
                          <a:ea typeface="Times New Roman"/>
                          <a:cs typeface="Times New Roman"/>
                        </a:rPr>
                        <a:t>Марочко</a:t>
                      </a:r>
                      <a:r>
                        <a:rPr lang="ru-RU" sz="1100" dirty="0">
                          <a:latin typeface="Times New Roman"/>
                          <a:ea typeface="Times New Roman"/>
                          <a:cs typeface="Times New Roman"/>
                        </a:rPr>
                        <a:t> А.Ю.,   Шойхет Я.Н.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л.11</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2531090"/>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137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ПЕРВИЧНО-МНОЖЕСТВЕННЫЙ НЕСИСТЕМНЫЙ МЕТАХРОННЫЙ РАК ПРЕДСТАТЕЛЬНОЙ ЖЕЛЕЗЫ И ВРЕМЕННЫЕ ИНТЕРВАЛЫ ВЫЯВЛЕНИЯ ОПУХОЛЕЙ</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с.18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Ганов Д.И., Варламов С.А.,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138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РАК ПРЕДСТАТЕЛЬНОЙ ЖЕЛЕЗЫ У МУЖЧИН ТРУДОСПОСОБНОГО ВОЗРАСТА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с.19-20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Ганов Д.И.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139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РАСПРОСТРАНЕННОСТЬ ПЕРВИЧНО-МНОЖЕСТВЕННЫХ ЗЛОКАЧЕСТВЕННЫХ НОВООБРАЗОВАНИЙ НА ТЕРРИТОРИИ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XIV Российский онкологический конгресс . Материалы конгресса. ноября 2010 года, г.Москва, с.340-342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Секержинская ЕЛ, Терехова СА, Петрова ВД, Шойхет ЯН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140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СИНХРОННЫЙ И МЕТАХРОННЫЙ ПЕРВИЧНО-МНОЖЕСТВЕННЫЙ РАК ПИЩЕВОДА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с.26-27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 Фокеев С.Д., Максименко А.А., Агеев А.Г., Панасьян А.У., Бердюгин Е.М.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141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СЛУЧАЙ РАННЕЙ ДИАГНОСТИКИ И ЛЕЧЕНИЯ РАКА ВЕРХНЕЙ ЧЕЛЮСТИ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Достижения современной онкологии. Материалы Российской научно-практической конференции с международным участием 29- , под ред. Д.м.н., проф. А.Ф. Лазарева, Барнаул, 2010, ООО «Азбука», с.70-71</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Артамонова А.В., Вихлянов И.В.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142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ЭПИДЕМИОЛОГИЧЕСКИЕ АСПЕКТЫ РАКА ПРЕДСТАТЕЛЬНОЙ ЖЕЛЕЗЫ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Инновации в онкологической практике. Материалы Российской научно-практической конференции с международным участием июня ., под ред. Д.м.н., проф. А.Ф. Лазарева, Барнаул, 2011, ООО «Азбука», с.18-19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Ганов Д.И.,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143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СМЕРТНОСТЬ ОТ ОСНОВНЫХ ОНКОЛУРОЛОГИЧЕСКИХ ЗАБОЛЕВАНИЙ</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Инновации в онкологической практике. Материалы Российской научно-практической конференции с международным участием июня ., под ред. Д.м.н., проф. А.Ф. Лазарева, Барнаул, 2011, ООО «Азбука», с.19-20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Ганов Д.И.,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144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РАСПРОСТРАНЕНИЕ ОПУХОЛЕЙ ГОЛОВНОГО МОЗГА </a:t>
                      </a:r>
                    </a:p>
                    <a:p>
                      <a:pPr algn="just">
                        <a:lnSpc>
                          <a:spcPct val="115000"/>
                        </a:lnSpc>
                        <a:spcAft>
                          <a:spcPts val="0"/>
                        </a:spcAft>
                      </a:pPr>
                      <a:r>
                        <a:rPr lang="ru-RU" sz="1100">
                          <a:latin typeface="Times New Roman"/>
                          <a:ea typeface="Times New Roman"/>
                          <a:cs typeface="Times New Roman"/>
                        </a:rPr>
                        <a:t>У ЖИТЕЛЕЙ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Инновации в онкологической практике. Материалы Российской научно-практической конференции с международным участием июня ., под ред. Д.м.н., проф. А.Ф. Лазарева, Барнаул, 2011, ООО «Азбука», с.34-36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Суворов В.В., Игитов В.И.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145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РАКОМ МОЧЕВОГО ПУЗЫРЯ В АЛТАЙСКОМ КРАЕ ЗА ПОСЛЕДНИЕ ТРИ ГОДА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Инновации в онкологической практике. Материалы Российской научно-практической конференции с международным участием июня ., под ред. Д.м.н., проф. А.Ф. Лазарева, Барнаул, 2011, ООО «Азбука», с.17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Ганов Д.И.,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146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ДИНАМИКА ЗАБОЛЕВАЕМОСТИ РАКОМ ЛЕГКОГО В АЛТАЙСКОМ КРАЕ С 1980 ПО 2010 ГГ.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профилактической медицины. Материалы юбилейной межрегиональной научно-практической  конференции с международным участием. Барнаул. ООО «Азбука», 2011, с.20-21</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Агеев А.Г., Нечунаев В.П., Максименко А.А., Панасьян А.У., Дегтярев И.В.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147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ВЛИЯНИЕ НЕБЛАГОПРИЯТНЫХ ФАКТОРОВ ВНЕШНЕЙ СРЕДЫ НА РИСК ВОЗНИКНОВЕНИЯ МЕЛАНОМЫ КОЖИ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Инновации в онкологической практике. Материалы Российской научно-практической конференции с международным участием июня ., под ред. Д.м.н., проф. А.Ф. Лазарева, Барнаул, 2011, ООО «Азбука», с.33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Шойхет Я.Н., Марочко А.Ю.</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148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ВЛИЯНИЕ ФАКТОРОВ ВНЕШНЕЙ СРЕДЫ НА ЗАБОЛЕВАЕМОСТЬ РАКОМ ЛЕГКОГО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профилактической медицины. Материалы юбилейной межрегиональной научно-практической  конференции с международным участием. Барнаул. ООО «Азбука», 2011, с.19-20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Агеев А.Г., Шойхет Я.Н.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149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РАКОМ ЖЕЛУДКА НАСЕЛЕНИЯ АЛТАЙСКОГО КРАЯ (2005-2010 ГГ.)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Инновации в онкологической практике. Материалы Российской научно-практической конференции с международным участием июня ., под ред. Д.м.н., проф. А.Ф. Лазарева, Барнаул, 2011, ООО «Азбука», с.31-33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Балуева Н.В., Перфильев В.М., Никитин М.К., Шипулин А.Ю.</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л.12</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3142976"/>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96">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150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dirty="0">
                          <a:latin typeface="Times New Roman"/>
                          <a:ea typeface="Times New Roman"/>
                          <a:cs typeface="Times New Roman"/>
                        </a:rPr>
                        <a:t>CLINICAL AND GENETIC CHARACTERISTICS OF MULTIPLE PRIMARY CANCER (MPC) IN GROUPE OF FAMILIAL AND SPORADIC BREAST CANCER (BC)</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dirty="0">
                          <a:latin typeface="Times New Roman"/>
                          <a:ea typeface="Times New Roman"/>
                          <a:cs typeface="Times New Roman"/>
                        </a:rPr>
                        <a:t>ASSCO Conquer Cancer Foundation </a:t>
                      </a:r>
                      <a:r>
                        <a:rPr lang="en-US" sz="1100" dirty="0" err="1">
                          <a:latin typeface="Times New Roman"/>
                          <a:ea typeface="Times New Roman"/>
                          <a:cs typeface="Times New Roman"/>
                        </a:rPr>
                        <a:t>Cance</a:t>
                      </a:r>
                      <a:r>
                        <a:rPr lang="en-US" sz="1100" dirty="0">
                          <a:latin typeface="Times New Roman"/>
                          <a:ea typeface="Times New Roman"/>
                          <a:cs typeface="Times New Roman"/>
                        </a:rPr>
                        <a:t> Net Journal of Clinical oncology June 3 -7, 2011.   </a:t>
                      </a:r>
                      <a:r>
                        <a:rPr lang="en-US" sz="1100" dirty="0" err="1">
                          <a:latin typeface="Times New Roman"/>
                          <a:ea typeface="Times New Roman"/>
                          <a:cs typeface="Times New Roman"/>
                        </a:rPr>
                        <a:t>Absrtact</a:t>
                      </a:r>
                      <a:r>
                        <a:rPr lang="en-US" sz="1100" dirty="0">
                          <a:latin typeface="Times New Roman"/>
                          <a:ea typeface="Times New Roman"/>
                          <a:cs typeface="Times New Roman"/>
                        </a:rPr>
                        <a:t> No: e11047 citation: </a:t>
                      </a:r>
                      <a:r>
                        <a:rPr lang="en-US" sz="1100" dirty="0" err="1">
                          <a:latin typeface="Times New Roman"/>
                          <a:ea typeface="Times New Roman"/>
                          <a:cs typeface="Times New Roman"/>
                        </a:rPr>
                        <a:t>SClin</a:t>
                      </a:r>
                      <a:r>
                        <a:rPr lang="en-US" sz="1100" dirty="0">
                          <a:latin typeface="Times New Roman"/>
                          <a:ea typeface="Times New Roman"/>
                          <a:cs typeface="Times New Roman"/>
                        </a:rPr>
                        <a:t> </a:t>
                      </a:r>
                      <a:r>
                        <a:rPr lang="en-US" sz="1100" dirty="0" err="1">
                          <a:latin typeface="Times New Roman"/>
                          <a:ea typeface="Times New Roman"/>
                          <a:cs typeface="Times New Roman"/>
                        </a:rPr>
                        <a:t>oncol</a:t>
                      </a:r>
                      <a:r>
                        <a:rPr lang="en-US" sz="1100" dirty="0">
                          <a:latin typeface="Times New Roman"/>
                          <a:ea typeface="Times New Roman"/>
                          <a:cs typeface="Times New Roman"/>
                        </a:rPr>
                        <a:t> 29: 2011 (</a:t>
                      </a:r>
                      <a:r>
                        <a:rPr lang="en-US" sz="1100" dirty="0" err="1">
                          <a:latin typeface="Times New Roman"/>
                          <a:ea typeface="Times New Roman"/>
                          <a:cs typeface="Times New Roman"/>
                        </a:rPr>
                        <a:t>suppl</a:t>
                      </a:r>
                      <a:r>
                        <a:rPr lang="en-US" sz="1100" dirty="0">
                          <a:latin typeface="Times New Roman"/>
                          <a:ea typeface="Times New Roman"/>
                          <a:cs typeface="Times New Roman"/>
                        </a:rPr>
                        <a:t>; </a:t>
                      </a:r>
                      <a:r>
                        <a:rPr lang="en-US" sz="1100" dirty="0" err="1">
                          <a:latin typeface="Times New Roman"/>
                          <a:ea typeface="Times New Roman"/>
                          <a:cs typeface="Times New Roman"/>
                        </a:rPr>
                        <a:t>abstre</a:t>
                      </a:r>
                      <a:r>
                        <a:rPr lang="en-US" sz="1100" dirty="0">
                          <a:latin typeface="Times New Roman"/>
                          <a:ea typeface="Times New Roman"/>
                          <a:cs typeface="Times New Roman"/>
                        </a:rPr>
                        <a:t> 11047)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a:latin typeface="Times New Roman"/>
                          <a:ea typeface="Times New Roman"/>
                          <a:cs typeface="Times New Roman"/>
                        </a:rPr>
                        <a:t>Petrova V.D., Sekerzhinskaya E.L., Selezneva I.A., Sinkina T.V., Terekhova S.A., Boyarskikh V.A., Ermolenko N.A., Filipenko M.L</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151</a:t>
                      </a:r>
                      <a:endParaRPr lang="en-US"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a:latin typeface="Times New Roman"/>
                          <a:ea typeface="Times New Roman"/>
                          <a:cs typeface="Times New Roman"/>
                        </a:rPr>
                        <a:t>8Q224 AND PROSTATE CANCER^ ASSOCIATION WITH THE RISK OF DISEASE AND META-ANALYSIS</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dirty="0">
                          <a:latin typeface="Times New Roman"/>
                          <a:ea typeface="Times New Roman"/>
                          <a:cs typeface="Times New Roman"/>
                        </a:rPr>
                        <a:t>ASSCO Conquer Cancer Foundation </a:t>
                      </a:r>
                      <a:r>
                        <a:rPr lang="en-US" sz="1100" dirty="0" err="1">
                          <a:latin typeface="Times New Roman"/>
                          <a:ea typeface="Times New Roman"/>
                          <a:cs typeface="Times New Roman"/>
                        </a:rPr>
                        <a:t>Cance</a:t>
                      </a:r>
                      <a:r>
                        <a:rPr lang="en-US" sz="1100" dirty="0">
                          <a:latin typeface="Times New Roman"/>
                          <a:ea typeface="Times New Roman"/>
                          <a:cs typeface="Times New Roman"/>
                        </a:rPr>
                        <a:t> Net Journal of Clinical oncology June 3 -7, 2011.   </a:t>
                      </a:r>
                      <a:r>
                        <a:rPr lang="en-US" sz="1100" dirty="0" err="1">
                          <a:latin typeface="Times New Roman"/>
                          <a:ea typeface="Times New Roman"/>
                          <a:cs typeface="Times New Roman"/>
                        </a:rPr>
                        <a:t>Absrtact</a:t>
                      </a:r>
                      <a:r>
                        <a:rPr lang="en-US" sz="1100" dirty="0">
                          <a:latin typeface="Times New Roman"/>
                          <a:ea typeface="Times New Roman"/>
                          <a:cs typeface="Times New Roman"/>
                        </a:rPr>
                        <a:t> No: e15180 citation: </a:t>
                      </a:r>
                      <a:r>
                        <a:rPr lang="en-US" sz="1100" dirty="0" err="1">
                          <a:latin typeface="Times New Roman"/>
                          <a:ea typeface="Times New Roman"/>
                          <a:cs typeface="Times New Roman"/>
                        </a:rPr>
                        <a:t>SClin</a:t>
                      </a:r>
                      <a:r>
                        <a:rPr lang="en-US" sz="1100" dirty="0">
                          <a:latin typeface="Times New Roman"/>
                          <a:ea typeface="Times New Roman"/>
                          <a:cs typeface="Times New Roman"/>
                        </a:rPr>
                        <a:t> </a:t>
                      </a:r>
                      <a:r>
                        <a:rPr lang="en-US" sz="1100" dirty="0" err="1">
                          <a:latin typeface="Times New Roman"/>
                          <a:ea typeface="Times New Roman"/>
                          <a:cs typeface="Times New Roman"/>
                        </a:rPr>
                        <a:t>oncol</a:t>
                      </a:r>
                      <a:r>
                        <a:rPr lang="en-US" sz="1100" dirty="0">
                          <a:latin typeface="Times New Roman"/>
                          <a:ea typeface="Times New Roman"/>
                          <a:cs typeface="Times New Roman"/>
                        </a:rPr>
                        <a:t> 29: 2011 (</a:t>
                      </a:r>
                      <a:r>
                        <a:rPr lang="en-US" sz="1100" dirty="0" err="1">
                          <a:latin typeface="Times New Roman"/>
                          <a:ea typeface="Times New Roman"/>
                          <a:cs typeface="Times New Roman"/>
                        </a:rPr>
                        <a:t>suppl</a:t>
                      </a:r>
                      <a:r>
                        <a:rPr lang="en-US" sz="1100" dirty="0">
                          <a:latin typeface="Times New Roman"/>
                          <a:ea typeface="Times New Roman"/>
                          <a:cs typeface="Times New Roman"/>
                        </a:rPr>
                        <a:t>; </a:t>
                      </a:r>
                      <a:r>
                        <a:rPr lang="en-US" sz="1100" dirty="0" err="1">
                          <a:latin typeface="Times New Roman"/>
                          <a:ea typeface="Times New Roman"/>
                          <a:cs typeface="Times New Roman"/>
                        </a:rPr>
                        <a:t>abstre</a:t>
                      </a:r>
                      <a:r>
                        <a:rPr lang="en-US" sz="1100" dirty="0">
                          <a:latin typeface="Times New Roman"/>
                          <a:ea typeface="Times New Roman"/>
                          <a:cs typeface="Times New Roman"/>
                        </a:rPr>
                        <a:t> e15180)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dirty="0" err="1">
                          <a:latin typeface="Times New Roman"/>
                          <a:ea typeface="Times New Roman"/>
                          <a:cs typeface="Times New Roman"/>
                        </a:rPr>
                        <a:t>Opkina</a:t>
                      </a:r>
                      <a:r>
                        <a:rPr lang="en-US" sz="1100" dirty="0">
                          <a:latin typeface="Times New Roman"/>
                          <a:ea typeface="Times New Roman"/>
                          <a:cs typeface="Times New Roman"/>
                        </a:rPr>
                        <a:t> N.A., </a:t>
                      </a:r>
                      <a:r>
                        <a:rPr lang="en-US" sz="1100" dirty="0" err="1">
                          <a:latin typeface="Times New Roman"/>
                          <a:ea typeface="Times New Roman"/>
                          <a:cs typeface="Times New Roman"/>
                        </a:rPr>
                        <a:t>Boyarskikh</a:t>
                      </a:r>
                      <a:r>
                        <a:rPr lang="en-US" sz="1100" dirty="0">
                          <a:latin typeface="Times New Roman"/>
                          <a:ea typeface="Times New Roman"/>
                          <a:cs typeface="Times New Roman"/>
                        </a:rPr>
                        <a:t> V.A., </a:t>
                      </a:r>
                      <a:r>
                        <a:rPr lang="en-US" sz="1100" dirty="0" err="1">
                          <a:latin typeface="Times New Roman"/>
                          <a:ea typeface="Times New Roman"/>
                          <a:cs typeface="Times New Roman"/>
                        </a:rPr>
                        <a:t>Petrova</a:t>
                      </a:r>
                      <a:r>
                        <a:rPr lang="en-US" sz="1100" dirty="0">
                          <a:latin typeface="Times New Roman"/>
                          <a:ea typeface="Times New Roman"/>
                          <a:cs typeface="Times New Roman"/>
                        </a:rPr>
                        <a:t> V.D., </a:t>
                      </a:r>
                      <a:r>
                        <a:rPr lang="en-US" sz="1100" dirty="0" err="1">
                          <a:latin typeface="Times New Roman"/>
                          <a:ea typeface="Times New Roman"/>
                          <a:cs typeface="Times New Roman"/>
                        </a:rPr>
                        <a:t>Ganov</a:t>
                      </a:r>
                      <a:r>
                        <a:rPr lang="en-US" sz="1100" dirty="0">
                          <a:latin typeface="Times New Roman"/>
                          <a:ea typeface="Times New Roman"/>
                          <a:cs typeface="Times New Roman"/>
                        </a:rPr>
                        <a:t> D.I., </a:t>
                      </a:r>
                      <a:r>
                        <a:rPr lang="en-US" sz="1100" dirty="0" err="1">
                          <a:latin typeface="Times New Roman"/>
                          <a:ea typeface="Times New Roman"/>
                          <a:cs typeface="Times New Roman"/>
                        </a:rPr>
                        <a:t>Tanacheva</a:t>
                      </a:r>
                      <a:r>
                        <a:rPr lang="en-US" sz="1100" dirty="0">
                          <a:latin typeface="Times New Roman"/>
                          <a:ea typeface="Times New Roman"/>
                          <a:cs typeface="Times New Roman"/>
                        </a:rPr>
                        <a:t> O.A., </a:t>
                      </a:r>
                      <a:r>
                        <a:rPr lang="en-US" sz="1100" dirty="0" err="1">
                          <a:latin typeface="Times New Roman"/>
                          <a:ea typeface="Times New Roman"/>
                          <a:cs typeface="Times New Roman"/>
                        </a:rPr>
                        <a:t>Libehts</a:t>
                      </a:r>
                      <a:r>
                        <a:rPr lang="en-US" sz="1100" dirty="0">
                          <a:latin typeface="Times New Roman"/>
                          <a:ea typeface="Times New Roman"/>
                          <a:cs typeface="Times New Roman"/>
                        </a:rPr>
                        <a:t> G.I.,  </a:t>
                      </a:r>
                      <a:r>
                        <a:rPr lang="en-US" sz="1100" dirty="0" err="1">
                          <a:latin typeface="Times New Roman"/>
                          <a:ea typeface="Times New Roman"/>
                          <a:cs typeface="Times New Roman"/>
                        </a:rPr>
                        <a:t>Filipenko</a:t>
                      </a:r>
                      <a:r>
                        <a:rPr lang="en-US" sz="1100" dirty="0">
                          <a:latin typeface="Times New Roman"/>
                          <a:ea typeface="Times New Roman"/>
                          <a:cs typeface="Times New Roman"/>
                        </a:rPr>
                        <a:t> M.L</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00000"/>
                        </a:lnSpc>
                        <a:spcAft>
                          <a:spcPts val="0"/>
                        </a:spcAft>
                        <a:tabLst>
                          <a:tab pos="408940" algn="l"/>
                        </a:tabLst>
                      </a:pPr>
                      <a:r>
                        <a:rPr lang="ru-RU" sz="1100" dirty="0" smtClean="0">
                          <a:latin typeface="Times New Roman"/>
                          <a:ea typeface="Times New Roman"/>
                          <a:cs typeface="Times New Roman"/>
                        </a:rPr>
                        <a:t>152</a:t>
                      </a:r>
                      <a:endParaRPr lang="en-US"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РАКОМ ЖЕЛУДКА НАСЕЛЕНИЯ АЛТАЙСКОГО КРАЯ (2005-2011 ГГ.)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Высокие технологии в онкологии: материалы Российской научно-практической конференции с международным участием,  26- , г. Барнаул/ под ред. д.м.н., проф. А.Ф. Лазарева: -Барнаул, АЗБУКА, 2012, с.25-26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Балуева Н.В., Перфильев В.М., Никитин М.К., Шипулин А.Ю., Мамонтов К.Г., Хайс С.Л.</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08940" algn="l"/>
                        </a:tabLst>
                      </a:pPr>
                      <a:r>
                        <a:rPr lang="ru-RU" sz="1100" dirty="0" smtClean="0">
                          <a:latin typeface="Times New Roman"/>
                          <a:ea typeface="Times New Roman"/>
                          <a:cs typeface="Times New Roman"/>
                        </a:rPr>
                        <a:t>153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АНАЛИЗ ВЫЖИВАЕМОСТИ БОЛЬНЫХ С МЕЛКОКЛЕТОЧНЫМ РАКОМ ЛЁГКОГО, В ЗАВИСИМОСТИ ОТ МЕТОДА ЛЕЧЕНИЯ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Высокие технологии в онкологии: материалы Российской научно-практической конференции с международным участием,  26- , г. Барнаул/ под ред. д.м.н., проф. А.Ф. Лазарева: -Барнаул, АЗБУКА, 2012, с.39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Фокеев С.Д., Шойхет Я.Н., Березовский И.В., Бердюгин Е.М.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08940" algn="l"/>
                        </a:tabLst>
                      </a:pPr>
                      <a:r>
                        <a:rPr lang="ru-RU" sz="1100" dirty="0" smtClean="0">
                          <a:latin typeface="Times New Roman"/>
                          <a:ea typeface="Times New Roman"/>
                          <a:cs typeface="Times New Roman"/>
                        </a:rPr>
                        <a:t>154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АНАЛИЗ ДИСПАНСЕРНОГО НАБЛЮДЕНИЯ ЛИЦ АЛТАЙСКОГО КРАЯ, ПОСТРАДАВШИХ ВСЛЕДСТВИЕ АВАРИИ НА ЧЕРНОБЫЛЬСКОЙ АТОМНОЙ ЭЛЕКТРОСТАНЦИИ (ЧАЭС)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VII съезд онкологов и радиологов стран СНГ, г. Астана Республика Казахстан, 5- , г. Астана , Ассоциация директоров , центров и институтов онкологии и радиологии стран СНГ, . , с. 21</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Т.В. Синкина, Ю.Н. Димитриади, В.Д. Петрова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08940" algn="l"/>
                        </a:tabLst>
                      </a:pPr>
                      <a:r>
                        <a:rPr lang="ru-RU" sz="1100" dirty="0" smtClean="0">
                          <a:latin typeface="Times New Roman"/>
                          <a:ea typeface="Times New Roman"/>
                          <a:cs typeface="Times New Roman"/>
                        </a:rPr>
                        <a:t>155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АНАЛИЗ РАСПРОСТРАНЕНИЯ ПЕРВИЧНО-МНОЖЕСТВЕННЫХ ЗЛОКАЧЕСТВЕННЫХ НОВООБРАЗОВАНИЙ  (ПМЗН) В АЛТАЙСКОМ КРАЕ (АК)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VII съезд онкологов и радиологов стран СНГ, г. Астана Республика Казахстан, 5- , г. Астана , Ассоциация директоров , центров и институтов онкологии и радиологии стран СНГ, . , с.20-21</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Секержинская Е.Л., Терехова С.А., Петрова В.Д.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08940" algn="l"/>
                        </a:tabLst>
                      </a:pPr>
                      <a:r>
                        <a:rPr lang="ru-RU" sz="1100" dirty="0" smtClean="0">
                          <a:latin typeface="Times New Roman"/>
                          <a:ea typeface="Times New Roman"/>
                          <a:cs typeface="Times New Roman"/>
                        </a:rPr>
                        <a:t>156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ОСОБЕННОСТИ ЭПИДЕМИОЛОГИИ ЗЛОКАЧЕСТВЕННЫХ НОВООБРАЗОВАНИЙ МОЛОЧНОЙ ЖЕЛЕЗЫ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Высокие технологии в онкологии: материалы Российской научно-практической конференции с международным участием,  26- , г. Барнаул/ под ред. д.м.н., проф. А.Ф. Лазарева: -Барнаул, АЗБУКА, 2012, с.23-25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Суворов В.В., Игитов В.И.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08940" algn="l"/>
                        </a:tabLst>
                      </a:pPr>
                      <a:r>
                        <a:rPr lang="ru-RU" sz="1100" dirty="0" smtClean="0">
                          <a:latin typeface="Times New Roman"/>
                          <a:ea typeface="Times New Roman"/>
                          <a:cs typeface="Times New Roman"/>
                        </a:rPr>
                        <a:t>157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ЭПИДЕМИОЛОГИЯ ЗЛОКАЧЕСТВЕННЫХ НОВООБРАЗОВАНИЙ ГЕПАТОБИЛИАРНОЙ СИСТЕМЫ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Высокие технологии в онкологии: материалы Российской научно-практической конференции с международным участием,  26- , г. Барнаул/ под ред. д.м.н., проф. А.Ф. Лазарева: -Барнаул, АЗБУКА, 2012, с.22-23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Суворов В.В., Игитов В.И.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08940" algn="l"/>
                        </a:tabLst>
                      </a:pPr>
                      <a:r>
                        <a:rPr lang="ru-RU" sz="1100" dirty="0" smtClean="0">
                          <a:latin typeface="Times New Roman"/>
                          <a:ea typeface="Times New Roman"/>
                          <a:cs typeface="Times New Roman"/>
                        </a:rPr>
                        <a:t>158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ЭПИДЕМИОЛОГИЯ РАКА МОЛОЧНОЙ ЖЕЛЕЗЫ В АЛТАЙСКОМ КРАЕ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VII съезд онкологов и радиологов стран СНГ, г. Астана Республика Казахстан, 5- , г. Астана , Ассоциация директоров , центров и институтов онкологии и радиологии стран СНГ, . , с. 14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В.В.Суворов, В.И.Игитов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08940" algn="l"/>
                        </a:tabLst>
                      </a:pPr>
                      <a:r>
                        <a:rPr lang="ru-RU" sz="1100" dirty="0" smtClean="0">
                          <a:latin typeface="Times New Roman"/>
                          <a:ea typeface="Times New Roman"/>
                          <a:cs typeface="Times New Roman"/>
                        </a:rPr>
                        <a:t>159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СРАВНЕНИЕ ОСОБЕННОСТЕЙ РАСПРОСТРАНЕНИЯ МЕЛАНОМЫ КОЖИ В ХАБАРОВСКОМ И АЛТАЙСКОМ КРАЯХ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VII съезд онкологов и радиологов стран СНГ, г. Астана Республика Казахстан, 5- , г. Астана , Ассоциация директоров , центров и институтов онкологии и радиологии стран СНГ, . , с. 15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Марочко А.Ю., Шойхет Я.Н.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08940" algn="l"/>
                        </a:tabLst>
                      </a:pPr>
                      <a:r>
                        <a:rPr lang="ru-RU" sz="1100" dirty="0" smtClean="0">
                          <a:latin typeface="Times New Roman"/>
                          <a:ea typeface="Times New Roman"/>
                          <a:cs typeface="Times New Roman"/>
                        </a:rPr>
                        <a:t>160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РАСПРОСТРАНЕННОСТЬ НОВООБРАЗОВАНИЙ ЖЕНСКОЙ ПОЛОВОЙ СИСТЕМЫ В АЛТАЙСКОМ КРАЕ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VII съезд онкологов и радиологов стран СНГ, г. Астана Республика Казахстан, 5- , г. Астана , Ассоциация директоров , центров и институтов онкологии и радиологии стран СНГ, . , с. 14-15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В.В.Суворов, В.И.Игитов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298">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161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РАК МОЛОЧНОЙ ЖЕЛЕЗЫ У МУЖЧИН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Новые методы в онкологической практике: материалы Российской научно-практической конференции с международным участием,  25-26 июня 2013 г., г. Барнаул/ под ред. д.м.н., проф. А.Ф. Лазарева: -Барнаул, АЗБУКА, 2013, с.30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Чурилова Л.А., </a:t>
                      </a:r>
                      <a:r>
                        <a:rPr lang="ru-RU" sz="1100" dirty="0" err="1">
                          <a:latin typeface="Times New Roman"/>
                          <a:ea typeface="Times New Roman"/>
                          <a:cs typeface="Times New Roman"/>
                        </a:rPr>
                        <a:t>Федоскина</a:t>
                      </a:r>
                      <a:r>
                        <a:rPr lang="ru-RU" sz="1100" dirty="0">
                          <a:latin typeface="Times New Roman"/>
                          <a:ea typeface="Times New Roman"/>
                          <a:cs typeface="Times New Roman"/>
                        </a:rPr>
                        <a:t> А.В., </a:t>
                      </a:r>
                      <a:r>
                        <a:rPr lang="ru-RU" sz="1100" dirty="0" err="1">
                          <a:latin typeface="Times New Roman"/>
                          <a:ea typeface="Times New Roman"/>
                          <a:cs typeface="Times New Roman"/>
                        </a:rPr>
                        <a:t>Сахран</a:t>
                      </a:r>
                      <a:r>
                        <a:rPr lang="ru-RU" sz="1100" dirty="0">
                          <a:latin typeface="Times New Roman"/>
                          <a:ea typeface="Times New Roman"/>
                          <a:cs typeface="Times New Roman"/>
                        </a:rPr>
                        <a:t> М.Е., </a:t>
                      </a:r>
                      <a:r>
                        <a:rPr lang="ru-RU" sz="1100" dirty="0" err="1">
                          <a:latin typeface="Times New Roman"/>
                          <a:ea typeface="Times New Roman"/>
                          <a:cs typeface="Times New Roman"/>
                        </a:rPr>
                        <a:t>Секержинская</a:t>
                      </a:r>
                      <a:r>
                        <a:rPr lang="ru-RU" sz="1100" dirty="0">
                          <a:latin typeface="Times New Roman"/>
                          <a:ea typeface="Times New Roman"/>
                          <a:cs typeface="Times New Roman"/>
                        </a:rPr>
                        <a:t> Е.Л., Скрябина Л.С.,  </a:t>
                      </a:r>
                      <a:r>
                        <a:rPr lang="ru-RU" sz="1100" dirty="0" err="1">
                          <a:latin typeface="Times New Roman"/>
                          <a:ea typeface="Times New Roman"/>
                          <a:cs typeface="Times New Roman"/>
                        </a:rPr>
                        <a:t>Кремлева</a:t>
                      </a:r>
                      <a:r>
                        <a:rPr lang="ru-RU" sz="1100" dirty="0">
                          <a:latin typeface="Times New Roman"/>
                          <a:ea typeface="Times New Roman"/>
                          <a:cs typeface="Times New Roman"/>
                        </a:rPr>
                        <a:t> О.А., Горячева М.В., Курбатов Г.К., </a:t>
                      </a:r>
                      <a:r>
                        <a:rPr lang="ru-RU" sz="1100" dirty="0" err="1">
                          <a:latin typeface="Times New Roman"/>
                          <a:ea typeface="Times New Roman"/>
                          <a:cs typeface="Times New Roman"/>
                        </a:rPr>
                        <a:t>Россоха</a:t>
                      </a:r>
                      <a:r>
                        <a:rPr lang="ru-RU" sz="1100" dirty="0">
                          <a:latin typeface="Times New Roman"/>
                          <a:ea typeface="Times New Roman"/>
                          <a:cs typeface="Times New Roman"/>
                        </a:rPr>
                        <a:t> Е.И., Маркосян С.И.,  Фролова Т.С., </a:t>
                      </a:r>
                      <a:r>
                        <a:rPr lang="ru-RU" sz="1100" dirty="0" err="1">
                          <a:latin typeface="Times New Roman"/>
                          <a:ea typeface="Times New Roman"/>
                          <a:cs typeface="Times New Roman"/>
                        </a:rPr>
                        <a:t>Матяш</a:t>
                      </a:r>
                      <a:r>
                        <a:rPr lang="ru-RU" sz="1100" dirty="0">
                          <a:latin typeface="Times New Roman"/>
                          <a:ea typeface="Times New Roman"/>
                          <a:cs typeface="Times New Roman"/>
                        </a:rPr>
                        <a:t> О.А.,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л.13</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p:cNvSpPr>
            <a:spLocks noChangeArrowheads="1"/>
          </p:cNvSpPr>
          <p:nvPr/>
        </p:nvSpPr>
        <p:spPr bwMode="auto">
          <a:xfrm>
            <a:off x="34925" y="188913"/>
            <a:ext cx="2808288" cy="6480175"/>
          </a:xfrm>
          <a:prstGeom prst="roundRect">
            <a:avLst>
              <a:gd name="adj" fmla="val 16667"/>
            </a:avLst>
          </a:prstGeom>
          <a:solidFill>
            <a:schemeClr val="accent1"/>
          </a:solidFill>
          <a:ln w="9525">
            <a:solidFill>
              <a:schemeClr val="tx1"/>
            </a:solidFill>
            <a:round/>
            <a:headEnd/>
            <a:tailEnd/>
          </a:ln>
        </p:spPr>
        <p:txBody>
          <a:bodyPr wrap="none" anchor="ctr"/>
          <a:lstStyle/>
          <a:p>
            <a:endParaRPr lang="ru-RU"/>
          </a:p>
        </p:txBody>
      </p:sp>
      <p:sp>
        <p:nvSpPr>
          <p:cNvPr id="79875" name="Rectangle 3"/>
          <p:cNvSpPr>
            <a:spLocks noGrp="1" noChangeArrowheads="1"/>
          </p:cNvSpPr>
          <p:nvPr>
            <p:ph type="title"/>
          </p:nvPr>
        </p:nvSpPr>
        <p:spPr>
          <a:xfrm>
            <a:off x="0" y="476250"/>
            <a:ext cx="2808288" cy="4608513"/>
          </a:xfrm>
        </p:spPr>
        <p:txBody>
          <a:bodyPr>
            <a:normAutofit/>
          </a:bodyPr>
          <a:lstStyle/>
          <a:p>
            <a:pPr algn="ctr" eaLnBrk="1" fontAlgn="auto" hangingPunct="1">
              <a:spcAft>
                <a:spcPts val="0"/>
              </a:spcAft>
              <a:defRPr/>
            </a:pPr>
            <a:r>
              <a:rPr lang="ru-RU" sz="2400" b="1" dirty="0" smtClean="0">
                <a:solidFill>
                  <a:srgbClr val="000048"/>
                </a:solidFill>
                <a:effectLst>
                  <a:outerShdw blurRad="38100" dist="38100" dir="2700000" algn="tl">
                    <a:srgbClr val="C0C0C0"/>
                  </a:outerShdw>
                </a:effectLst>
              </a:rPr>
              <a:t>Динамика показателей онкологической заболеваемости населения Алтайского края (на 100 тыс. чел., оба пола, «грубый показатель»)</a:t>
            </a:r>
          </a:p>
        </p:txBody>
      </p:sp>
      <p:graphicFrame>
        <p:nvGraphicFramePr>
          <p:cNvPr id="232371" name="Group 2995"/>
          <p:cNvGraphicFramePr>
            <a:graphicFrameLocks noGrp="1"/>
          </p:cNvGraphicFramePr>
          <p:nvPr>
            <p:ph idx="1"/>
          </p:nvPr>
        </p:nvGraphicFramePr>
        <p:xfrm>
          <a:off x="2857500" y="10448"/>
          <a:ext cx="6106987" cy="6874936"/>
        </p:xfrm>
        <a:graphic>
          <a:graphicData uri="http://schemas.openxmlformats.org/drawingml/2006/table">
            <a:tbl>
              <a:tblPr/>
              <a:tblGrid>
                <a:gridCol w="2146548"/>
                <a:gridCol w="720080"/>
                <a:gridCol w="720080"/>
                <a:gridCol w="720080"/>
                <a:gridCol w="648072"/>
                <a:gridCol w="1152127"/>
              </a:tblGrid>
              <a:tr h="248541">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pPr>
                      <a:r>
                        <a:rPr kumimoji="0" lang="ru-RU" sz="1500" b="0" i="0" u="none" strike="noStrike" cap="none" normalizeH="0" baseline="0" dirty="0" smtClean="0">
                          <a:ln>
                            <a:noFill/>
                          </a:ln>
                          <a:solidFill>
                            <a:srgbClr val="FFFF00"/>
                          </a:solidFill>
                          <a:effectLst/>
                          <a:latin typeface="+mn-lt"/>
                          <a:cs typeface="Times New Roman" pitchFamily="18" charset="0"/>
                        </a:rPr>
                        <a:t>Локализации</a:t>
                      </a:r>
                      <a:endParaRPr kumimoji="0" lang="ru-RU" sz="1500" b="0" i="0" u="none" strike="noStrike" cap="none" normalizeH="0" baseline="0" dirty="0" smtClean="0">
                        <a:ln>
                          <a:noFill/>
                        </a:ln>
                        <a:solidFill>
                          <a:srgbClr val="FFFF00"/>
                        </a:solidFill>
                        <a:effectLst/>
                        <a:latin typeface="+mn-lt"/>
                      </a:endParaRPr>
                    </a:p>
                  </a:txBody>
                  <a:tcPr marL="18000" marR="18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gridSpan="4">
                  <a:txBody>
                    <a:bodyPr/>
                    <a:lstStyle/>
                    <a:p>
                      <a:pPr marL="0" marR="0" lvl="0" indent="0" algn="ctr" defTabSz="914400" rtl="0" eaLnBrk="1" fontAlgn="ctr" latinLnBrk="0" hangingPunct="1">
                        <a:lnSpc>
                          <a:spcPct val="100000"/>
                        </a:lnSpc>
                        <a:spcBef>
                          <a:spcPts val="0"/>
                        </a:spcBef>
                        <a:spcAft>
                          <a:spcPts val="0"/>
                        </a:spcAft>
                        <a:buClrTx/>
                        <a:buSzTx/>
                        <a:buFontTx/>
                        <a:buNone/>
                        <a:tabLst/>
                      </a:pPr>
                      <a:r>
                        <a:rPr kumimoji="0" lang="ru-RU" sz="1600" b="0" i="0" u="none" strike="noStrike" cap="none" normalizeH="0" baseline="0" dirty="0" smtClean="0">
                          <a:ln>
                            <a:noFill/>
                          </a:ln>
                          <a:solidFill>
                            <a:srgbClr val="FFFF00"/>
                          </a:solidFill>
                          <a:effectLst/>
                          <a:latin typeface="+mn-lt"/>
                        </a:rPr>
                        <a:t>Годы</a:t>
                      </a:r>
                    </a:p>
                  </a:txBody>
                  <a:tcPr marL="18000" marR="18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ru-RU"/>
                    </a:p>
                  </a:txBody>
                  <a:tcPr/>
                </a:tc>
                <a:tc hMerge="1">
                  <a:txBody>
                    <a:bodyPr/>
                    <a:lstStyle/>
                    <a:p>
                      <a:endParaRPr lang="ru-RU"/>
                    </a:p>
                  </a:txBody>
                  <a:tcPr/>
                </a:tc>
                <a:tc hMerge="1">
                  <a:txBody>
                    <a:bodyPr/>
                    <a:lstStyle/>
                    <a:p>
                      <a:endParaRPr lang="ru-RU"/>
                    </a:p>
                  </a:txBody>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pPr>
                      <a:r>
                        <a:rPr kumimoji="0" lang="ru-RU" sz="1500" b="0" i="0" u="none" strike="noStrike" cap="none" normalizeH="0" baseline="0" dirty="0" smtClean="0">
                          <a:ln>
                            <a:noFill/>
                          </a:ln>
                          <a:solidFill>
                            <a:srgbClr val="FFFF00"/>
                          </a:solidFill>
                          <a:effectLst/>
                          <a:latin typeface="+mn-lt"/>
                          <a:cs typeface="Times New Roman" pitchFamily="18" charset="0"/>
                        </a:rPr>
                        <a:t>Прирост</a:t>
                      </a:r>
                    </a:p>
                    <a:p>
                      <a:pPr marL="0" marR="0" lvl="0" indent="0" algn="ctr" defTabSz="914400" rtl="0" eaLnBrk="1" fontAlgn="ctr" latinLnBrk="0" hangingPunct="1">
                        <a:lnSpc>
                          <a:spcPct val="100000"/>
                        </a:lnSpc>
                        <a:spcBef>
                          <a:spcPts val="0"/>
                        </a:spcBef>
                        <a:spcAft>
                          <a:spcPts val="0"/>
                        </a:spcAft>
                        <a:buClrTx/>
                        <a:buSzTx/>
                        <a:buFontTx/>
                        <a:buNone/>
                        <a:tabLst/>
                      </a:pPr>
                      <a:r>
                        <a:rPr kumimoji="0" lang="ru-RU" sz="1500" b="0" i="0" u="none" strike="noStrike" cap="none" normalizeH="0" baseline="0" dirty="0" smtClean="0">
                          <a:ln>
                            <a:noFill/>
                          </a:ln>
                          <a:solidFill>
                            <a:srgbClr val="FFFF00"/>
                          </a:solidFill>
                          <a:effectLst/>
                          <a:latin typeface="+mn-lt"/>
                          <a:cs typeface="Times New Roman" pitchFamily="18" charset="0"/>
                        </a:rPr>
                        <a:t>( с 2000 г.),%</a:t>
                      </a:r>
                      <a:endParaRPr kumimoji="0" lang="ru-RU" sz="1500" b="0" i="0" u="none" strike="noStrike" cap="none" normalizeH="0" baseline="0" dirty="0" smtClean="0">
                        <a:ln>
                          <a:noFill/>
                        </a:ln>
                        <a:solidFill>
                          <a:srgbClr val="FFFF00"/>
                        </a:solidFill>
                        <a:effectLst/>
                        <a:latin typeface="+mn-lt"/>
                      </a:endParaRPr>
                    </a:p>
                  </a:txBody>
                  <a:tcPr marL="18000" marR="18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444155">
                <a:tc vMerge="1">
                  <a:txBody>
                    <a:bodyPr/>
                    <a:lstStyle/>
                    <a:p>
                      <a:endParaRPr lang="ru-RU"/>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pPr>
                      <a:r>
                        <a:rPr kumimoji="0" lang="ru-RU" sz="1500" b="0" i="0" u="none" strike="noStrike" cap="none" normalizeH="0" baseline="0" dirty="0" smtClean="0">
                          <a:ln>
                            <a:noFill/>
                          </a:ln>
                          <a:solidFill>
                            <a:srgbClr val="FFFF00"/>
                          </a:solidFill>
                          <a:effectLst/>
                          <a:latin typeface="+mn-lt"/>
                          <a:cs typeface="Times New Roman" pitchFamily="18" charset="0"/>
                        </a:rPr>
                        <a:t>2000</a:t>
                      </a:r>
                      <a:endParaRPr kumimoji="0" lang="ru-RU" sz="1500" b="0" i="0" u="none" strike="noStrike" cap="none" normalizeH="0" baseline="0" dirty="0" smtClean="0">
                        <a:ln>
                          <a:noFill/>
                        </a:ln>
                        <a:solidFill>
                          <a:srgbClr val="FFFF00"/>
                        </a:solidFill>
                        <a:effectLst/>
                        <a:latin typeface="+mn-lt"/>
                      </a:endParaRPr>
                    </a:p>
                  </a:txBody>
                  <a:tcPr marL="18000" marR="18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pPr>
                      <a:r>
                        <a:rPr kumimoji="0" lang="ru-RU" sz="1500" b="0" i="0" u="none" strike="noStrike" cap="none" normalizeH="0" baseline="0" dirty="0" smtClean="0">
                          <a:ln>
                            <a:noFill/>
                          </a:ln>
                          <a:solidFill>
                            <a:srgbClr val="FFFF00"/>
                          </a:solidFill>
                          <a:effectLst/>
                          <a:latin typeface="+mn-lt"/>
                        </a:rPr>
                        <a:t>2014</a:t>
                      </a:r>
                    </a:p>
                  </a:txBody>
                  <a:tcPr marL="18000" marR="18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algn="ctr">
                        <a:lnSpc>
                          <a:spcPct val="100000"/>
                        </a:lnSpc>
                        <a:spcBef>
                          <a:spcPts val="0"/>
                        </a:spcBef>
                        <a:spcAft>
                          <a:spcPts val="0"/>
                        </a:spcAft>
                      </a:pPr>
                      <a:r>
                        <a:rPr lang="ru-RU" sz="1500" b="0" dirty="0" smtClean="0">
                          <a:solidFill>
                            <a:srgbClr val="FFFF00"/>
                          </a:solidFill>
                          <a:latin typeface="+mn-lt"/>
                        </a:rPr>
                        <a:t>2015</a:t>
                      </a:r>
                      <a:endParaRPr lang="ru-RU" sz="1500" b="0" dirty="0">
                        <a:solidFill>
                          <a:srgbClr val="FFFF00"/>
                        </a:solidFill>
                        <a:latin typeface="+mn-lt"/>
                      </a:endParaRPr>
                    </a:p>
                  </a:txBody>
                  <a:tcPr marL="18000" marR="18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algn="ctr"/>
                      <a:r>
                        <a:rPr lang="ru-RU" sz="1500" dirty="0" smtClean="0">
                          <a:solidFill>
                            <a:srgbClr val="FFFF00"/>
                          </a:solidFill>
                        </a:rPr>
                        <a:t>2016</a:t>
                      </a:r>
                      <a:endParaRPr lang="ru-RU" sz="1500" dirty="0">
                        <a:solidFill>
                          <a:srgbClr val="FFFF00"/>
                        </a:solidFill>
                      </a:endParaRPr>
                    </a:p>
                  </a:txBody>
                  <a:tcPr marL="18000" marR="18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vMerge="1">
                  <a:txBody>
                    <a:bodyPr/>
                    <a:lstStyle/>
                    <a:p>
                      <a:endParaRPr lang="ru-RU" dirty="0"/>
                    </a:p>
                  </a:txBody>
                  <a:tcPr/>
                </a:tc>
              </a:tr>
              <a:tr h="273387">
                <a:tc>
                  <a:txBody>
                    <a:bodyPr/>
                    <a:lstStyle/>
                    <a:p>
                      <a:pPr marL="36000" algn="l" fontAlgn="ctr">
                        <a:lnSpc>
                          <a:spcPct val="100000"/>
                        </a:lnSpc>
                        <a:spcBef>
                          <a:spcPts val="0"/>
                        </a:spcBef>
                        <a:spcAft>
                          <a:spcPts val="0"/>
                        </a:spcAft>
                      </a:pPr>
                      <a:r>
                        <a:rPr lang="ru-RU" sz="1400" b="1" i="0" u="none" strike="noStrike" dirty="0" smtClean="0">
                          <a:solidFill>
                            <a:schemeClr val="tx2"/>
                          </a:solidFill>
                          <a:latin typeface="Times New Roman" pitchFamily="18" charset="0"/>
                          <a:cs typeface="Times New Roman" pitchFamily="18" charset="0"/>
                        </a:rPr>
                        <a:t>губа</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4,1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4,2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3,8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-7,3</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387">
                <a:tc>
                  <a:txBody>
                    <a:bodyPr/>
                    <a:lstStyle/>
                    <a:p>
                      <a:pPr marL="36000" algn="l" fontAlgn="ctr">
                        <a:lnSpc>
                          <a:spcPct val="100000"/>
                        </a:lnSpc>
                        <a:spcBef>
                          <a:spcPts val="0"/>
                        </a:spcBef>
                        <a:spcAft>
                          <a:spcPts val="0"/>
                        </a:spcAft>
                      </a:pPr>
                      <a:r>
                        <a:rPr lang="ru-RU" sz="1400" b="1" i="0" u="none" strike="noStrike" dirty="0">
                          <a:solidFill>
                            <a:schemeClr val="tx2"/>
                          </a:solidFill>
                          <a:latin typeface="Times New Roman" pitchFamily="18" charset="0"/>
                          <a:cs typeface="Times New Roman" pitchFamily="18" charset="0"/>
                        </a:rPr>
                        <a:t>пищевод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3,6</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5,5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2"/>
                          </a:solidFill>
                          <a:latin typeface="Times New Roman" pitchFamily="18" charset="0"/>
                          <a:cs typeface="Times New Roman" pitchFamily="18" charset="0"/>
                        </a:rPr>
                        <a:t>4,6</a:t>
                      </a:r>
                      <a:endParaRPr lang="ru-RU" sz="1400" b="1"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27,7</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387">
                <a:tc>
                  <a:txBody>
                    <a:bodyPr/>
                    <a:lstStyle/>
                    <a:p>
                      <a:pPr marL="36000" algn="l" fontAlgn="ctr">
                        <a:lnSpc>
                          <a:spcPct val="100000"/>
                        </a:lnSpc>
                        <a:spcBef>
                          <a:spcPts val="0"/>
                        </a:spcBef>
                        <a:spcAft>
                          <a:spcPts val="0"/>
                        </a:spcAft>
                      </a:pPr>
                      <a:r>
                        <a:rPr lang="ru-RU" sz="1400" b="1" i="0" u="none" strike="noStrike" dirty="0">
                          <a:solidFill>
                            <a:schemeClr val="tx2"/>
                          </a:solidFill>
                          <a:latin typeface="Times New Roman" pitchFamily="18" charset="0"/>
                          <a:cs typeface="Times New Roman" pitchFamily="18" charset="0"/>
                        </a:rPr>
                        <a:t>желудок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31,4</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30,0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29,5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2"/>
                          </a:solidFill>
                          <a:latin typeface="Times New Roman" pitchFamily="18" charset="0"/>
                          <a:cs typeface="Times New Roman" pitchFamily="18" charset="0"/>
                        </a:rPr>
                        <a:t>28,3</a:t>
                      </a:r>
                      <a:endParaRPr lang="ru-RU" sz="1400" b="1"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-9,9</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387">
                <a:tc>
                  <a:txBody>
                    <a:bodyPr/>
                    <a:lstStyle/>
                    <a:p>
                      <a:pPr marL="36000" algn="l" fontAlgn="ctr">
                        <a:lnSpc>
                          <a:spcPct val="100000"/>
                        </a:lnSpc>
                        <a:spcBef>
                          <a:spcPts val="0"/>
                        </a:spcBef>
                        <a:spcAft>
                          <a:spcPts val="0"/>
                        </a:spcAft>
                      </a:pPr>
                      <a:r>
                        <a:rPr lang="ru-RU" sz="1400" b="1" i="0" u="none" strike="noStrike" dirty="0">
                          <a:solidFill>
                            <a:schemeClr val="tx2"/>
                          </a:solidFill>
                          <a:latin typeface="Times New Roman" pitchFamily="18" charset="0"/>
                          <a:cs typeface="Times New Roman" pitchFamily="18" charset="0"/>
                        </a:rPr>
                        <a:t>ободочная кишка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17,2</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a:solidFill>
                            <a:schemeClr val="tx2"/>
                          </a:solidFill>
                          <a:latin typeface="Times New Roman" pitchFamily="18" charset="0"/>
                          <a:cs typeface="Times New Roman" pitchFamily="18" charset="0"/>
                        </a:rPr>
                        <a:t>29,3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30,4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2"/>
                          </a:solidFill>
                          <a:latin typeface="Times New Roman" pitchFamily="18" charset="0"/>
                          <a:cs typeface="Times New Roman" pitchFamily="18" charset="0"/>
                        </a:rPr>
                        <a:t>28,2</a:t>
                      </a:r>
                      <a:endParaRPr lang="ru-RU" sz="1400" b="1"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63,9</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387">
                <a:tc>
                  <a:txBody>
                    <a:bodyPr/>
                    <a:lstStyle/>
                    <a:p>
                      <a:pPr marL="36000" algn="l" fontAlgn="ctr">
                        <a:lnSpc>
                          <a:spcPct val="100000"/>
                        </a:lnSpc>
                        <a:spcBef>
                          <a:spcPts val="0"/>
                        </a:spcBef>
                        <a:spcAft>
                          <a:spcPts val="0"/>
                        </a:spcAft>
                      </a:pPr>
                      <a:r>
                        <a:rPr lang="ru-RU" sz="1400" b="1" i="0" u="none" strike="noStrike" dirty="0">
                          <a:solidFill>
                            <a:schemeClr val="tx2"/>
                          </a:solidFill>
                          <a:latin typeface="Times New Roman" pitchFamily="18" charset="0"/>
                          <a:cs typeface="Times New Roman" pitchFamily="18" charset="0"/>
                        </a:rPr>
                        <a:t>прямая кишка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13,2</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a:solidFill>
                            <a:schemeClr val="tx2"/>
                          </a:solidFill>
                          <a:latin typeface="Times New Roman" pitchFamily="18" charset="0"/>
                          <a:cs typeface="Times New Roman" pitchFamily="18" charset="0"/>
                        </a:rPr>
                        <a:t>21,5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23,2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2"/>
                          </a:solidFill>
                          <a:latin typeface="Times New Roman" pitchFamily="18" charset="0"/>
                          <a:cs typeface="Times New Roman" pitchFamily="18" charset="0"/>
                        </a:rPr>
                        <a:t>21,7</a:t>
                      </a:r>
                      <a:endParaRPr lang="ru-RU" sz="1400" b="1"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64,4</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387">
                <a:tc>
                  <a:txBody>
                    <a:bodyPr/>
                    <a:lstStyle/>
                    <a:p>
                      <a:pPr marL="36000" algn="l" fontAlgn="ctr">
                        <a:lnSpc>
                          <a:spcPct val="100000"/>
                        </a:lnSpc>
                        <a:spcBef>
                          <a:spcPts val="0"/>
                        </a:spcBef>
                        <a:spcAft>
                          <a:spcPts val="0"/>
                        </a:spcAft>
                      </a:pPr>
                      <a:r>
                        <a:rPr lang="ru-RU" sz="1400" b="1" i="0" u="none" strike="noStrike" dirty="0">
                          <a:solidFill>
                            <a:schemeClr val="tx2"/>
                          </a:solidFill>
                          <a:latin typeface="Times New Roman" pitchFamily="18" charset="0"/>
                          <a:cs typeface="Times New Roman" pitchFamily="18" charset="0"/>
                        </a:rPr>
                        <a:t>печень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6,5</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a:solidFill>
                            <a:schemeClr val="tx2"/>
                          </a:solidFill>
                          <a:latin typeface="Times New Roman" pitchFamily="18" charset="0"/>
                          <a:cs typeface="Times New Roman" pitchFamily="18" charset="0"/>
                        </a:rPr>
                        <a:t>6,4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5,6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2"/>
                          </a:solidFill>
                          <a:latin typeface="Times New Roman" pitchFamily="18" charset="0"/>
                          <a:cs typeface="Times New Roman" pitchFamily="18" charset="0"/>
                        </a:rPr>
                        <a:t>7,5</a:t>
                      </a:r>
                      <a:endParaRPr lang="ru-RU" sz="1400" b="1"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15,4</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387">
                <a:tc>
                  <a:txBody>
                    <a:bodyPr/>
                    <a:lstStyle/>
                    <a:p>
                      <a:pPr marL="36000" algn="l" fontAlgn="ctr">
                        <a:lnSpc>
                          <a:spcPct val="100000"/>
                        </a:lnSpc>
                        <a:spcBef>
                          <a:spcPts val="0"/>
                        </a:spcBef>
                        <a:spcAft>
                          <a:spcPts val="0"/>
                        </a:spcAft>
                      </a:pPr>
                      <a:r>
                        <a:rPr lang="ru-RU" sz="1400" b="1" i="0" u="none" strike="noStrike" dirty="0">
                          <a:solidFill>
                            <a:schemeClr val="tx2"/>
                          </a:solidFill>
                          <a:latin typeface="Times New Roman" pitchFamily="18" charset="0"/>
                          <a:cs typeface="Times New Roman" pitchFamily="18" charset="0"/>
                        </a:rPr>
                        <a:t>поджелудочная </a:t>
                      </a:r>
                      <a:r>
                        <a:rPr lang="ru-RU" sz="1400" b="1" i="0" u="none" strike="noStrike" dirty="0" smtClean="0">
                          <a:solidFill>
                            <a:schemeClr val="tx2"/>
                          </a:solidFill>
                          <a:latin typeface="Times New Roman" pitchFamily="18" charset="0"/>
                          <a:cs typeface="Times New Roman" pitchFamily="18" charset="0"/>
                        </a:rPr>
                        <a:t>железа </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10,8</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a:solidFill>
                            <a:schemeClr val="tx2"/>
                          </a:solidFill>
                          <a:latin typeface="Times New Roman" pitchFamily="18" charset="0"/>
                          <a:cs typeface="Times New Roman" pitchFamily="18" charset="0"/>
                        </a:rPr>
                        <a:t>11,8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13,3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2"/>
                          </a:solidFill>
                          <a:latin typeface="Times New Roman" pitchFamily="18" charset="0"/>
                          <a:cs typeface="Times New Roman" pitchFamily="18" charset="0"/>
                        </a:rPr>
                        <a:t>14,9</a:t>
                      </a:r>
                      <a:endParaRPr lang="ru-RU" sz="1400" b="1"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37,9</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387">
                <a:tc>
                  <a:txBody>
                    <a:bodyPr/>
                    <a:lstStyle/>
                    <a:p>
                      <a:pPr marL="36000" algn="l" fontAlgn="ctr">
                        <a:lnSpc>
                          <a:spcPct val="100000"/>
                        </a:lnSpc>
                        <a:spcBef>
                          <a:spcPts val="0"/>
                        </a:spcBef>
                        <a:spcAft>
                          <a:spcPts val="0"/>
                        </a:spcAft>
                      </a:pPr>
                      <a:r>
                        <a:rPr lang="ru-RU" sz="1400" b="1" i="0" u="none" strike="noStrike" dirty="0">
                          <a:solidFill>
                            <a:schemeClr val="tx2"/>
                          </a:solidFill>
                          <a:latin typeface="Times New Roman" pitchFamily="18" charset="0"/>
                          <a:cs typeface="Times New Roman" pitchFamily="18" charset="0"/>
                        </a:rPr>
                        <a:t>гортань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5,0</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a:solidFill>
                            <a:schemeClr val="tx2"/>
                          </a:solidFill>
                          <a:latin typeface="Times New Roman" pitchFamily="18" charset="0"/>
                          <a:cs typeface="Times New Roman" pitchFamily="18" charset="0"/>
                        </a:rPr>
                        <a:t>6,4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2"/>
                          </a:solidFill>
                          <a:latin typeface="Times New Roman" pitchFamily="18" charset="0"/>
                          <a:cs typeface="Times New Roman" pitchFamily="18" charset="0"/>
                        </a:rPr>
                        <a:t>6,6</a:t>
                      </a:r>
                      <a:endParaRPr lang="ru-RU" sz="1400" b="1"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32,0</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387">
                <a:tc>
                  <a:txBody>
                    <a:bodyPr/>
                    <a:lstStyle/>
                    <a:p>
                      <a:pPr marL="36000" algn="l" fontAlgn="ctr">
                        <a:lnSpc>
                          <a:spcPct val="100000"/>
                        </a:lnSpc>
                        <a:spcBef>
                          <a:spcPts val="0"/>
                        </a:spcBef>
                        <a:spcAft>
                          <a:spcPts val="0"/>
                        </a:spcAft>
                      </a:pPr>
                      <a:r>
                        <a:rPr lang="ru-RU" sz="1400" b="1" i="0" u="none" strike="noStrike" dirty="0">
                          <a:solidFill>
                            <a:schemeClr val="tx2"/>
                          </a:solidFill>
                          <a:latin typeface="Times New Roman" pitchFamily="18" charset="0"/>
                          <a:cs typeface="Times New Roman" pitchFamily="18" charset="0"/>
                        </a:rPr>
                        <a:t>легкие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54,6</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a:solidFill>
                            <a:schemeClr val="tx2"/>
                          </a:solidFill>
                          <a:latin typeface="Times New Roman" pitchFamily="18" charset="0"/>
                          <a:cs typeface="Times New Roman" pitchFamily="18" charset="0"/>
                        </a:rPr>
                        <a:t>57,2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63,4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2"/>
                          </a:solidFill>
                          <a:latin typeface="Times New Roman" pitchFamily="18" charset="0"/>
                          <a:cs typeface="Times New Roman" pitchFamily="18" charset="0"/>
                        </a:rPr>
                        <a:t>61,0</a:t>
                      </a:r>
                      <a:endParaRPr lang="ru-RU" sz="1400" b="1"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11,7</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387">
                <a:tc>
                  <a:txBody>
                    <a:bodyPr/>
                    <a:lstStyle/>
                    <a:p>
                      <a:pPr marL="36000" algn="l" fontAlgn="ctr">
                        <a:lnSpc>
                          <a:spcPct val="100000"/>
                        </a:lnSpc>
                        <a:spcBef>
                          <a:spcPts val="0"/>
                        </a:spcBef>
                        <a:spcAft>
                          <a:spcPts val="0"/>
                        </a:spcAft>
                      </a:pPr>
                      <a:r>
                        <a:rPr lang="ru-RU" sz="1400" b="1" i="0" u="none" strike="noStrike" dirty="0">
                          <a:solidFill>
                            <a:schemeClr val="tx2"/>
                          </a:solidFill>
                          <a:latin typeface="Times New Roman" pitchFamily="18" charset="0"/>
                          <a:cs typeface="Times New Roman" pitchFamily="18" charset="0"/>
                        </a:rPr>
                        <a:t>кости, </a:t>
                      </a:r>
                      <a:r>
                        <a:rPr lang="ru-RU" sz="1400" b="1" i="0" u="none" strike="noStrike" dirty="0" err="1">
                          <a:solidFill>
                            <a:schemeClr val="tx2"/>
                          </a:solidFill>
                          <a:latin typeface="Times New Roman" pitchFamily="18" charset="0"/>
                          <a:cs typeface="Times New Roman" pitchFamily="18" charset="0"/>
                        </a:rPr>
                        <a:t>суст.хрящи</a:t>
                      </a:r>
                      <a:r>
                        <a:rPr lang="ru-RU" sz="1400" b="1" i="0" u="none" strike="noStrike" dirty="0">
                          <a:solidFill>
                            <a:schemeClr val="tx2"/>
                          </a:solidFill>
                          <a:latin typeface="Times New Roman" pitchFamily="18" charset="0"/>
                          <a:cs typeface="Times New Roman"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1,5</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a:solidFill>
                            <a:schemeClr val="tx2"/>
                          </a:solidFill>
                          <a:latin typeface="Times New Roman" pitchFamily="18" charset="0"/>
                          <a:cs typeface="Times New Roman" pitchFamily="18" charset="0"/>
                        </a:rPr>
                        <a:t>3,6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4,4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2"/>
                          </a:solidFill>
                          <a:latin typeface="Times New Roman" pitchFamily="18" charset="0"/>
                          <a:cs typeface="Times New Roman" pitchFamily="18" charset="0"/>
                        </a:rPr>
                        <a:t>1,1</a:t>
                      </a:r>
                      <a:endParaRPr lang="ru-RU" sz="1400" b="1"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-26,7</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387">
                <a:tc>
                  <a:txBody>
                    <a:bodyPr/>
                    <a:lstStyle/>
                    <a:p>
                      <a:pPr marL="36000" algn="l" fontAlgn="ctr">
                        <a:lnSpc>
                          <a:spcPct val="100000"/>
                        </a:lnSpc>
                        <a:spcBef>
                          <a:spcPts val="0"/>
                        </a:spcBef>
                        <a:spcAft>
                          <a:spcPts val="0"/>
                        </a:spcAft>
                      </a:pPr>
                      <a:r>
                        <a:rPr lang="ru-RU" sz="1400" b="1" i="0" u="none" strike="noStrike" dirty="0">
                          <a:solidFill>
                            <a:schemeClr val="tx2"/>
                          </a:solidFill>
                          <a:latin typeface="Times New Roman" pitchFamily="18" charset="0"/>
                          <a:cs typeface="Times New Roman" pitchFamily="18" charset="0"/>
                        </a:rPr>
                        <a:t>меланома кожи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5,0</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6,5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2"/>
                          </a:solidFill>
                          <a:latin typeface="Times New Roman" pitchFamily="18" charset="0"/>
                          <a:cs typeface="Times New Roman" pitchFamily="18" charset="0"/>
                        </a:rPr>
                        <a:t>7,2</a:t>
                      </a:r>
                      <a:endParaRPr lang="ru-RU" sz="1400" b="1"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44,0</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387">
                <a:tc>
                  <a:txBody>
                    <a:bodyPr/>
                    <a:lstStyle/>
                    <a:p>
                      <a:pPr marL="36000" algn="l" fontAlgn="ctr">
                        <a:lnSpc>
                          <a:spcPct val="100000"/>
                        </a:lnSpc>
                        <a:spcBef>
                          <a:spcPts val="0"/>
                        </a:spcBef>
                        <a:spcAft>
                          <a:spcPts val="0"/>
                        </a:spcAft>
                      </a:pPr>
                      <a:r>
                        <a:rPr lang="ru-RU" sz="1400" b="1" i="0" u="none" strike="noStrike" dirty="0">
                          <a:solidFill>
                            <a:schemeClr val="tx2"/>
                          </a:solidFill>
                          <a:latin typeface="Times New Roman" pitchFamily="18" charset="0"/>
                          <a:cs typeface="Times New Roman" pitchFamily="18" charset="0"/>
                        </a:rPr>
                        <a:t>др. </a:t>
                      </a:r>
                      <a:r>
                        <a:rPr lang="ru-RU" sz="1400" b="1" i="0" u="none" strike="noStrike" dirty="0" err="1" smtClean="0">
                          <a:solidFill>
                            <a:schemeClr val="tx2"/>
                          </a:solidFill>
                          <a:latin typeface="Times New Roman" pitchFamily="18" charset="0"/>
                          <a:cs typeface="Times New Roman" pitchFamily="18" charset="0"/>
                        </a:rPr>
                        <a:t>новообраз-я</a:t>
                      </a:r>
                      <a:r>
                        <a:rPr lang="ru-RU" sz="1400" b="1" i="0" u="none" strike="noStrike" dirty="0" smtClean="0">
                          <a:solidFill>
                            <a:schemeClr val="tx2"/>
                          </a:solidFill>
                          <a:latin typeface="Times New Roman" pitchFamily="18" charset="0"/>
                          <a:cs typeface="Times New Roman" pitchFamily="18" charset="0"/>
                        </a:rPr>
                        <a:t> </a:t>
                      </a:r>
                      <a:r>
                        <a:rPr lang="ru-RU" sz="1400" b="1" i="0" u="none" strike="noStrike" dirty="0">
                          <a:solidFill>
                            <a:schemeClr val="tx2"/>
                          </a:solidFill>
                          <a:latin typeface="Times New Roman" pitchFamily="18" charset="0"/>
                          <a:cs typeface="Times New Roman" pitchFamily="18" charset="0"/>
                        </a:rPr>
                        <a:t>кожи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44,3</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67,6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73,8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2"/>
                          </a:solidFill>
                          <a:latin typeface="Times New Roman" pitchFamily="18" charset="0"/>
                          <a:cs typeface="Times New Roman" pitchFamily="18" charset="0"/>
                        </a:rPr>
                        <a:t>69,6</a:t>
                      </a:r>
                      <a:endParaRPr lang="ru-RU" sz="1400" b="1"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57,1</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387">
                <a:tc>
                  <a:txBody>
                    <a:bodyPr/>
                    <a:lstStyle/>
                    <a:p>
                      <a:pPr marL="36000" algn="l" fontAlgn="ctr">
                        <a:lnSpc>
                          <a:spcPct val="100000"/>
                        </a:lnSpc>
                        <a:spcBef>
                          <a:spcPts val="0"/>
                        </a:spcBef>
                        <a:spcAft>
                          <a:spcPts val="0"/>
                        </a:spcAft>
                      </a:pPr>
                      <a:r>
                        <a:rPr lang="ru-RU" sz="1400" b="1" i="0" u="none" strike="noStrike" dirty="0">
                          <a:solidFill>
                            <a:schemeClr val="tx1">
                              <a:lumMod val="85000"/>
                              <a:lumOff val="15000"/>
                            </a:schemeClr>
                          </a:solidFill>
                          <a:latin typeface="Times New Roman" pitchFamily="18" charset="0"/>
                          <a:cs typeface="Times New Roman" pitchFamily="18" charset="0"/>
                        </a:rPr>
                        <a:t>молочная железа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1">
                              <a:lumMod val="85000"/>
                              <a:lumOff val="15000"/>
                            </a:schemeClr>
                          </a:solidFill>
                          <a:latin typeface="Times New Roman" pitchFamily="18" charset="0"/>
                          <a:cs typeface="Times New Roman" pitchFamily="18" charset="0"/>
                        </a:rPr>
                        <a:t>28,0</a:t>
                      </a:r>
                      <a:endParaRPr lang="ru-RU" sz="1400" b="1" i="0" u="none" strike="noStrike" dirty="0">
                        <a:solidFill>
                          <a:schemeClr val="tx1">
                            <a:lumMod val="85000"/>
                            <a:lumOff val="15000"/>
                          </a:schemeClr>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1">
                              <a:lumMod val="85000"/>
                              <a:lumOff val="15000"/>
                            </a:schemeClr>
                          </a:solidFill>
                          <a:latin typeface="Times New Roman" pitchFamily="18" charset="0"/>
                          <a:cs typeface="Times New Roman" pitchFamily="18" charset="0"/>
                        </a:rPr>
                        <a:t>43,9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1">
                              <a:lumMod val="85000"/>
                              <a:lumOff val="15000"/>
                            </a:schemeClr>
                          </a:solidFill>
                          <a:latin typeface="Times New Roman" pitchFamily="18" charset="0"/>
                          <a:cs typeface="Times New Roman" pitchFamily="18" charset="0"/>
                        </a:rPr>
                        <a:t>51,6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1">
                              <a:lumMod val="85000"/>
                              <a:lumOff val="15000"/>
                            </a:schemeClr>
                          </a:solidFill>
                          <a:latin typeface="Times New Roman" pitchFamily="18" charset="0"/>
                          <a:cs typeface="Times New Roman" pitchFamily="18" charset="0"/>
                        </a:rPr>
                        <a:t>50,2</a:t>
                      </a:r>
                      <a:endParaRPr lang="ru-RU" sz="1400" b="1" dirty="0">
                        <a:solidFill>
                          <a:schemeClr val="tx1">
                            <a:lumMod val="85000"/>
                            <a:lumOff val="15000"/>
                          </a:schemeClr>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1">
                              <a:lumMod val="85000"/>
                              <a:lumOff val="15000"/>
                            </a:schemeClr>
                          </a:solidFill>
                          <a:latin typeface="Times New Roman" pitchFamily="18" charset="0"/>
                          <a:cs typeface="Times New Roman" pitchFamily="18" charset="0"/>
                        </a:rPr>
                        <a:t>79,3</a:t>
                      </a:r>
                      <a:endParaRPr lang="ru-RU" sz="1400" b="1" i="0" u="none" strike="noStrike" dirty="0">
                        <a:solidFill>
                          <a:schemeClr val="tx1">
                            <a:lumMod val="85000"/>
                            <a:lumOff val="15000"/>
                          </a:schemeClr>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387">
                <a:tc>
                  <a:txBody>
                    <a:bodyPr/>
                    <a:lstStyle/>
                    <a:p>
                      <a:pPr marL="36000" algn="l" fontAlgn="ctr">
                        <a:lnSpc>
                          <a:spcPct val="100000"/>
                        </a:lnSpc>
                        <a:spcBef>
                          <a:spcPts val="0"/>
                        </a:spcBef>
                        <a:spcAft>
                          <a:spcPts val="0"/>
                        </a:spcAft>
                      </a:pPr>
                      <a:r>
                        <a:rPr lang="ru-RU" sz="1400" b="1" i="0" u="none" strike="noStrike" dirty="0">
                          <a:solidFill>
                            <a:schemeClr val="tx2"/>
                          </a:solidFill>
                          <a:latin typeface="Times New Roman" pitchFamily="18" charset="0"/>
                          <a:cs typeface="Times New Roman" pitchFamily="18" charset="0"/>
                        </a:rPr>
                        <a:t>шейка матки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9,7</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12,4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13,0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2"/>
                          </a:solidFill>
                          <a:latin typeface="Times New Roman" pitchFamily="18" charset="0"/>
                          <a:cs typeface="Times New Roman" pitchFamily="18" charset="0"/>
                        </a:rPr>
                        <a:t>11,5</a:t>
                      </a:r>
                      <a:endParaRPr lang="ru-RU" sz="1400" b="1"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18,5</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387">
                <a:tc>
                  <a:txBody>
                    <a:bodyPr/>
                    <a:lstStyle/>
                    <a:p>
                      <a:pPr marL="36000" algn="l" fontAlgn="ctr">
                        <a:lnSpc>
                          <a:spcPct val="100000"/>
                        </a:lnSpc>
                        <a:spcBef>
                          <a:spcPts val="0"/>
                        </a:spcBef>
                        <a:spcAft>
                          <a:spcPts val="0"/>
                        </a:spcAft>
                      </a:pPr>
                      <a:r>
                        <a:rPr lang="ru-RU" sz="1400" b="1" i="0" u="none" strike="noStrike" dirty="0">
                          <a:solidFill>
                            <a:schemeClr val="tx2"/>
                          </a:solidFill>
                          <a:latin typeface="Times New Roman" pitchFamily="18" charset="0"/>
                          <a:cs typeface="Times New Roman" pitchFamily="18" charset="0"/>
                        </a:rPr>
                        <a:t>тело матки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8,7</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17,2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20,0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2"/>
                          </a:solidFill>
                          <a:latin typeface="Times New Roman" pitchFamily="18" charset="0"/>
                          <a:cs typeface="Times New Roman" pitchFamily="18" charset="0"/>
                        </a:rPr>
                        <a:t>18,9</a:t>
                      </a:r>
                      <a:endParaRPr lang="ru-RU" sz="1400" b="1"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17,2</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387">
                <a:tc>
                  <a:txBody>
                    <a:bodyPr/>
                    <a:lstStyle/>
                    <a:p>
                      <a:pPr marL="36000" algn="l" fontAlgn="ctr">
                        <a:lnSpc>
                          <a:spcPct val="100000"/>
                        </a:lnSpc>
                        <a:spcBef>
                          <a:spcPts val="0"/>
                        </a:spcBef>
                        <a:spcAft>
                          <a:spcPts val="0"/>
                        </a:spcAft>
                      </a:pPr>
                      <a:r>
                        <a:rPr lang="ru-RU" sz="1400" b="1" i="0" u="none" strike="noStrike" dirty="0">
                          <a:solidFill>
                            <a:schemeClr val="tx2"/>
                          </a:solidFill>
                          <a:latin typeface="Times New Roman" pitchFamily="18" charset="0"/>
                          <a:cs typeface="Times New Roman" pitchFamily="18" charset="0"/>
                        </a:rPr>
                        <a:t>яичники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7,8</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10,1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10,1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2"/>
                          </a:solidFill>
                          <a:latin typeface="Times New Roman" pitchFamily="18" charset="0"/>
                          <a:cs typeface="Times New Roman" pitchFamily="18" charset="0"/>
                        </a:rPr>
                        <a:t>10,6</a:t>
                      </a:r>
                      <a:endParaRPr lang="ru-RU" sz="1400" b="1"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35,9</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387">
                <a:tc>
                  <a:txBody>
                    <a:bodyPr/>
                    <a:lstStyle/>
                    <a:p>
                      <a:pPr marL="36000" algn="l" fontAlgn="ctr">
                        <a:lnSpc>
                          <a:spcPct val="100000"/>
                        </a:lnSpc>
                        <a:spcBef>
                          <a:spcPts val="0"/>
                        </a:spcBef>
                        <a:spcAft>
                          <a:spcPts val="0"/>
                        </a:spcAft>
                      </a:pPr>
                      <a:r>
                        <a:rPr lang="ru-RU" sz="1400" b="1" i="0" u="none" strike="noStrike" dirty="0">
                          <a:solidFill>
                            <a:schemeClr val="tx2"/>
                          </a:solidFill>
                          <a:latin typeface="Times New Roman" pitchFamily="18" charset="0"/>
                          <a:cs typeface="Times New Roman" pitchFamily="18" charset="0"/>
                        </a:rPr>
                        <a:t>предстательная </a:t>
                      </a:r>
                      <a:r>
                        <a:rPr lang="ru-RU" sz="1400" b="1" i="0" u="none" strike="noStrike" dirty="0" smtClean="0">
                          <a:solidFill>
                            <a:schemeClr val="tx2"/>
                          </a:solidFill>
                          <a:latin typeface="Times New Roman" pitchFamily="18" charset="0"/>
                          <a:cs typeface="Times New Roman" pitchFamily="18" charset="0"/>
                        </a:rPr>
                        <a:t>железа </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9,6</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34,7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2"/>
                          </a:solidFill>
                          <a:latin typeface="Times New Roman" pitchFamily="18" charset="0"/>
                          <a:cs typeface="Times New Roman" pitchFamily="18" charset="0"/>
                        </a:rPr>
                        <a:t>30,3</a:t>
                      </a:r>
                      <a:endParaRPr lang="ru-RU" sz="1400" b="1"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315,6</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387">
                <a:tc>
                  <a:txBody>
                    <a:bodyPr/>
                    <a:lstStyle/>
                    <a:p>
                      <a:pPr marL="36000" algn="l" fontAlgn="ctr">
                        <a:lnSpc>
                          <a:spcPct val="100000"/>
                        </a:lnSpc>
                        <a:spcBef>
                          <a:spcPts val="0"/>
                        </a:spcBef>
                        <a:spcAft>
                          <a:spcPts val="0"/>
                        </a:spcAft>
                      </a:pPr>
                      <a:r>
                        <a:rPr lang="ru-RU" sz="1400" b="1" i="0" u="none" strike="noStrike" dirty="0">
                          <a:solidFill>
                            <a:schemeClr val="tx2"/>
                          </a:solidFill>
                          <a:latin typeface="Times New Roman" pitchFamily="18" charset="0"/>
                          <a:cs typeface="Times New Roman" pitchFamily="18" charset="0"/>
                        </a:rPr>
                        <a:t>почки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9,3</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21,1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19,0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2"/>
                          </a:solidFill>
                          <a:latin typeface="Times New Roman" pitchFamily="18" charset="0"/>
                          <a:cs typeface="Times New Roman" pitchFamily="18" charset="0"/>
                        </a:rPr>
                        <a:t>23,0</a:t>
                      </a:r>
                      <a:endParaRPr lang="ru-RU" sz="1400" b="1"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247,3</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387">
                <a:tc>
                  <a:txBody>
                    <a:bodyPr/>
                    <a:lstStyle/>
                    <a:p>
                      <a:pPr marL="36000" algn="l" fontAlgn="ctr">
                        <a:lnSpc>
                          <a:spcPct val="100000"/>
                        </a:lnSpc>
                        <a:spcBef>
                          <a:spcPts val="0"/>
                        </a:spcBef>
                        <a:spcAft>
                          <a:spcPts val="0"/>
                        </a:spcAft>
                      </a:pPr>
                      <a:r>
                        <a:rPr lang="ru-RU" sz="1400" b="1" i="0" u="none" strike="noStrike" dirty="0">
                          <a:solidFill>
                            <a:schemeClr val="tx2"/>
                          </a:solidFill>
                          <a:latin typeface="Times New Roman" pitchFamily="18" charset="0"/>
                          <a:cs typeface="Times New Roman" pitchFamily="18" charset="0"/>
                        </a:rPr>
                        <a:t>мочевой пузырь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9,6</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11,8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12,1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2"/>
                          </a:solidFill>
                          <a:latin typeface="Times New Roman" pitchFamily="18" charset="0"/>
                          <a:cs typeface="Times New Roman" pitchFamily="18" charset="0"/>
                        </a:rPr>
                        <a:t>12,0</a:t>
                      </a:r>
                      <a:endParaRPr lang="ru-RU" sz="1400" b="1"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1,7</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8255">
                <a:tc>
                  <a:txBody>
                    <a:bodyPr/>
                    <a:lstStyle/>
                    <a:p>
                      <a:pPr marL="36000" algn="l" fontAlgn="ctr">
                        <a:lnSpc>
                          <a:spcPct val="100000"/>
                        </a:lnSpc>
                        <a:spcBef>
                          <a:spcPts val="0"/>
                        </a:spcBef>
                        <a:spcAft>
                          <a:spcPts val="0"/>
                        </a:spcAft>
                      </a:pPr>
                      <a:r>
                        <a:rPr lang="ru-RU" sz="1400" b="1" i="0" u="none" strike="noStrike" dirty="0">
                          <a:solidFill>
                            <a:schemeClr val="tx2"/>
                          </a:solidFill>
                          <a:latin typeface="Times New Roman" pitchFamily="18" charset="0"/>
                          <a:cs typeface="Times New Roman" pitchFamily="18" charset="0"/>
                        </a:rPr>
                        <a:t>щитовидная железа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15,8</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17,8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19,2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2"/>
                          </a:solidFill>
                          <a:latin typeface="Times New Roman" pitchFamily="18" charset="0"/>
                          <a:cs typeface="Times New Roman" pitchFamily="18" charset="0"/>
                        </a:rPr>
                        <a:t>18,4</a:t>
                      </a:r>
                      <a:endParaRPr lang="ru-RU" sz="1400" b="1"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16,4</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387">
                <a:tc>
                  <a:txBody>
                    <a:bodyPr/>
                    <a:lstStyle/>
                    <a:p>
                      <a:pPr marL="36000" algn="l" fontAlgn="ctr">
                        <a:lnSpc>
                          <a:spcPct val="100000"/>
                        </a:lnSpc>
                        <a:spcBef>
                          <a:spcPts val="0"/>
                        </a:spcBef>
                        <a:spcAft>
                          <a:spcPts val="0"/>
                        </a:spcAft>
                      </a:pPr>
                      <a:r>
                        <a:rPr lang="ru-RU" sz="1400" b="1" i="0" u="none" strike="noStrike" dirty="0" err="1" smtClean="0">
                          <a:solidFill>
                            <a:schemeClr val="tx2"/>
                          </a:solidFill>
                          <a:latin typeface="Times New Roman" pitchFamily="18" charset="0"/>
                          <a:cs typeface="Times New Roman" pitchFamily="18" charset="0"/>
                        </a:rPr>
                        <a:t>Лимфтич.и</a:t>
                      </a:r>
                      <a:r>
                        <a:rPr lang="ru-RU" sz="1400" b="1" i="0" u="none" strike="noStrike" dirty="0" smtClean="0">
                          <a:solidFill>
                            <a:schemeClr val="tx2"/>
                          </a:solidFill>
                          <a:latin typeface="Times New Roman" pitchFamily="18" charset="0"/>
                          <a:cs typeface="Times New Roman" pitchFamily="18" charset="0"/>
                        </a:rPr>
                        <a:t> </a:t>
                      </a:r>
                      <a:r>
                        <a:rPr lang="ru-RU" sz="1400" b="1" i="0" u="none" strike="noStrike" dirty="0" err="1" smtClean="0">
                          <a:solidFill>
                            <a:schemeClr val="tx2"/>
                          </a:solidFill>
                          <a:latin typeface="Times New Roman" pitchFamily="18" charset="0"/>
                          <a:cs typeface="Times New Roman" pitchFamily="18" charset="0"/>
                        </a:rPr>
                        <a:t>крветворн.ткань</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16,5</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19,5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a:solidFill>
                            <a:schemeClr val="tx2"/>
                          </a:solidFill>
                          <a:latin typeface="Times New Roman" pitchFamily="18" charset="0"/>
                          <a:cs typeface="Times New Roman" pitchFamily="18" charset="0"/>
                        </a:rPr>
                        <a:t>20,8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2"/>
                          </a:solidFill>
                          <a:latin typeface="Times New Roman" pitchFamily="18" charset="0"/>
                          <a:cs typeface="Times New Roman" pitchFamily="18" charset="0"/>
                        </a:rPr>
                        <a:t>20,0</a:t>
                      </a:r>
                      <a:endParaRPr lang="ru-RU" sz="1400" b="1"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21,2</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387">
                <a:tc>
                  <a:txBody>
                    <a:bodyPr/>
                    <a:lstStyle/>
                    <a:p>
                      <a:pPr marL="36000" algn="l" fontAlgn="ctr">
                        <a:lnSpc>
                          <a:spcPct val="100000"/>
                        </a:lnSpc>
                        <a:spcBef>
                          <a:spcPts val="0"/>
                        </a:spcBef>
                        <a:spcAft>
                          <a:spcPts val="0"/>
                        </a:spcAft>
                      </a:pPr>
                      <a:r>
                        <a:rPr lang="ru-RU" sz="1400" b="1" i="0" u="none" strike="noStrike" dirty="0" smtClean="0">
                          <a:solidFill>
                            <a:schemeClr val="tx2"/>
                          </a:solidFill>
                          <a:latin typeface="Times New Roman" pitchFamily="18" charset="0"/>
                          <a:cs typeface="Times New Roman" pitchFamily="18" charset="0"/>
                        </a:rPr>
                        <a:t>ВСЕГО</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308,9</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ru-RU" sz="1400" b="1" dirty="0" smtClean="0">
                          <a:solidFill>
                            <a:schemeClr val="tx2"/>
                          </a:solidFill>
                          <a:latin typeface="Times New Roman" pitchFamily="18" charset="0"/>
                          <a:cs typeface="Times New Roman" pitchFamily="18" charset="0"/>
                        </a:rPr>
                        <a:t>494,6</a:t>
                      </a:r>
                      <a:endParaRPr lang="ru-RU" sz="1400" b="1"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ru-RU" sz="1400" b="1" i="0" u="none" strike="noStrike" dirty="0" smtClean="0">
                          <a:solidFill>
                            <a:schemeClr val="tx2"/>
                          </a:solidFill>
                          <a:latin typeface="Times New Roman" pitchFamily="18" charset="0"/>
                          <a:cs typeface="Times New Roman" pitchFamily="18" charset="0"/>
                        </a:rPr>
                        <a:t>60,1</a:t>
                      </a:r>
                      <a:endParaRPr lang="ru-RU" sz="1400" b="1" i="0" u="none" strike="noStrike" dirty="0">
                        <a:solidFill>
                          <a:schemeClr val="tx2"/>
                        </a:solidFill>
                        <a:latin typeface="Times New Roman" pitchFamily="18" charset="0"/>
                        <a:cs typeface="Times New Roman"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2723876"/>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162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МЕЗОТЕЛИОМА ПЛЕВРЫ: ЭТИОЛОГИЯ, ЗАБОЛЕВАЕМОСТЬ, ДИАГНОСТИКА, ЛЕЧЕНИЕ, ВЫЖИВАЕМОСТЬ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Российский онкологический журнал, М. №5, 2013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 Григорук О.Г., Базулина Л.М., Музалевский П.Н., Кравцов В.Ю.</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6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163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АНАЛИЗ НЕГЕНЕТИЧЕСКИХ ФАКТОРОВ  СЕМЕЙНОГО И СПОРАДИЧЕСКОГО РАКА МОЛОЧНОЙ ЖЕЛЕЗЫ У ЖЕНЩИН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Новые методы в онкологической практике: материалы Российской научно-практической конференции с международным участием,  25-26 июня 2013 г., г. Барнаул/ под ред. д.м.н., проф. А.Ф. Лазарева: -Барнаул, АЗБУКА, 2013, с.22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Петрова В.Д., Селезнёва И.А., Терехова С.А., Михеева Н.А., Секержинская Е.Л., Федоскина А.В., Боярских У.А., Филиппенко М.Л.,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164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РАКОМ ЖЕЛУДКА НАСЕЛЕНИЯ АЛТАЙСКОГО КРАЯ (2005-2012 ГГ.)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Новые методы в онкологической практике: материалы Российской научно-практической конференции с международным участием,  25-26 июня 2013 г., г. Барнаул/ под ред. д.м.н., проф. А.Ф. Лазарева: -Барнаул, АЗБУКА, 2013, 14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 Балуева Н.В., Перфильев В.М., Никитин М.К., Мамонтов К.Г., Хайс С.Л.</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165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КАЧЕСТВО ЖИЗНИ БОЛЬНЫХ РАКОМ ШЕЙКИ МАТКИ ПОСЛЕ ИММУНОТЕРАПИИ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Российский онкологический журнал, М. №5, 2013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Манамбаева З.А., Лазарев А.Ф., Кенбаева Д.К., Медеубаев Р.К., Мустафина Б.К., Матыцина Е.Н.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166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ПЕРВЫЕ ИТОГИ МОДЕРНИЗАЦИИ МЕДИЦИНСКОЙ ПОМОЩИ ОНКОЛОГИЧЕСКИМ БОЛЬНЫМ</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Новые методы в онкологической практике: материалы Российской научно-практической конференции с международным участием,  25-26 июня 2013 г., г. Барнаул/ под ред. д.м.н., проф. А.Ф. Лазарева: -Барнаул, АЗБУКА, 2013, с.23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Секержинская Е.Л., Петрова В.Д., Федоскина А.В., Лазарев А.Ф.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167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ПРИЧИНЫ РАКА ЛЕГКОГО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Таргетная терапия в онкологии: материалы Российской научно-практической конференции с международным участием,  19-20 июня 2014 г., г. Барнаул/ под ред. д.м.н., проф. А.Ф. Лазарева: -Барнаул, АЗБУКА, 2014, с.21</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А.Г. Агеев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1">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168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ВЛИЯНИЕ ЭКЗОГЕННЫХ ФАКТОРОВ НА ЗАБОЛЕВАЕМОСТЬ РАКОМ ЛЁГКОГО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Злокачественные опухоли / Международный ежеквартальный научно-практический журнал по онкологии // материалы XVIII российского онкологического конгресса, Москва, 11-13 ноября 2014.  -2014. №3. - С.312-313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 Ф. Лазарев, А. Г. Агеев, В. П. Нечунаев, А. А. Максименко, А. У. Панасъян, А. И. Ломакин, К В. Дегтярёв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169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НЕИСПОЛЬЗУЕМЫЕ РЕСУРСЫ ПО СНИЖЕНИЮ СМЕРТНОСТИ ОТ ОНКОЛОГИЧЕСКИХ ЗАБОЛЕВАНИЙ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Таргетная терапия в онкологии: материалы Российской научно-практической конференции с международным участием,  19-20 июня 2014 г., г. Барнаул/ под ред. д.м.н., проф. А.Ф. Лазарева: -Барнаул, АЗБУКА, 2014, с.40-42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А.В. Федоскина,  Е.Л. Секержинская, В.Д. Петрова, М.Е. Сахран, В.А. Попова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170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Анализ некоторых показателей заболеваемости злокачественными новообразованиями трахеи, бронхов и легких населения Алтайского края за период 2004- 2013гг.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Таргетная терапия в онкологии: материалы Российской научно-практической конференции с международным участием,  19-20 июня 2014 г., г. Барнаул/ под ред. д.м.н., проф. А.Ф. Лазарева: -Барнаул, АЗБУКА, 2014, с.29-30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В.М. Павлишинец, А.В. Федоскина, Е.Л. Секержинская, А.Г. Агеев, В.Д. Петрова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171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АЭРОГЕННОЕ ЗАГРЯЗНЕНИЕ КАНЦЕРОГЕННЫМИ ПОЛИЦИКЛИЧЕСКИМИ АРОМАТИЧЕСКИМИ УГЛЕВОДОРОДАМИ ТЕРРИТОРИИ ГОРОДА БАРНАУЛА АЛТАЙСКОГО КРАЯ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Таргетная терапия в онкологии: материалы Российской научно-практической конференции с международным участием,  19-20 июня 2014 г., г. Барнаул/ под ред. д.м.н., проф. А.Ф. Лазарева: -Барнаул, АЗБУКА, 2014, с.19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А.О. Ковригин, А.Н. Романов, В.Ф. Рапута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172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ВПЕРВЫЕ ВЫЯВЛЕННЫЙ МЕТАСТАТИЧЕСКИЙ РАК ПРЕДСТАТЕЛЬНОЙ ЖЕЛЕЗЫ У МУЖЧИН МОЛОДОГО И СРЕДНЕГО ВОЗРАСТА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Таргетная терапия в онкологии: материалы Российской научно-практической конференции с международным участием,  19-20 июня 2014 г., г. Барнаул/ под ред. д.м.н., проф. А.Ф. Лазарева: -Барнаул, АЗБУКА, 2014, с.14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Д.И. </a:t>
                      </a:r>
                      <a:r>
                        <a:rPr lang="ru-RU" sz="1100" dirty="0" err="1">
                          <a:latin typeface="Times New Roman"/>
                          <a:ea typeface="Times New Roman"/>
                          <a:cs typeface="Times New Roman"/>
                        </a:rPr>
                        <a:t>Ганов</a:t>
                      </a:r>
                      <a:r>
                        <a:rPr lang="ru-RU" sz="1100" dirty="0">
                          <a:latin typeface="Times New Roman"/>
                          <a:ea typeface="Times New Roman"/>
                          <a:cs typeface="Times New Roman"/>
                        </a:rPr>
                        <a:t>, С.А. Варламов, Э.С. Марченко, П.С. Агафонов, Д.К. Комарова, А.В. </a:t>
                      </a:r>
                      <a:r>
                        <a:rPr lang="ru-RU" sz="1100" dirty="0" err="1">
                          <a:latin typeface="Times New Roman"/>
                          <a:ea typeface="Times New Roman"/>
                          <a:cs typeface="Times New Roman"/>
                        </a:rPr>
                        <a:t>Федоскина</a:t>
                      </a:r>
                      <a:r>
                        <a:rPr lang="ru-RU" sz="1100" dirty="0">
                          <a:latin typeface="Times New Roman"/>
                          <a:ea typeface="Times New Roman"/>
                          <a:cs typeface="Times New Roman"/>
                        </a:rPr>
                        <a:t>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л.14</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2145518"/>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173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ДИАГНОСТИЧЕСКАЯ ЗНАЧИМОСТЬ ОПРЕДЕЛЕНИЯ СА 125 У БОЛЬНЫХ С ОПУХОЛЯМИ ЯИЧНИКОВ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Таргетная терапия в онкологии: материалы Российской научно-практической конференции с международным участием,  19-20 июня 2014 г., г. Барнаул/ под ред. д.м.н., проф. А.Ф. Лазарева: -Барнаул, АЗБУКА, 2014, с.48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И.А. Беленинова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174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РАКОМ ПРЕДСТАТЕЛЬНОЙ ЖЕЛЕЗЫ В АЛТАЙСКОМ КРАЕ ЗА ПОСЛЕДНИЕ ДЕСЯТЬ ЛЕТ</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Таргетная терапия в онкологии: материалы Российской научно-практической конференции с международным участием,  19-20 июня 2014 г., г. Барнаул/ под ред. д.м.н., проф. А.Ф. Лазарева: -Барнаул, АЗБУКА, 2014, с.13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Д.И. Ганов, С.А. Варламов, Э.С. Марченко, П.С. Агафонов, Д.К. Комарова, А.В. Федоскина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76">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175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ИССЛЕДОВАНИЕ ПРОЛИФЕРАЦИИ (ПО ВЫЯВЛЕНИЮ АРГИРОФИЛЬНЫХ БЕЛКОВ ЯДРЫШКООБРАЗУЮЩИХ РАЙОНОВ И АНТИГЕНА KI-67) ПРИ ПЛОСКОКЛЕТОЧНОМ РАКЕ ЛЕГКОГО</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Таргетная терапия в онкологии: материалы Российской научно-практической конференции с международным участием,  19-20 июня 2014 г., г. Барнаул/ под ред. д.м.н., проф. А.Ф. Лазарева: -Барнаул, АЗБУКА, 2014, с.44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А.М. Авдалян, Д.С. Кобяков, В.В. Климачев, И.П. Бобров, Е.Ю. Бычкова, Н.М. Круглова,  Е.Л. Лушникова, Л.М. Непомнящих</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176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 ИТОГИ МЕРОПРИЯТИЙ МОДЕРНИЗАЦИИ ЗДРАВООХРАНЕНИЯ АЛТАЙСКОГО КРАЯ НА МОДЕЛИ РАКА МОЛОЧНОЙ ЖЕЛЕЗЫ</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Таргетная терапия в онкологии: материалы Российской научно-практической конференции с международным участием,  19-20 июня 2014 г., г. Барнаул/ под ред. д.м.н., проф. А.Ф. Лазарева: -Барнаул, АЗБУКА, 2014, с.22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В.Д. Петрова, Е.Л. Секержинская, А.В. Федоскина, Е.А. Соколова, Н.А. Михеева, Л.А. Чурилова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177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ОСОБЕННОСТИ ПЕРВИЧНО-МНОЖЕСТВЕННЫХ ЗЛОКАЧЕСТВЕННЫХ НОВООБРАЗОВАНИЙ, ОДНИМ ИЗ КОТОРЫХ ЯВЛЯЕТСЯ РАК ЛЕГКОГО,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Таргетная терапия в онкологии: материалы Российской научно-практической конференции с международным участием,  19-20 июня 2014 г., г. Барнаул/ под ред. д.м.н., проф. А.Ф. Лазарева: -Барнаул, АЗБУКА, 2014, с.37-38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Е.Л. Секержинская, С.А. Терехова, В.Д. Петрова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178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ОСОБЕННОСТИ РАСПРОСТРАНЕНИЯ ЗЛОКАЧЕСТВЕННЫХ НОВООБРАЗОВАНИЙ ГЕПАТОБИЛИАРНОЙ СИСТЕМЫ СРЕДИ ЖИТЕЛЕЙ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Таргетная терапия в онкологии: материалы Российской научно-практической конференции с международным участием,  19-20 июня 2014 г., г. Барнаул/ под ред. д.м.н., проф. А.Ф. Лазарева: -Барнаул, АЗБУКА, 2014, с.23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В.В. Суворов, В.И. Игитов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179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ОСОБЕННОСТИ РАСПРОСТРАНЕНИЯ ОПУХОЛЕЙ ГОЛОВНОГО МОЗГА У ЖИТЕЛЕЙ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Таргетная терапия в онкологии: материалы Российской научно-практической конференции с международным участием,  19-20 июня 2014 г., г. Барнаул/ под ред. д.м.н., проф. А.Ф. Лазарева: -Барнаул, АЗБУКА, 2014, с.39-40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Суворов В.В., Игитов В.И.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180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СМЕРТНОСТЬ ОТ РАКА ПОЧКИ В АЛТАЙСКОМ КРАЕ ЗА ПОСЛЕДНИЕ ШЕСТЬ ЛЕТ</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Таргетная терапия в онкологии: материалы Российской научно-практической конференции с международным участием,  19-20 июня 2014 г., г. Барнаул/ под ред. д.м.н., проф. А.Ф. Лазарева: -Барнаул, АЗБУКА, 2014, с.14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Д.И. Ганов, С.А. Варламов, Э.С. Марченко, П.С. Агафонов, Д.К. Комарова, А.В. Федоскина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181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СМЕРТНОСТЬ ОТ РАКА ПРЕДСТАТЕЛЬНОЙ ЖЕЛЕЗЫ В АЛТАЙСКОМ КРАЕ ЗА ПОСЛЕДНИЕ ДЕСЯТЬ ЛЕТ</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Таргетная терапия в онкологии: материалы Российской научно-практической конференции с международным участием,  19-20 июня 2014 г., г. Барнаул/ под ред. д.м.н., проф. А.Ф. Лазарева: -Барнаул, АЗБУКА, 2014, с.15-16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Д.И. Ганов, С.А. Варламов, Э.С. Марченко, П.С. Агафонов, Д.К. Комарова, А.В. Федоскина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182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ФАКТОРЫ РИСКА РАЗВИТИЯ НАСЛЕДСТВЕННОГО РАКА МОЛОЧНОЙ ЖЕЛЕЗЫ</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Таргетная терапия в онкологии: материалы Российской научно-практической конференции с международным участием,  19-20 июня 2014 г., г. Барнаул/ под ред. д.м.н., проф. А.Ф. Лазарева: -Барнаул, АЗБУКА, 2014, с.21-22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 А. Гофман, Н. С. Задонцева, Д. Г. Лазарева, О. А. Кремлева, М. В. Мальцева, Т. А. Макаркина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183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ФАКТОРЫ РИСКА РАЗВИТИЯ НАСЛЕДСТВЕННОГО РАКА МОЛОЧНОЙ ЖЕЛЕЗЫ  (ОБЗОР ЛИТЕРАТУРЫ)</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Тезисы VIII съезда онкологов и радиологов СНГ и Евразии, 16-18 сентября 2014 года //  Евразийский онкологический журнал №3 (03) 2014, т.I, с.286-287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Гофман А.А., </a:t>
                      </a:r>
                      <a:r>
                        <a:rPr lang="ru-RU" sz="1100" dirty="0" err="1">
                          <a:latin typeface="Times New Roman"/>
                          <a:ea typeface="Times New Roman"/>
                          <a:cs typeface="Times New Roman"/>
                        </a:rPr>
                        <a:t>Задонцева</a:t>
                      </a:r>
                      <a:r>
                        <a:rPr lang="ru-RU" sz="1100" dirty="0">
                          <a:latin typeface="Times New Roman"/>
                          <a:ea typeface="Times New Roman"/>
                          <a:cs typeface="Times New Roman"/>
                        </a:rPr>
                        <a:t> Н.С.</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л.15</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3025628"/>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184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100" dirty="0">
                          <a:latin typeface="Times New Roman"/>
                          <a:ea typeface="Times New Roman"/>
                          <a:cs typeface="Times New Roman"/>
                        </a:rPr>
                        <a:t>ХАРАКТЕРИСТИКА ПЕРВИЧНО-МНОЖЕСТВЕННЫХ ЗЛОКАЧЕСТВЕННЫХ НОВООБРАЗОВАНИЙ, ОДНИМ ИЗ КОТОРЫХ ЯВЛЯЕТСЯ РАК ЛЕГКОГО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100">
                          <a:latin typeface="Times New Roman"/>
                          <a:ea typeface="Times New Roman"/>
                          <a:cs typeface="Times New Roman"/>
                        </a:rPr>
                        <a:t>Злокачественные опухоли / Международный ежеквартальный научно-практический журнал по онкологии // материалы XVIII российского онкологического конгресса, Москва, 11-13 ноября 2014.  -2014. №3. - С.315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ru-RU" sz="1100">
                          <a:latin typeface="Times New Roman"/>
                          <a:ea typeface="Times New Roman"/>
                          <a:cs typeface="Times New Roman"/>
                        </a:rPr>
                        <a:t>Лазарев А.Ф., Петрова В.Д., Павлишинец В.М., Секержинская Е.Л.</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96">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185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u="none" strike="noStrike" dirty="0">
                          <a:solidFill>
                            <a:srgbClr val="0000FF"/>
                          </a:solidFill>
                          <a:latin typeface="Times New Roman"/>
                          <a:ea typeface="Times New Roman"/>
                          <a:cs typeface="Times New Roman"/>
                          <a:hlinkClick r:id="rId2"/>
                        </a:rPr>
                        <a:t>Polymorphisms in DNA repair genes and breast cancer risk in Russian population: a case–control study</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dirty="0">
                          <a:latin typeface="Times New Roman"/>
                          <a:ea typeface="Times New Roman"/>
                          <a:cs typeface="Times New Roman"/>
                        </a:rPr>
                        <a:t>Clinical and Experimental Medicine 12/2014; DOI:10.1007/s10238-014-0329-y · 2.96 Impact Factor.</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u="none" strike="noStrike" dirty="0">
                          <a:solidFill>
                            <a:srgbClr val="0000FF"/>
                          </a:solidFill>
                          <a:latin typeface="Times New Roman"/>
                          <a:ea typeface="Times New Roman"/>
                          <a:cs typeface="Times New Roman"/>
                          <a:hlinkClick r:id="rId3"/>
                        </a:rPr>
                        <a:t>Alexandra S </a:t>
                      </a:r>
                      <a:r>
                        <a:rPr lang="en-US" sz="1100" u="none" strike="noStrike" dirty="0" err="1">
                          <a:solidFill>
                            <a:srgbClr val="0000FF"/>
                          </a:solidFill>
                          <a:latin typeface="Times New Roman"/>
                          <a:ea typeface="Times New Roman"/>
                          <a:cs typeface="Times New Roman"/>
                          <a:hlinkClick r:id="rId3"/>
                        </a:rPr>
                        <a:t>Shadrina</a:t>
                      </a:r>
                      <a:r>
                        <a:rPr lang="en-US" sz="1100" dirty="0">
                          <a:latin typeface="Times New Roman"/>
                          <a:ea typeface="Times New Roman"/>
                          <a:cs typeface="Times New Roman"/>
                        </a:rPr>
                        <a:t> · </a:t>
                      </a:r>
                      <a:r>
                        <a:rPr lang="en-US" sz="1100" u="none" strike="noStrike" dirty="0">
                          <a:solidFill>
                            <a:srgbClr val="0000FF"/>
                          </a:solidFill>
                          <a:latin typeface="Times New Roman"/>
                          <a:ea typeface="Times New Roman"/>
                          <a:cs typeface="Times New Roman"/>
                          <a:hlinkClick r:id="rId4"/>
                        </a:rPr>
                        <a:t>Natalia A </a:t>
                      </a:r>
                      <a:r>
                        <a:rPr lang="en-US" sz="1100" u="none" strike="noStrike" dirty="0" err="1">
                          <a:solidFill>
                            <a:srgbClr val="0000FF"/>
                          </a:solidFill>
                          <a:latin typeface="Times New Roman"/>
                          <a:ea typeface="Times New Roman"/>
                          <a:cs typeface="Times New Roman"/>
                          <a:hlinkClick r:id="rId4"/>
                        </a:rPr>
                        <a:t>Ermolenko</a:t>
                      </a:r>
                      <a:r>
                        <a:rPr lang="en-US" sz="1100" dirty="0">
                          <a:latin typeface="Times New Roman"/>
                          <a:ea typeface="Times New Roman"/>
                          <a:cs typeface="Times New Roman"/>
                        </a:rPr>
                        <a:t> · </a:t>
                      </a:r>
                      <a:r>
                        <a:rPr lang="en-US" sz="1100" u="none" strike="noStrike" dirty="0" err="1">
                          <a:solidFill>
                            <a:srgbClr val="0000FF"/>
                          </a:solidFill>
                          <a:latin typeface="Times New Roman"/>
                          <a:ea typeface="Times New Roman"/>
                          <a:cs typeface="Times New Roman"/>
                          <a:hlinkClick r:id="rId5"/>
                        </a:rPr>
                        <a:t>Uljana</a:t>
                      </a:r>
                      <a:r>
                        <a:rPr lang="en-US" sz="1100" u="none" strike="noStrike" dirty="0">
                          <a:solidFill>
                            <a:srgbClr val="0000FF"/>
                          </a:solidFill>
                          <a:latin typeface="Times New Roman"/>
                          <a:ea typeface="Times New Roman"/>
                          <a:cs typeface="Times New Roman"/>
                          <a:hlinkClick r:id="rId5"/>
                        </a:rPr>
                        <a:t> A </a:t>
                      </a:r>
                      <a:r>
                        <a:rPr lang="en-US" sz="1100" u="none" strike="noStrike" dirty="0" err="1">
                          <a:solidFill>
                            <a:srgbClr val="0000FF"/>
                          </a:solidFill>
                          <a:latin typeface="Times New Roman"/>
                          <a:ea typeface="Times New Roman"/>
                          <a:cs typeface="Times New Roman"/>
                          <a:hlinkClick r:id="rId5"/>
                        </a:rPr>
                        <a:t>Boyarskikh</a:t>
                      </a:r>
                      <a:r>
                        <a:rPr lang="en-US" sz="1100" dirty="0">
                          <a:latin typeface="Times New Roman"/>
                          <a:ea typeface="Times New Roman"/>
                          <a:cs typeface="Times New Roman"/>
                        </a:rPr>
                        <a:t> · </a:t>
                      </a:r>
                      <a:r>
                        <a:rPr lang="en-US" sz="1100" u="none" strike="noStrike" dirty="0">
                          <a:solidFill>
                            <a:srgbClr val="0000FF"/>
                          </a:solidFill>
                          <a:latin typeface="Times New Roman"/>
                          <a:ea typeface="Times New Roman"/>
                          <a:cs typeface="Times New Roman"/>
                          <a:hlinkClick r:id="rId6"/>
                        </a:rPr>
                        <a:t>Tatiana V </a:t>
                      </a:r>
                      <a:r>
                        <a:rPr lang="en-US" sz="1100" u="none" strike="noStrike" dirty="0" err="1">
                          <a:solidFill>
                            <a:srgbClr val="0000FF"/>
                          </a:solidFill>
                          <a:latin typeface="Times New Roman"/>
                          <a:ea typeface="Times New Roman"/>
                          <a:cs typeface="Times New Roman"/>
                          <a:hlinkClick r:id="rId6"/>
                        </a:rPr>
                        <a:t>Sinkina</a:t>
                      </a:r>
                      <a:r>
                        <a:rPr lang="en-US" sz="1100" dirty="0">
                          <a:latin typeface="Times New Roman"/>
                          <a:ea typeface="Times New Roman"/>
                          <a:cs typeface="Times New Roman"/>
                        </a:rPr>
                        <a:t> · </a:t>
                      </a:r>
                      <a:r>
                        <a:rPr lang="en-US" sz="1100" u="none" strike="noStrike" dirty="0" err="1">
                          <a:solidFill>
                            <a:srgbClr val="0000FF"/>
                          </a:solidFill>
                          <a:latin typeface="Times New Roman"/>
                          <a:ea typeface="Times New Roman"/>
                          <a:cs typeface="Times New Roman"/>
                          <a:hlinkClick r:id="rId7"/>
                        </a:rPr>
                        <a:t>Alexandr</a:t>
                      </a:r>
                      <a:r>
                        <a:rPr lang="en-US" sz="1100" u="none" strike="noStrike" dirty="0">
                          <a:solidFill>
                            <a:srgbClr val="0000FF"/>
                          </a:solidFill>
                          <a:latin typeface="Times New Roman"/>
                          <a:ea typeface="Times New Roman"/>
                          <a:cs typeface="Times New Roman"/>
                          <a:hlinkClick r:id="rId7"/>
                        </a:rPr>
                        <a:t> F </a:t>
                      </a:r>
                      <a:r>
                        <a:rPr lang="en-US" sz="1100" u="none" strike="noStrike" dirty="0" err="1">
                          <a:solidFill>
                            <a:srgbClr val="0000FF"/>
                          </a:solidFill>
                          <a:latin typeface="Times New Roman"/>
                          <a:ea typeface="Times New Roman"/>
                          <a:cs typeface="Times New Roman"/>
                          <a:hlinkClick r:id="rId7"/>
                        </a:rPr>
                        <a:t>Lazarev</a:t>
                      </a:r>
                      <a:r>
                        <a:rPr lang="en-US" sz="1100" dirty="0">
                          <a:latin typeface="Times New Roman"/>
                          <a:ea typeface="Times New Roman"/>
                          <a:cs typeface="Times New Roman"/>
                        </a:rPr>
                        <a:t>· </a:t>
                      </a:r>
                      <a:r>
                        <a:rPr lang="en-US" sz="1100" dirty="0" err="1">
                          <a:latin typeface="Times New Roman"/>
                          <a:ea typeface="Times New Roman"/>
                          <a:cs typeface="Times New Roman"/>
                        </a:rPr>
                        <a:t>Valentina</a:t>
                      </a:r>
                      <a:r>
                        <a:rPr lang="en-US" sz="1100" dirty="0">
                          <a:latin typeface="Times New Roman"/>
                          <a:ea typeface="Times New Roman"/>
                          <a:cs typeface="Times New Roman"/>
                        </a:rPr>
                        <a:t> D </a:t>
                      </a:r>
                      <a:r>
                        <a:rPr lang="en-US" sz="1100" dirty="0" err="1">
                          <a:latin typeface="Times New Roman"/>
                          <a:ea typeface="Times New Roman"/>
                          <a:cs typeface="Times New Roman"/>
                        </a:rPr>
                        <a:t>Petrova</a:t>
                      </a:r>
                      <a:r>
                        <a:rPr lang="en-US" sz="1100" dirty="0">
                          <a:latin typeface="Times New Roman"/>
                          <a:ea typeface="Times New Roman"/>
                          <a:cs typeface="Times New Roman"/>
                        </a:rPr>
                        <a:t> · </a:t>
                      </a:r>
                      <a:r>
                        <a:rPr lang="en-US" sz="1100" u="none" strike="noStrike" dirty="0">
                          <a:solidFill>
                            <a:srgbClr val="0000FF"/>
                          </a:solidFill>
                          <a:latin typeface="Times New Roman"/>
                          <a:ea typeface="Times New Roman"/>
                          <a:cs typeface="Times New Roman"/>
                          <a:hlinkClick r:id="rId8"/>
                        </a:rPr>
                        <a:t>Maxim L </a:t>
                      </a:r>
                      <a:r>
                        <a:rPr lang="en-US" sz="1100" u="none" strike="noStrike" dirty="0" err="1">
                          <a:solidFill>
                            <a:srgbClr val="0000FF"/>
                          </a:solidFill>
                          <a:latin typeface="Times New Roman"/>
                          <a:ea typeface="Times New Roman"/>
                          <a:cs typeface="Times New Roman"/>
                          <a:hlinkClick r:id="rId8"/>
                        </a:rPr>
                        <a:t>Filipenko</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96">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186</a:t>
                      </a:r>
                      <a:endParaRPr lang="en-US"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u="none" strike="noStrike" dirty="0">
                          <a:solidFill>
                            <a:srgbClr val="0000FF"/>
                          </a:solidFill>
                          <a:latin typeface="Times New Roman"/>
                          <a:ea typeface="Times New Roman"/>
                          <a:cs typeface="Times New Roman"/>
                          <a:hlinkClick r:id="rId9"/>
                        </a:rPr>
                        <a:t>TERT polymorphisms rs2853669 and rs7726159 influence on prostate cancer risk in Russian population</a:t>
                      </a:r>
                      <a:r>
                        <a:rPr lang="ru-RU" sz="1100" dirty="0">
                          <a:latin typeface="Times New Roman"/>
                          <a:ea typeface="Times New Roman"/>
                          <a:cs typeface="Times New Roman"/>
                        </a:rPr>
                        <a:t>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a:latin typeface="Times New Roman"/>
                          <a:ea typeface="Times New Roman"/>
                          <a:cs typeface="Times New Roman"/>
                        </a:rPr>
                        <a:t>Tumor Biology 10/2014; 36(2). DOI:10.1007/s13277-014-2688-0 · 3.61 Impact Factor.</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u="none" strike="noStrike" dirty="0">
                          <a:solidFill>
                            <a:srgbClr val="0000FF"/>
                          </a:solidFill>
                          <a:latin typeface="Times New Roman"/>
                          <a:ea typeface="Times New Roman"/>
                          <a:cs typeface="Times New Roman"/>
                          <a:hlinkClick r:id="rId3"/>
                        </a:rPr>
                        <a:t>Alexandra S </a:t>
                      </a:r>
                      <a:r>
                        <a:rPr lang="en-US" sz="1100" u="none" strike="noStrike" dirty="0" err="1">
                          <a:solidFill>
                            <a:srgbClr val="0000FF"/>
                          </a:solidFill>
                          <a:latin typeface="Times New Roman"/>
                          <a:ea typeface="Times New Roman"/>
                          <a:cs typeface="Times New Roman"/>
                          <a:hlinkClick r:id="rId3"/>
                        </a:rPr>
                        <a:t>Shadrina</a:t>
                      </a:r>
                      <a:r>
                        <a:rPr lang="en-US" sz="1100" dirty="0">
                          <a:latin typeface="Times New Roman"/>
                          <a:ea typeface="Times New Roman"/>
                          <a:cs typeface="Times New Roman"/>
                        </a:rPr>
                        <a:t> · </a:t>
                      </a:r>
                      <a:r>
                        <a:rPr lang="en-US" sz="1100" u="none" strike="noStrike" dirty="0" err="1">
                          <a:solidFill>
                            <a:srgbClr val="0000FF"/>
                          </a:solidFill>
                          <a:latin typeface="Times New Roman"/>
                          <a:ea typeface="Times New Roman"/>
                          <a:cs typeface="Times New Roman"/>
                          <a:hlinkClick r:id="rId5"/>
                        </a:rPr>
                        <a:t>Uljana</a:t>
                      </a:r>
                      <a:r>
                        <a:rPr lang="en-US" sz="1100" u="none" strike="noStrike" dirty="0">
                          <a:solidFill>
                            <a:srgbClr val="0000FF"/>
                          </a:solidFill>
                          <a:latin typeface="Times New Roman"/>
                          <a:ea typeface="Times New Roman"/>
                          <a:cs typeface="Times New Roman"/>
                          <a:hlinkClick r:id="rId5"/>
                        </a:rPr>
                        <a:t> A </a:t>
                      </a:r>
                      <a:r>
                        <a:rPr lang="en-US" sz="1100" u="none" strike="noStrike" dirty="0" err="1">
                          <a:solidFill>
                            <a:srgbClr val="0000FF"/>
                          </a:solidFill>
                          <a:latin typeface="Times New Roman"/>
                          <a:ea typeface="Times New Roman"/>
                          <a:cs typeface="Times New Roman"/>
                          <a:hlinkClick r:id="rId5"/>
                        </a:rPr>
                        <a:t>Boyarskikh</a:t>
                      </a:r>
                      <a:r>
                        <a:rPr lang="en-US" sz="1100" dirty="0">
                          <a:latin typeface="Times New Roman"/>
                          <a:ea typeface="Times New Roman"/>
                          <a:cs typeface="Times New Roman"/>
                        </a:rPr>
                        <a:t> · </a:t>
                      </a:r>
                      <a:r>
                        <a:rPr lang="en-US" sz="1100" u="none" strike="noStrike" dirty="0" err="1">
                          <a:solidFill>
                            <a:srgbClr val="0000FF"/>
                          </a:solidFill>
                          <a:latin typeface="Times New Roman"/>
                          <a:ea typeface="Times New Roman"/>
                          <a:cs typeface="Times New Roman"/>
                          <a:hlinkClick r:id="rId10"/>
                        </a:rPr>
                        <a:t>Natalja</a:t>
                      </a:r>
                      <a:r>
                        <a:rPr lang="en-US" sz="1100" u="none" strike="noStrike" dirty="0">
                          <a:solidFill>
                            <a:srgbClr val="0000FF"/>
                          </a:solidFill>
                          <a:latin typeface="Times New Roman"/>
                          <a:ea typeface="Times New Roman"/>
                          <a:cs typeface="Times New Roman"/>
                          <a:hlinkClick r:id="rId10"/>
                        </a:rPr>
                        <a:t> A </a:t>
                      </a:r>
                      <a:r>
                        <a:rPr lang="en-US" sz="1100" u="none" strike="noStrike" dirty="0" err="1">
                          <a:solidFill>
                            <a:srgbClr val="0000FF"/>
                          </a:solidFill>
                          <a:latin typeface="Times New Roman"/>
                          <a:ea typeface="Times New Roman"/>
                          <a:cs typeface="Times New Roman"/>
                          <a:hlinkClick r:id="rId10"/>
                        </a:rPr>
                        <a:t>Oskina</a:t>
                      </a:r>
                      <a:r>
                        <a:rPr lang="en-US" sz="1100" dirty="0">
                          <a:latin typeface="Times New Roman"/>
                          <a:ea typeface="Times New Roman"/>
                          <a:cs typeface="Times New Roman"/>
                        </a:rPr>
                        <a:t> · </a:t>
                      </a:r>
                      <a:r>
                        <a:rPr lang="en-US" sz="1100" u="none" strike="noStrike" dirty="0">
                          <a:solidFill>
                            <a:srgbClr val="0000FF"/>
                          </a:solidFill>
                          <a:latin typeface="Times New Roman"/>
                          <a:ea typeface="Times New Roman"/>
                          <a:cs typeface="Times New Roman"/>
                          <a:hlinkClick r:id="rId6"/>
                        </a:rPr>
                        <a:t>Tatiana V </a:t>
                      </a:r>
                      <a:r>
                        <a:rPr lang="en-US" sz="1100" u="none" strike="noStrike" dirty="0" err="1">
                          <a:solidFill>
                            <a:srgbClr val="0000FF"/>
                          </a:solidFill>
                          <a:latin typeface="Times New Roman"/>
                          <a:ea typeface="Times New Roman"/>
                          <a:cs typeface="Times New Roman"/>
                          <a:hlinkClick r:id="rId6"/>
                        </a:rPr>
                        <a:t>Sinkina</a:t>
                      </a:r>
                      <a:r>
                        <a:rPr lang="en-US" sz="1100" dirty="0">
                          <a:latin typeface="Times New Roman"/>
                          <a:ea typeface="Times New Roman"/>
                          <a:cs typeface="Times New Roman"/>
                        </a:rPr>
                        <a:t> · </a:t>
                      </a:r>
                      <a:r>
                        <a:rPr lang="en-US" sz="1100" u="none" strike="noStrike" dirty="0" err="1">
                          <a:solidFill>
                            <a:srgbClr val="0000FF"/>
                          </a:solidFill>
                          <a:latin typeface="Times New Roman"/>
                          <a:ea typeface="Times New Roman"/>
                          <a:cs typeface="Times New Roman"/>
                          <a:hlinkClick r:id="rId7"/>
                        </a:rPr>
                        <a:t>Alexandr</a:t>
                      </a:r>
                      <a:r>
                        <a:rPr lang="en-US" sz="1100" u="none" strike="noStrike" dirty="0">
                          <a:solidFill>
                            <a:srgbClr val="0000FF"/>
                          </a:solidFill>
                          <a:latin typeface="Times New Roman"/>
                          <a:ea typeface="Times New Roman"/>
                          <a:cs typeface="Times New Roman"/>
                          <a:hlinkClick r:id="rId7"/>
                        </a:rPr>
                        <a:t> F </a:t>
                      </a:r>
                      <a:r>
                        <a:rPr lang="en-US" sz="1100" u="none" strike="noStrike" dirty="0" err="1">
                          <a:solidFill>
                            <a:srgbClr val="0000FF"/>
                          </a:solidFill>
                          <a:latin typeface="Times New Roman"/>
                          <a:ea typeface="Times New Roman"/>
                          <a:cs typeface="Times New Roman"/>
                          <a:hlinkClick r:id="rId7"/>
                        </a:rPr>
                        <a:t>Lazarev</a:t>
                      </a:r>
                      <a:r>
                        <a:rPr lang="en-US" sz="1100" dirty="0">
                          <a:latin typeface="Times New Roman"/>
                          <a:ea typeface="Times New Roman"/>
                          <a:cs typeface="Times New Roman"/>
                        </a:rPr>
                        <a:t> · </a:t>
                      </a:r>
                      <a:r>
                        <a:rPr lang="en-US" sz="1100" dirty="0" err="1">
                          <a:latin typeface="Times New Roman"/>
                          <a:ea typeface="Times New Roman"/>
                          <a:cs typeface="Times New Roman"/>
                        </a:rPr>
                        <a:t>Valentina</a:t>
                      </a:r>
                      <a:r>
                        <a:rPr lang="en-US" sz="1100" dirty="0">
                          <a:latin typeface="Times New Roman"/>
                          <a:ea typeface="Times New Roman"/>
                          <a:cs typeface="Times New Roman"/>
                        </a:rPr>
                        <a:t> D </a:t>
                      </a:r>
                      <a:r>
                        <a:rPr lang="en-US" sz="1100" dirty="0" err="1">
                          <a:latin typeface="Times New Roman"/>
                          <a:ea typeface="Times New Roman"/>
                          <a:cs typeface="Times New Roman"/>
                        </a:rPr>
                        <a:t>Petrova</a:t>
                      </a:r>
                      <a:r>
                        <a:rPr lang="en-US" sz="1100" dirty="0">
                          <a:latin typeface="Times New Roman"/>
                          <a:ea typeface="Times New Roman"/>
                          <a:cs typeface="Times New Roman"/>
                        </a:rPr>
                        <a:t> · </a:t>
                      </a:r>
                      <a:r>
                        <a:rPr lang="en-US" sz="1100" u="none" strike="noStrike" dirty="0">
                          <a:solidFill>
                            <a:srgbClr val="0000FF"/>
                          </a:solidFill>
                          <a:latin typeface="Times New Roman"/>
                          <a:ea typeface="Times New Roman"/>
                          <a:cs typeface="Times New Roman"/>
                          <a:hlinkClick r:id="rId8"/>
                        </a:rPr>
                        <a:t>Maxim L </a:t>
                      </a:r>
                      <a:r>
                        <a:rPr lang="en-US" sz="1100" u="none" strike="noStrike" dirty="0" err="1">
                          <a:solidFill>
                            <a:srgbClr val="0000FF"/>
                          </a:solidFill>
                          <a:latin typeface="Times New Roman"/>
                          <a:ea typeface="Times New Roman"/>
                          <a:cs typeface="Times New Roman"/>
                          <a:hlinkClick r:id="rId8"/>
                        </a:rPr>
                        <a:t>Filipenko</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96">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187</a:t>
                      </a:r>
                      <a:endParaRPr lang="en-US"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dirty="0">
                          <a:latin typeface="Times New Roman"/>
                          <a:ea typeface="Times New Roman"/>
                          <a:cs typeface="Times New Roman"/>
                        </a:rPr>
                        <a:t>ASSOCIATIONS BETWEEN SNPS WITHIN ANTIOXIDANT GENES AND THE RISK OF PROSTATE CANCER IN THE SIBERIAN REGION OF RUSSIA O.G. </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a:latin typeface="Times New Roman"/>
                          <a:ea typeface="Times New Roman"/>
                          <a:cs typeface="Times New Roman"/>
                        </a:rPr>
                        <a:t>Pathology &amp; Oncology Research 03/2014; 20(3). DOI:10.1007/s12253-014-9742-5 · 1.86 Impact Factor</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dirty="0" err="1">
                          <a:latin typeface="Times New Roman"/>
                          <a:ea typeface="Times New Roman"/>
                          <a:cs typeface="Times New Roman"/>
                        </a:rPr>
                        <a:t>Oskina</a:t>
                      </a:r>
                      <a:r>
                        <a:rPr lang="en-US" sz="1100" dirty="0">
                          <a:latin typeface="Times New Roman"/>
                          <a:ea typeface="Times New Roman"/>
                          <a:cs typeface="Times New Roman"/>
                        </a:rPr>
                        <a:t> N.A., </a:t>
                      </a:r>
                      <a:r>
                        <a:rPr lang="en-US" sz="1100" dirty="0" err="1">
                          <a:latin typeface="Times New Roman"/>
                          <a:ea typeface="Times New Roman"/>
                          <a:cs typeface="Times New Roman"/>
                        </a:rPr>
                        <a:t>Ermolenko</a:t>
                      </a:r>
                      <a:r>
                        <a:rPr lang="en-US" sz="1100" dirty="0">
                          <a:latin typeface="Times New Roman"/>
                          <a:ea typeface="Times New Roman"/>
                          <a:cs typeface="Times New Roman"/>
                        </a:rPr>
                        <a:t> N.A., </a:t>
                      </a:r>
                      <a:r>
                        <a:rPr lang="en-US" sz="1100" dirty="0" err="1">
                          <a:latin typeface="Times New Roman"/>
                          <a:ea typeface="Times New Roman"/>
                          <a:cs typeface="Times New Roman"/>
                        </a:rPr>
                        <a:t>Boyarskih</a:t>
                      </a:r>
                      <a:r>
                        <a:rPr lang="en-US" sz="1100" dirty="0">
                          <a:latin typeface="Times New Roman"/>
                          <a:ea typeface="Times New Roman"/>
                          <a:cs typeface="Times New Roman"/>
                        </a:rPr>
                        <a:t> U.A., </a:t>
                      </a:r>
                      <a:r>
                        <a:rPr lang="en-US" sz="1100" dirty="0" err="1">
                          <a:latin typeface="Times New Roman"/>
                          <a:ea typeface="Times New Roman"/>
                          <a:cs typeface="Times New Roman"/>
                        </a:rPr>
                        <a:t>Lifschitz</a:t>
                      </a:r>
                      <a:r>
                        <a:rPr lang="en-US" sz="1100" dirty="0">
                          <a:latin typeface="Times New Roman"/>
                          <a:ea typeface="Times New Roman"/>
                          <a:cs typeface="Times New Roman"/>
                        </a:rPr>
                        <a:t> G.I., </a:t>
                      </a:r>
                      <a:r>
                        <a:rPr lang="en-US" sz="1100" dirty="0" err="1">
                          <a:latin typeface="Times New Roman"/>
                          <a:ea typeface="Times New Roman"/>
                          <a:cs typeface="Times New Roman"/>
                        </a:rPr>
                        <a:t>Filipenko</a:t>
                      </a:r>
                      <a:r>
                        <a:rPr lang="en-US" sz="1100" dirty="0">
                          <a:latin typeface="Times New Roman"/>
                          <a:ea typeface="Times New Roman"/>
                          <a:cs typeface="Times New Roman"/>
                        </a:rPr>
                        <a:t> M.L., </a:t>
                      </a:r>
                      <a:r>
                        <a:rPr lang="en-US" sz="1100" dirty="0" err="1">
                          <a:latin typeface="Times New Roman"/>
                          <a:ea typeface="Times New Roman"/>
                          <a:cs typeface="Times New Roman"/>
                        </a:rPr>
                        <a:t>Lazarev</a:t>
                      </a:r>
                      <a:r>
                        <a:rPr lang="en-US" sz="1100" dirty="0">
                          <a:latin typeface="Times New Roman"/>
                          <a:ea typeface="Times New Roman"/>
                          <a:cs typeface="Times New Roman"/>
                        </a:rPr>
                        <a:t> A.F., </a:t>
                      </a:r>
                      <a:r>
                        <a:rPr lang="en-US" sz="1100" dirty="0" err="1">
                          <a:latin typeface="Times New Roman"/>
                          <a:ea typeface="Times New Roman"/>
                          <a:cs typeface="Times New Roman"/>
                        </a:rPr>
                        <a:t>Petrova</a:t>
                      </a:r>
                      <a:r>
                        <a:rPr lang="en-US" sz="1100" dirty="0">
                          <a:latin typeface="Times New Roman"/>
                          <a:ea typeface="Times New Roman"/>
                          <a:cs typeface="Times New Roman"/>
                        </a:rPr>
                        <a:t> V.D., </a:t>
                      </a:r>
                      <a:r>
                        <a:rPr lang="en-US" sz="1100" dirty="0" err="1">
                          <a:latin typeface="Times New Roman"/>
                          <a:ea typeface="Times New Roman"/>
                          <a:cs typeface="Times New Roman"/>
                        </a:rPr>
                        <a:t>Ganov</a:t>
                      </a:r>
                      <a:r>
                        <a:rPr lang="en-US" sz="1100" dirty="0">
                          <a:latin typeface="Times New Roman"/>
                          <a:ea typeface="Times New Roman"/>
                          <a:cs typeface="Times New Roman"/>
                        </a:rPr>
                        <a:t> D.I., </a:t>
                      </a:r>
                      <a:r>
                        <a:rPr lang="en-US" sz="1100" dirty="0" err="1">
                          <a:latin typeface="Times New Roman"/>
                          <a:ea typeface="Times New Roman"/>
                          <a:cs typeface="Times New Roman"/>
                        </a:rPr>
                        <a:t>Tonacheva</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895">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188</a:t>
                      </a:r>
                      <a:endParaRPr lang="en-US"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dirty="0">
                          <a:latin typeface="Times New Roman"/>
                          <a:ea typeface="Times New Roman"/>
                          <a:cs typeface="Times New Roman"/>
                        </a:rPr>
                        <a:t>Massive Parallel Sequencing for Diagnostic Genetic Testing of BRCA Genes - a Single Center Experience </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a:latin typeface="Times New Roman"/>
                          <a:ea typeface="Times New Roman"/>
                          <a:cs typeface="Times New Roman"/>
                        </a:rPr>
                        <a:t>ASIAN PACIFIC JOURNAL OF CANCER PREVENTION: APJCP 16(17):7935-41 · DECEMBER 2015. Impact Factor: 2.51 ·</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u="none" strike="noStrike" dirty="0">
                          <a:solidFill>
                            <a:schemeClr val="tx1">
                              <a:lumMod val="85000"/>
                              <a:lumOff val="15000"/>
                            </a:schemeClr>
                          </a:solidFill>
                          <a:latin typeface="Times New Roman"/>
                          <a:ea typeface="Times New Roman"/>
                          <a:cs typeface="Times New Roman"/>
                          <a:hlinkClick r:id="rId11"/>
                        </a:rPr>
                        <a:t>Natalya A </a:t>
                      </a:r>
                      <a:r>
                        <a:rPr lang="en-US" sz="1100" u="none" strike="noStrike" dirty="0" err="1">
                          <a:solidFill>
                            <a:schemeClr val="tx1">
                              <a:lumMod val="85000"/>
                              <a:lumOff val="15000"/>
                            </a:schemeClr>
                          </a:solidFill>
                          <a:latin typeface="Times New Roman"/>
                          <a:ea typeface="Times New Roman"/>
                          <a:cs typeface="Times New Roman"/>
                          <a:hlinkClick r:id="rId11"/>
                        </a:rPr>
                        <a:t>Ermolenko</a:t>
                      </a:r>
                      <a:r>
                        <a:rPr lang="en-US" sz="1100" u="none" dirty="0">
                          <a:solidFill>
                            <a:schemeClr val="tx1">
                              <a:lumMod val="85000"/>
                              <a:lumOff val="15000"/>
                            </a:schemeClr>
                          </a:solidFill>
                          <a:latin typeface="Times New Roman"/>
                          <a:ea typeface="Times New Roman"/>
                          <a:cs typeface="Times New Roman"/>
                        </a:rPr>
                        <a:t>, </a:t>
                      </a:r>
                      <a:r>
                        <a:rPr lang="en-US" sz="1100" u="none" strike="noStrike" dirty="0" err="1">
                          <a:solidFill>
                            <a:schemeClr val="tx1">
                              <a:lumMod val="85000"/>
                              <a:lumOff val="15000"/>
                            </a:schemeClr>
                          </a:solidFill>
                          <a:latin typeface="Times New Roman"/>
                          <a:ea typeface="Times New Roman"/>
                          <a:cs typeface="Times New Roman"/>
                          <a:hlinkClick r:id="rId5"/>
                        </a:rPr>
                        <a:t>Uljana</a:t>
                      </a:r>
                      <a:r>
                        <a:rPr lang="en-US" sz="1100" u="none" strike="noStrike" dirty="0">
                          <a:solidFill>
                            <a:schemeClr val="tx1">
                              <a:lumMod val="85000"/>
                              <a:lumOff val="15000"/>
                            </a:schemeClr>
                          </a:solidFill>
                          <a:latin typeface="Times New Roman"/>
                          <a:ea typeface="Times New Roman"/>
                          <a:cs typeface="Times New Roman"/>
                          <a:hlinkClick r:id="rId5"/>
                        </a:rPr>
                        <a:t> A </a:t>
                      </a:r>
                      <a:r>
                        <a:rPr lang="en-US" sz="1100" u="none" strike="noStrike" dirty="0" err="1">
                          <a:solidFill>
                            <a:schemeClr val="tx1">
                              <a:lumMod val="85000"/>
                              <a:lumOff val="15000"/>
                            </a:schemeClr>
                          </a:solidFill>
                          <a:latin typeface="Times New Roman"/>
                          <a:ea typeface="Times New Roman"/>
                          <a:cs typeface="Times New Roman"/>
                          <a:hlinkClick r:id="rId5"/>
                        </a:rPr>
                        <a:t>Boyarskikh</a:t>
                      </a:r>
                      <a:r>
                        <a:rPr lang="en-US" sz="1100" u="none" dirty="0">
                          <a:solidFill>
                            <a:schemeClr val="tx1">
                              <a:lumMod val="85000"/>
                              <a:lumOff val="15000"/>
                            </a:schemeClr>
                          </a:solidFill>
                          <a:latin typeface="Times New Roman"/>
                          <a:ea typeface="Times New Roman"/>
                          <a:cs typeface="Times New Roman"/>
                        </a:rPr>
                        <a:t>, </a:t>
                      </a:r>
                      <a:r>
                        <a:rPr lang="en-US" sz="1100" u="none" strike="noStrike" dirty="0" err="1">
                          <a:solidFill>
                            <a:schemeClr val="tx1">
                              <a:lumMod val="85000"/>
                              <a:lumOff val="15000"/>
                            </a:schemeClr>
                          </a:solidFill>
                          <a:latin typeface="Times New Roman"/>
                          <a:ea typeface="Times New Roman"/>
                          <a:cs typeface="Times New Roman"/>
                          <a:hlinkClick r:id="rId12"/>
                        </a:rPr>
                        <a:t>Andrey</a:t>
                      </a:r>
                      <a:r>
                        <a:rPr lang="en-US" sz="1100" u="none" strike="noStrike" dirty="0">
                          <a:solidFill>
                            <a:schemeClr val="tx1">
                              <a:lumMod val="85000"/>
                              <a:lumOff val="15000"/>
                            </a:schemeClr>
                          </a:solidFill>
                          <a:latin typeface="Times New Roman"/>
                          <a:ea typeface="Times New Roman"/>
                          <a:cs typeface="Times New Roman"/>
                          <a:hlinkClick r:id="rId12"/>
                        </a:rPr>
                        <a:t> A </a:t>
                      </a:r>
                      <a:r>
                        <a:rPr lang="en-US" sz="1100" u="none" strike="noStrike" dirty="0" err="1">
                          <a:solidFill>
                            <a:schemeClr val="tx1">
                              <a:lumMod val="85000"/>
                              <a:lumOff val="15000"/>
                            </a:schemeClr>
                          </a:solidFill>
                          <a:latin typeface="Times New Roman"/>
                          <a:ea typeface="Times New Roman"/>
                          <a:cs typeface="Times New Roman"/>
                          <a:hlinkClick r:id="rId12"/>
                        </a:rPr>
                        <a:t>Kechin</a:t>
                      </a:r>
                      <a:r>
                        <a:rPr lang="en-US" sz="1100" u="none" dirty="0">
                          <a:solidFill>
                            <a:schemeClr val="tx1">
                              <a:lumMod val="85000"/>
                              <a:lumOff val="15000"/>
                            </a:schemeClr>
                          </a:solidFill>
                          <a:latin typeface="Times New Roman"/>
                          <a:ea typeface="Times New Roman"/>
                          <a:cs typeface="Times New Roman"/>
                        </a:rPr>
                        <a:t>, </a:t>
                      </a:r>
                      <a:r>
                        <a:rPr lang="en-US" sz="1100" u="none" strike="noStrike" dirty="0">
                          <a:solidFill>
                            <a:schemeClr val="tx1">
                              <a:lumMod val="85000"/>
                              <a:lumOff val="15000"/>
                            </a:schemeClr>
                          </a:solidFill>
                          <a:latin typeface="Times New Roman"/>
                          <a:ea typeface="Times New Roman"/>
                          <a:cs typeface="Times New Roman"/>
                          <a:hlinkClick r:id="rId13"/>
                        </a:rPr>
                        <a:t>Alexandra M  </a:t>
                      </a:r>
                      <a:r>
                        <a:rPr lang="en-US" sz="1100" u="none" strike="noStrike" dirty="0" err="1">
                          <a:solidFill>
                            <a:schemeClr val="tx1">
                              <a:lumMod val="85000"/>
                              <a:lumOff val="15000"/>
                            </a:schemeClr>
                          </a:solidFill>
                          <a:latin typeface="Times New Roman"/>
                          <a:ea typeface="Times New Roman"/>
                          <a:cs typeface="Times New Roman"/>
                          <a:hlinkClick r:id="rId13"/>
                        </a:rPr>
                        <a:t>Mazitova</a:t>
                      </a:r>
                      <a:r>
                        <a:rPr lang="en-US" sz="1100" u="none" dirty="0">
                          <a:solidFill>
                            <a:schemeClr val="tx1">
                              <a:lumMod val="85000"/>
                              <a:lumOff val="15000"/>
                            </a:schemeClr>
                          </a:solidFill>
                          <a:latin typeface="Times New Roman"/>
                          <a:ea typeface="Times New Roman"/>
                          <a:cs typeface="Times New Roman"/>
                        </a:rPr>
                        <a:t>, </a:t>
                      </a:r>
                      <a:r>
                        <a:rPr lang="en-US" sz="1100" u="none" strike="noStrike" dirty="0" err="1">
                          <a:solidFill>
                            <a:schemeClr val="tx1">
                              <a:lumMod val="85000"/>
                              <a:lumOff val="15000"/>
                            </a:schemeClr>
                          </a:solidFill>
                          <a:latin typeface="Times New Roman"/>
                          <a:ea typeface="Times New Roman"/>
                          <a:cs typeface="Times New Roman"/>
                          <a:hlinkClick r:id="rId14"/>
                        </a:rPr>
                        <a:t>Evgeny</a:t>
                      </a:r>
                      <a:r>
                        <a:rPr lang="en-US" sz="1100" u="none" strike="noStrike" dirty="0">
                          <a:solidFill>
                            <a:schemeClr val="tx1">
                              <a:lumMod val="85000"/>
                              <a:lumOff val="15000"/>
                            </a:schemeClr>
                          </a:solidFill>
                          <a:latin typeface="Times New Roman"/>
                          <a:ea typeface="Times New Roman"/>
                          <a:cs typeface="Times New Roman"/>
                          <a:hlinkClick r:id="rId14"/>
                        </a:rPr>
                        <a:t> A </a:t>
                      </a:r>
                      <a:r>
                        <a:rPr lang="en-US" sz="1100" u="none" strike="noStrike" dirty="0" err="1">
                          <a:solidFill>
                            <a:schemeClr val="tx1">
                              <a:lumMod val="85000"/>
                              <a:lumOff val="15000"/>
                            </a:schemeClr>
                          </a:solidFill>
                          <a:latin typeface="Times New Roman"/>
                          <a:ea typeface="Times New Roman"/>
                          <a:cs typeface="Times New Roman"/>
                          <a:hlinkClick r:id="rId14"/>
                        </a:rPr>
                        <a:t>Khrapov</a:t>
                      </a:r>
                      <a:r>
                        <a:rPr lang="en-US" sz="1100" u="none" dirty="0">
                          <a:solidFill>
                            <a:schemeClr val="tx1">
                              <a:lumMod val="85000"/>
                              <a:lumOff val="15000"/>
                            </a:schemeClr>
                          </a:solidFill>
                          <a:latin typeface="Times New Roman"/>
                          <a:ea typeface="Times New Roman"/>
                          <a:cs typeface="Times New Roman"/>
                        </a:rPr>
                        <a:t>, </a:t>
                      </a:r>
                      <a:r>
                        <a:rPr lang="en-US" sz="1100" u="none" strike="noStrike" dirty="0" err="1">
                          <a:solidFill>
                            <a:schemeClr val="tx1">
                              <a:lumMod val="85000"/>
                              <a:lumOff val="15000"/>
                            </a:schemeClr>
                          </a:solidFill>
                          <a:latin typeface="Times New Roman"/>
                          <a:ea typeface="Times New Roman"/>
                          <a:cs typeface="Times New Roman"/>
                          <a:hlinkClick r:id="rId15"/>
                        </a:rPr>
                        <a:t>Valentina</a:t>
                      </a:r>
                      <a:r>
                        <a:rPr lang="en-US" sz="1100" u="none" strike="noStrike" dirty="0">
                          <a:solidFill>
                            <a:schemeClr val="tx1">
                              <a:lumMod val="85000"/>
                              <a:lumOff val="15000"/>
                            </a:schemeClr>
                          </a:solidFill>
                          <a:latin typeface="Times New Roman"/>
                          <a:ea typeface="Times New Roman"/>
                          <a:cs typeface="Times New Roman"/>
                          <a:hlinkClick r:id="rId15"/>
                        </a:rPr>
                        <a:t> D </a:t>
                      </a:r>
                      <a:r>
                        <a:rPr lang="en-US" sz="1100" u="none" strike="noStrike" dirty="0" err="1">
                          <a:solidFill>
                            <a:schemeClr val="tx1">
                              <a:lumMod val="85000"/>
                              <a:lumOff val="15000"/>
                            </a:schemeClr>
                          </a:solidFill>
                          <a:latin typeface="Times New Roman"/>
                          <a:ea typeface="Times New Roman"/>
                          <a:cs typeface="Times New Roman"/>
                          <a:hlinkClick r:id="rId15"/>
                        </a:rPr>
                        <a:t>Petrova</a:t>
                      </a:r>
                      <a:r>
                        <a:rPr lang="en-US" sz="1100" u="none" dirty="0">
                          <a:solidFill>
                            <a:schemeClr val="tx1">
                              <a:lumMod val="85000"/>
                              <a:lumOff val="15000"/>
                            </a:schemeClr>
                          </a:solidFill>
                          <a:latin typeface="Times New Roman"/>
                          <a:ea typeface="Times New Roman"/>
                          <a:cs typeface="Times New Roman"/>
                        </a:rPr>
                        <a:t>, </a:t>
                      </a:r>
                      <a:r>
                        <a:rPr lang="en-US" sz="1100" u="none" strike="noStrike" dirty="0" err="1">
                          <a:solidFill>
                            <a:schemeClr val="tx1">
                              <a:lumMod val="85000"/>
                              <a:lumOff val="15000"/>
                            </a:schemeClr>
                          </a:solidFill>
                          <a:latin typeface="Times New Roman"/>
                          <a:ea typeface="Times New Roman"/>
                          <a:cs typeface="Times New Roman"/>
                          <a:hlinkClick r:id="rId7"/>
                        </a:rPr>
                        <a:t>Alexandr</a:t>
                      </a:r>
                      <a:r>
                        <a:rPr lang="en-US" sz="1100" u="none" strike="noStrike" dirty="0">
                          <a:solidFill>
                            <a:schemeClr val="tx1">
                              <a:lumMod val="85000"/>
                              <a:lumOff val="15000"/>
                            </a:schemeClr>
                          </a:solidFill>
                          <a:latin typeface="Times New Roman"/>
                          <a:ea typeface="Times New Roman"/>
                          <a:cs typeface="Times New Roman"/>
                          <a:hlinkClick r:id="rId7"/>
                        </a:rPr>
                        <a:t> F </a:t>
                      </a:r>
                      <a:r>
                        <a:rPr lang="en-US" sz="1100" u="none" strike="noStrike" dirty="0" err="1">
                          <a:solidFill>
                            <a:schemeClr val="tx1">
                              <a:lumMod val="85000"/>
                              <a:lumOff val="15000"/>
                            </a:schemeClr>
                          </a:solidFill>
                          <a:latin typeface="Times New Roman"/>
                          <a:ea typeface="Times New Roman"/>
                          <a:cs typeface="Times New Roman"/>
                          <a:hlinkClick r:id="rId7"/>
                        </a:rPr>
                        <a:t>Lazarev</a:t>
                      </a:r>
                      <a:r>
                        <a:rPr lang="en-US" sz="1100" u="none" dirty="0">
                          <a:solidFill>
                            <a:schemeClr val="tx1">
                              <a:lumMod val="85000"/>
                              <a:lumOff val="15000"/>
                            </a:schemeClr>
                          </a:solidFill>
                          <a:latin typeface="Times New Roman"/>
                          <a:ea typeface="Times New Roman"/>
                          <a:cs typeface="Times New Roman"/>
                        </a:rPr>
                        <a:t>, </a:t>
                      </a:r>
                      <a:r>
                        <a:rPr lang="en-US" sz="1100" u="none" strike="noStrike" dirty="0" err="1">
                          <a:solidFill>
                            <a:schemeClr val="tx1">
                              <a:lumMod val="85000"/>
                              <a:lumOff val="15000"/>
                            </a:schemeClr>
                          </a:solidFill>
                          <a:latin typeface="Times New Roman"/>
                          <a:ea typeface="Times New Roman"/>
                          <a:cs typeface="Times New Roman"/>
                          <a:hlinkClick r:id="rId16"/>
                        </a:rPr>
                        <a:t>Nikolay</a:t>
                      </a:r>
                      <a:r>
                        <a:rPr lang="en-US" sz="1100" u="none" strike="noStrike" dirty="0">
                          <a:solidFill>
                            <a:schemeClr val="tx1">
                              <a:lumMod val="85000"/>
                              <a:lumOff val="15000"/>
                            </a:schemeClr>
                          </a:solidFill>
                          <a:latin typeface="Times New Roman"/>
                          <a:ea typeface="Times New Roman"/>
                          <a:cs typeface="Times New Roman"/>
                          <a:hlinkClick r:id="rId16"/>
                        </a:rPr>
                        <a:t> E </a:t>
                      </a:r>
                      <a:r>
                        <a:rPr lang="en-US" sz="1100" u="none" strike="noStrike" dirty="0" err="1">
                          <a:solidFill>
                            <a:schemeClr val="tx1">
                              <a:lumMod val="85000"/>
                              <a:lumOff val="15000"/>
                            </a:schemeClr>
                          </a:solidFill>
                          <a:latin typeface="Times New Roman"/>
                          <a:ea typeface="Times New Roman"/>
                          <a:cs typeface="Times New Roman"/>
                          <a:hlinkClick r:id="rId16"/>
                        </a:rPr>
                        <a:t>Kushlinskii</a:t>
                      </a:r>
                      <a:r>
                        <a:rPr lang="en-US" sz="1100" u="none" dirty="0">
                          <a:solidFill>
                            <a:schemeClr val="tx1">
                              <a:lumMod val="85000"/>
                              <a:lumOff val="15000"/>
                            </a:schemeClr>
                          </a:solidFill>
                          <a:latin typeface="Times New Roman"/>
                          <a:ea typeface="Times New Roman"/>
                          <a:cs typeface="Times New Roman"/>
                        </a:rPr>
                        <a:t>, </a:t>
                      </a:r>
                      <a:r>
                        <a:rPr lang="en-US" sz="1100" u="none" strike="noStrike" dirty="0">
                          <a:solidFill>
                            <a:schemeClr val="tx1">
                              <a:lumMod val="85000"/>
                              <a:lumOff val="15000"/>
                            </a:schemeClr>
                          </a:solidFill>
                          <a:latin typeface="Times New Roman"/>
                          <a:ea typeface="Times New Roman"/>
                          <a:cs typeface="Times New Roman"/>
                          <a:hlinkClick r:id="rId17"/>
                        </a:rPr>
                        <a:t>Maxim </a:t>
                      </a:r>
                      <a:r>
                        <a:rPr lang="en-US" sz="1100" u="none" strike="noStrike" dirty="0" err="1">
                          <a:solidFill>
                            <a:schemeClr val="tx1">
                              <a:lumMod val="85000"/>
                              <a:lumOff val="15000"/>
                            </a:schemeClr>
                          </a:solidFill>
                          <a:latin typeface="Times New Roman"/>
                          <a:ea typeface="Times New Roman"/>
                          <a:cs typeface="Times New Roman"/>
                          <a:hlinkClick r:id="rId17"/>
                        </a:rPr>
                        <a:t>Filipenko</a:t>
                      </a:r>
                      <a:endParaRPr lang="ru-RU" sz="1100" u="none" dirty="0">
                        <a:solidFill>
                          <a:schemeClr val="tx1">
                            <a:lumMod val="85000"/>
                            <a:lumOff val="15000"/>
                          </a:schemeClr>
                        </a:solidFill>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97">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189</a:t>
                      </a:r>
                      <a:endParaRPr lang="en-US"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dirty="0" err="1">
                          <a:latin typeface="Times New Roman"/>
                          <a:ea typeface="Times New Roman"/>
                          <a:cs typeface="Times New Roman"/>
                        </a:rPr>
                        <a:t>Immunosignature</a:t>
                      </a:r>
                      <a:r>
                        <a:rPr lang="en-US" sz="1100" dirty="0">
                          <a:latin typeface="Times New Roman"/>
                          <a:ea typeface="Times New Roman"/>
                          <a:cs typeface="Times New Roman"/>
                        </a:rPr>
                        <a:t>: Serum Antibody Profiling for Cancer Diagnostics</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a:latin typeface="Times New Roman"/>
                          <a:ea typeface="Times New Roman"/>
                          <a:cs typeface="Times New Roman"/>
                        </a:rPr>
                        <a:t>D01 :http ://dx.doi.org/10.7314/AP JCP.2015.16.12.4833 Immunosignature: Serum Antibody Profiling for Cancer Diagnostics.</a:t>
                      </a:r>
                      <a:endParaRPr lang="ru-RU" sz="1100">
                        <a:latin typeface="Times New Roman"/>
                        <a:ea typeface="Times New Roman"/>
                        <a:cs typeface="Times New Roman"/>
                      </a:endParaRPr>
                    </a:p>
                    <a:p>
                      <a:pPr marL="0" indent="0">
                        <a:lnSpc>
                          <a:spcPct val="100000"/>
                        </a:lnSpc>
                        <a:spcAft>
                          <a:spcPts val="0"/>
                        </a:spcAft>
                      </a:pPr>
                      <a:r>
                        <a:rPr lang="en-US" sz="1100">
                          <a:latin typeface="Times New Roman"/>
                          <a:ea typeface="Times New Roman"/>
                          <a:cs typeface="Times New Roman"/>
                        </a:rPr>
                        <a:t>Asian Pacific Journal of Cancer Prevention, Vol 16, 2015. P.4833-4837</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en-US" sz="1100" u="none" dirty="0">
                          <a:solidFill>
                            <a:schemeClr val="tx1">
                              <a:lumMod val="85000"/>
                              <a:lumOff val="15000"/>
                            </a:schemeClr>
                          </a:solidFill>
                          <a:latin typeface="Times New Roman"/>
                          <a:ea typeface="Times New Roman"/>
                          <a:cs typeface="Times New Roman"/>
                        </a:rPr>
                        <a:t>Andrei I </a:t>
                      </a:r>
                      <a:r>
                        <a:rPr lang="en-US" sz="1100" u="none" dirty="0" err="1">
                          <a:solidFill>
                            <a:schemeClr val="tx1">
                              <a:lumMod val="85000"/>
                              <a:lumOff val="15000"/>
                            </a:schemeClr>
                          </a:solidFill>
                          <a:latin typeface="Times New Roman"/>
                          <a:ea typeface="Times New Roman"/>
                          <a:cs typeface="Times New Roman"/>
                        </a:rPr>
                        <a:t>Chapoval</a:t>
                      </a:r>
                      <a:r>
                        <a:rPr lang="en-US" sz="1100" u="none" dirty="0">
                          <a:solidFill>
                            <a:schemeClr val="tx1">
                              <a:lumMod val="85000"/>
                              <a:lumOff val="15000"/>
                            </a:schemeClr>
                          </a:solidFill>
                          <a:latin typeface="Times New Roman"/>
                          <a:ea typeface="Times New Roman"/>
                          <a:cs typeface="Times New Roman"/>
                        </a:rPr>
                        <a:t>, J Bart </a:t>
                      </a:r>
                      <a:r>
                        <a:rPr lang="en-US" sz="1100" u="none" dirty="0" err="1">
                          <a:solidFill>
                            <a:schemeClr val="tx1">
                              <a:lumMod val="85000"/>
                              <a:lumOff val="15000"/>
                            </a:schemeClr>
                          </a:solidFill>
                          <a:latin typeface="Times New Roman"/>
                          <a:ea typeface="Times New Roman"/>
                          <a:cs typeface="Times New Roman"/>
                        </a:rPr>
                        <a:t>Legutki</a:t>
                      </a:r>
                      <a:r>
                        <a:rPr lang="en-US" sz="1100" u="none" dirty="0">
                          <a:solidFill>
                            <a:schemeClr val="tx1">
                              <a:lumMod val="85000"/>
                              <a:lumOff val="15000"/>
                            </a:schemeClr>
                          </a:solidFill>
                          <a:latin typeface="Times New Roman"/>
                          <a:ea typeface="Times New Roman"/>
                          <a:cs typeface="Times New Roman"/>
                        </a:rPr>
                        <a:t>, Philip Stafford, </a:t>
                      </a:r>
                      <a:r>
                        <a:rPr lang="en-US" sz="1100" u="none" dirty="0" err="1">
                          <a:solidFill>
                            <a:schemeClr val="tx1">
                              <a:lumMod val="85000"/>
                              <a:lumOff val="15000"/>
                            </a:schemeClr>
                          </a:solidFill>
                          <a:latin typeface="Times New Roman"/>
                          <a:ea typeface="Times New Roman"/>
                          <a:cs typeface="Times New Roman"/>
                        </a:rPr>
                        <a:t>Andrey</a:t>
                      </a:r>
                      <a:r>
                        <a:rPr lang="en-US" sz="1100" u="none" dirty="0">
                          <a:solidFill>
                            <a:schemeClr val="tx1">
                              <a:lumMod val="85000"/>
                              <a:lumOff val="15000"/>
                            </a:schemeClr>
                          </a:solidFill>
                          <a:latin typeface="Times New Roman"/>
                          <a:ea typeface="Times New Roman"/>
                          <a:cs typeface="Times New Roman"/>
                        </a:rPr>
                        <a:t> У </a:t>
                      </a:r>
                      <a:r>
                        <a:rPr lang="en-US" sz="1100" u="none" dirty="0" err="1">
                          <a:solidFill>
                            <a:schemeClr val="tx1">
                              <a:lumMod val="85000"/>
                              <a:lumOff val="15000"/>
                            </a:schemeClr>
                          </a:solidFill>
                          <a:latin typeface="Times New Roman"/>
                          <a:ea typeface="Times New Roman"/>
                          <a:cs typeface="Times New Roman"/>
                        </a:rPr>
                        <a:t>Trebukhov</a:t>
                      </a:r>
                      <a:r>
                        <a:rPr lang="en-US" sz="1100" u="none" dirty="0">
                          <a:solidFill>
                            <a:schemeClr val="tx1">
                              <a:lumMod val="85000"/>
                              <a:lumOff val="15000"/>
                            </a:schemeClr>
                          </a:solidFill>
                          <a:latin typeface="Times New Roman"/>
                          <a:ea typeface="Times New Roman"/>
                          <a:cs typeface="Times New Roman"/>
                        </a:rPr>
                        <a:t>, Stephen A Johnston, </a:t>
                      </a:r>
                      <a:r>
                        <a:rPr lang="en-US" sz="1100" u="none" dirty="0" err="1">
                          <a:solidFill>
                            <a:schemeClr val="tx1">
                              <a:lumMod val="85000"/>
                              <a:lumOff val="15000"/>
                            </a:schemeClr>
                          </a:solidFill>
                          <a:latin typeface="Times New Roman"/>
                          <a:ea typeface="Times New Roman"/>
                          <a:cs typeface="Times New Roman"/>
                        </a:rPr>
                        <a:t>Yakov</a:t>
                      </a:r>
                      <a:r>
                        <a:rPr lang="en-US" sz="1100" u="none" dirty="0">
                          <a:solidFill>
                            <a:schemeClr val="tx1">
                              <a:lumMod val="85000"/>
                              <a:lumOff val="15000"/>
                            </a:schemeClr>
                          </a:solidFill>
                          <a:latin typeface="Times New Roman"/>
                          <a:ea typeface="Times New Roman"/>
                          <a:cs typeface="Times New Roman"/>
                        </a:rPr>
                        <a:t> N </a:t>
                      </a:r>
                      <a:r>
                        <a:rPr lang="en-US" sz="1100" u="none" dirty="0" err="1">
                          <a:solidFill>
                            <a:schemeClr val="tx1">
                              <a:lumMod val="85000"/>
                              <a:lumOff val="15000"/>
                            </a:schemeClr>
                          </a:solidFill>
                          <a:latin typeface="Times New Roman"/>
                          <a:ea typeface="Times New Roman"/>
                          <a:cs typeface="Times New Roman"/>
                        </a:rPr>
                        <a:t>Shoikhet</a:t>
                      </a:r>
                      <a:r>
                        <a:rPr lang="en-US" sz="1100" u="none" dirty="0">
                          <a:solidFill>
                            <a:schemeClr val="tx1">
                              <a:lumMod val="85000"/>
                              <a:lumOff val="15000"/>
                            </a:schemeClr>
                          </a:solidFill>
                          <a:latin typeface="Times New Roman"/>
                          <a:ea typeface="Times New Roman"/>
                          <a:cs typeface="Times New Roman"/>
                        </a:rPr>
                        <a:t>, Alexander F </a:t>
                      </a:r>
                      <a:r>
                        <a:rPr lang="en-US" sz="1100" u="none" dirty="0" err="1">
                          <a:solidFill>
                            <a:schemeClr val="tx1">
                              <a:lumMod val="85000"/>
                              <a:lumOff val="15000"/>
                            </a:schemeClr>
                          </a:solidFill>
                          <a:latin typeface="Times New Roman"/>
                          <a:ea typeface="Times New Roman"/>
                          <a:cs typeface="Times New Roman"/>
                        </a:rPr>
                        <a:t>Lazarev</a:t>
                      </a:r>
                      <a:endParaRPr lang="ru-RU" sz="1100" u="none" dirty="0">
                        <a:solidFill>
                          <a:schemeClr val="tx1">
                            <a:lumMod val="85000"/>
                            <a:lumOff val="15000"/>
                          </a:schemeClr>
                        </a:solidFill>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190</a:t>
                      </a:r>
                      <a:endParaRPr lang="en-US"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100" dirty="0">
                          <a:latin typeface="Times New Roman"/>
                          <a:ea typeface="Times New Roman"/>
                          <a:cs typeface="Times New Roman"/>
                        </a:rPr>
                        <a:t>РАСПРОСТРАНЕННОСТЬ ПЕРВИЧНО-МНОЖЕСТВЕННЫХ ЗЛОКАЧЕСТВЕННЫХ НОВООБРАЗОВАНИЙ С ПОРАЖЕНИЕМ ОРГАНОВ ГРУДНОЙ КЛЕТКИ (ОБЗОР ЛИТЕРАТУРЫ)</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100" u="sng">
                          <a:solidFill>
                            <a:srgbClr val="0000FF"/>
                          </a:solidFill>
                          <a:latin typeface="Times New Roman"/>
                          <a:ea typeface="Times New Roman"/>
                          <a:cs typeface="Times New Roman"/>
                          <a:hlinkClick r:id="rId18"/>
                        </a:rPr>
                        <a:t>Российский онкологический журнал</a:t>
                      </a:r>
                      <a:r>
                        <a:rPr lang="ru-RU" sz="1100">
                          <a:latin typeface="Times New Roman"/>
                          <a:ea typeface="Times New Roman"/>
                          <a:cs typeface="Times New Roman"/>
                        </a:rPr>
                        <a:t>. 2015. №</a:t>
                      </a:r>
                      <a:r>
                        <a:rPr lang="ru-RU" sz="1100" u="sng">
                          <a:solidFill>
                            <a:srgbClr val="0000FF"/>
                          </a:solidFill>
                          <a:latin typeface="Times New Roman"/>
                          <a:ea typeface="Times New Roman"/>
                          <a:cs typeface="Times New Roman"/>
                          <a:hlinkClick r:id="rId19"/>
                        </a:rPr>
                        <a:t>4</a:t>
                      </a:r>
                      <a:r>
                        <a:rPr lang="ru-RU" sz="1100">
                          <a:latin typeface="Times New Roman"/>
                          <a:ea typeface="Times New Roman"/>
                          <a:cs typeface="Times New Roman"/>
                        </a:rPr>
                        <a:t>.  с.53-56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ru-RU" sz="1100" dirty="0">
                          <a:latin typeface="Times New Roman"/>
                          <a:ea typeface="Times New Roman"/>
                          <a:cs typeface="Times New Roman"/>
                        </a:rPr>
                        <a:t>Карпов В.М., Лазарев А. Ф.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191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100" dirty="0">
                          <a:latin typeface="Times New Roman"/>
                          <a:ea typeface="Times New Roman"/>
                          <a:cs typeface="Times New Roman"/>
                        </a:rPr>
                        <a:t>СОСТОЯНИЕ ОКАЗАНИЯ ОНКОЛОГИЧЕСКОЙ ПОМОЩИ НАСЕЛЕНИЮ АЛТАЙСКОГО КРАЯ В 2014ГОДУ</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с.3-6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0000"/>
                        </a:lnSpc>
                        <a:spcAft>
                          <a:spcPts val="0"/>
                        </a:spcAft>
                      </a:pPr>
                      <a:r>
                        <a:rPr lang="ru-RU" sz="1100" dirty="0">
                          <a:latin typeface="Times New Roman"/>
                          <a:ea typeface="Times New Roman"/>
                          <a:cs typeface="Times New Roman"/>
                        </a:rPr>
                        <a:t>Лазарев А.Ф., </a:t>
                      </a:r>
                      <a:r>
                        <a:rPr lang="ru-RU" sz="1100" dirty="0" err="1">
                          <a:latin typeface="Times New Roman"/>
                          <a:ea typeface="Times New Roman"/>
                          <a:cs typeface="Times New Roman"/>
                        </a:rPr>
                        <a:t>Федоскина</a:t>
                      </a:r>
                      <a:r>
                        <a:rPr lang="ru-RU" sz="1100" dirty="0">
                          <a:latin typeface="Times New Roman"/>
                          <a:ea typeface="Times New Roman"/>
                          <a:cs typeface="Times New Roman"/>
                        </a:rPr>
                        <a:t> А.В., </a:t>
                      </a:r>
                      <a:r>
                        <a:rPr lang="ru-RU" sz="1100" dirty="0" err="1">
                          <a:latin typeface="Times New Roman"/>
                          <a:ea typeface="Times New Roman"/>
                          <a:cs typeface="Times New Roman"/>
                        </a:rPr>
                        <a:t>Сахран</a:t>
                      </a:r>
                      <a:r>
                        <a:rPr lang="ru-RU" sz="1100" dirty="0">
                          <a:latin typeface="Times New Roman"/>
                          <a:ea typeface="Times New Roman"/>
                          <a:cs typeface="Times New Roman"/>
                        </a:rPr>
                        <a:t> М.Е.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192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ОПРЕДЕЛЕНИЕ МУТАЦИЙ В ГЕНАХ BRCA 1, BRCA 2 ПРИ НАСЛЕДСТВЕННОМ РАКЕ МОЛОЧНОЙ ЖЕЛЕЗЫ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с.53-54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Гофман А.А., Лазарев А.Ф., Лазарева Д.Г., Мальцева М.В.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193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ОСОБЕННОСТИ МЕТАСТАЗИРОВАНИЯ В ГОЛОВНОЙ МОЗГ ОПУХОЛЕЙ ОСНОВНЫХ ЛОКАЛИЗАЦИЙ У ЖИТЕЛЕЙ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с.23-24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 Сувров В.В., Игитов В.И.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00000"/>
                        </a:lnSpc>
                        <a:spcAft>
                          <a:spcPts val="0"/>
                        </a:spcAft>
                        <a:tabLst>
                          <a:tab pos="457200" algn="l"/>
                        </a:tabLst>
                      </a:pPr>
                      <a:r>
                        <a:rPr lang="ru-RU" sz="1100" dirty="0" smtClean="0">
                          <a:latin typeface="Times New Roman"/>
                          <a:ea typeface="Times New Roman"/>
                          <a:cs typeface="Times New Roman"/>
                        </a:rPr>
                        <a:t>194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ЗНАЧЕНИЕ ОПРЕДЕЛЕНИЯ ПЛОЩАДИ И ПЛОИДНОСТИ КЛЕТОЧНОГО ЯДРА ПРИ ПАПИЛЛЯРНОМ РАКЕ ЩИТОВИДНОЙ ЖЕЛЕЗЫ</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с.50-51</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err="1">
                          <a:latin typeface="Times New Roman"/>
                          <a:ea typeface="Times New Roman"/>
                          <a:cs typeface="Times New Roman"/>
                        </a:rPr>
                        <a:t>ГервальдВ.Я</a:t>
                      </a:r>
                      <a:r>
                        <a:rPr lang="ru-RU" sz="1100" dirty="0">
                          <a:latin typeface="Times New Roman"/>
                          <a:ea typeface="Times New Roman"/>
                          <a:cs typeface="Times New Roman"/>
                        </a:rPr>
                        <a:t>., </a:t>
                      </a:r>
                      <a:r>
                        <a:rPr lang="ru-RU" sz="1100" dirty="0" err="1">
                          <a:latin typeface="Times New Roman"/>
                          <a:ea typeface="Times New Roman"/>
                          <a:cs typeface="Times New Roman"/>
                        </a:rPr>
                        <a:t>Климачев</a:t>
                      </a:r>
                      <a:r>
                        <a:rPr lang="ru-RU" sz="1100" dirty="0">
                          <a:latin typeface="Times New Roman"/>
                          <a:ea typeface="Times New Roman"/>
                          <a:cs typeface="Times New Roman"/>
                        </a:rPr>
                        <a:t> В.В., </a:t>
                      </a:r>
                      <a:r>
                        <a:rPr lang="ru-RU" sz="1100" dirty="0" err="1">
                          <a:latin typeface="Times New Roman"/>
                          <a:ea typeface="Times New Roman"/>
                          <a:cs typeface="Times New Roman"/>
                        </a:rPr>
                        <a:t>Авдалян</a:t>
                      </a:r>
                      <a:r>
                        <a:rPr lang="ru-RU" sz="1100" dirty="0">
                          <a:latin typeface="Times New Roman"/>
                          <a:ea typeface="Times New Roman"/>
                          <a:cs typeface="Times New Roman"/>
                        </a:rPr>
                        <a:t> А.М., Лазарев А.Ф., </a:t>
                      </a:r>
                      <a:r>
                        <a:rPr lang="ru-RU" sz="1100" dirty="0" err="1">
                          <a:latin typeface="Times New Roman"/>
                          <a:ea typeface="Times New Roman"/>
                          <a:cs typeface="Times New Roman"/>
                        </a:rPr>
                        <a:t>Рагулина</a:t>
                      </a:r>
                      <a:r>
                        <a:rPr lang="ru-RU" sz="1100" dirty="0">
                          <a:latin typeface="Times New Roman"/>
                          <a:ea typeface="Times New Roman"/>
                          <a:cs typeface="Times New Roman"/>
                        </a:rPr>
                        <a:t> В.Д., Бобров И.П.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л.16</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2916662"/>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195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ИНТРАОПЕРАЦИОННОЕ УЗИ ПРИ РАКЕ ЩИТОВИДНОЙ ЖЕЛЕЗЫ</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с.85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Половинкин А.А., Гликинфрейд Г.М., Лазарев А.Ф., Авдалян А.М.</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76">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196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РАКОМ ПОДЖЕЛУДОЧНОЙ ЖЕЛЕЗЫ НАСЕЛЕНИЯ АЛТАЙСКОГО КРАЯ (2009-2014 гг.)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с.19-20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 Балуева Н.В., Варнавский Е.В., Перфильев В.М., Никитин М.К.,Мамонтов К.Г., Хайс, С.Л., Миклин А.О.</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197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ЗЛОКАЧЕСТВЕННЫЕ НОВООБРАЗОВАНИЯ КАК ИНДИКАТОР МЕДИКО-ЭКОЛОГИЧЕСКОГО НЕБЛАГОПОЛУЧИЯ ТЕРРИТОРИИ ЛОКТЕВСКОГО РАЙОНА АЛТАЙСКОГО КРАЯ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//Биогеохимия техногенеза и современные проблемы геохимической экологии: труды IX международной биогеохимической школы 24-28 августа 2015 г., Барнаул – Барнаул, 2015. – Т.II. - С.84-89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Ковригин А.О., Пузанов А.В.,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198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ДИАГНОСТИЧЕСКАЯ ЗНАЧИМОСТЬ ОПРЕДЕЛЕНИЯ ХОРИОНИЧЕСКОГО ГОНАДОТРОПИНА В ОНКОЛОГИИ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с.44-45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Беленинова И.А., Лазарев А.Ф., Максименко Т.А., Полякова Е.И., Клейменова Н.В.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1">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199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ДИАГНОСТИЧЕСКОЕ И ПРОГНОСТИЧЕСКОЕ ЗНАЧЕНИЕ ЭКСПРЕССИИ НЕРИБОСОМНОГО ЯДРЫШКОВОГО БЕЛКА В23/НУКЛЕОФОЗМИНА В ГЛАДКОМЫШЕЧНЫХ ОБРАЗОВАНИЯХ ТЕЛА МАТКИ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с.38-40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Авдалян А.М., Климачев В.В., Бобров И.П., Круглова Н.М., Лазарев А.Ф., Лушникова Е.Л., Непомнящих Л.М.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76">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200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ВОЗМОЖНОСТИ РАННЕЙ ДИАГНОСТИКИ С ПОМОЩЬЮ ИММУНОСИГНАТУР. ПЕРВЫЕ КЛИНИЧЕСКИЕ РЕЗУЛЬТАТЫ</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с.84-85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Петрова В.Д., Синкина Т.В., Димитриади Ю.Н., Михеева Н.А., Соколова Е.А., Клеймёнова Н.В., Шаповал А.И.,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201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ВЗАИМОСВЯЗЬ МАРКЕРОВ АПОПТОЗА (P53, BCL-2, BAX) С КЛИНИКО-МОРФОЛОГИЧЕСКИМИ ПАРАМЕТРАМИ И ВЫЖИВАЕМОСТЬЮ ПРИ НЕМЕЛКОКЛЕТОЧНОМ РАКЕ ЛЕГКОГО</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с.76-77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 Кобяков Д.С., Авдалян А.М., Бычкова Е.Ю., Лушникова Е.Л., Непомнящих Л.М.</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202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ВЗАИМОСВЯЗЬ ЯДРЫШКООБРАЗУЮЩИХ РАЙОНОВ MIB-1 ПОЗИТИВНЫХ КЛЕТОК И КЛИНИКО-МОРФОЛОГИЧЕСКИХ ПАРАМЕТРОВ, ВЫЖИВАЕМОСТИ ПРИ НЕМЕЛКОКЛЕТОЧНОМ РАКЕ ЛЕГКОГО</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с.62-63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Кобяков Д.С., Авдалян А.М., Лазарев А.Ф., Бычкова Е.Ю., Лушникова Е.Л., Непомнящих Л.М.</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203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АМПЛИФИКАЦИЯ ГЕНА HER2/NEU ПРИ ЛЕЙОМИОСАРКОМЕ ТЕЛА МАТКИ: ВСТРЕЧАЕМОСТЬ, КЛИНИКО-МОРФОЛОГИЧЕСКИЕ ОСОБЕННОСТИ, СВЯЗЬ С ПРОГНОЗОМ</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с.41-42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Авдалян А.М., Климачев В.В., Бобров И.П., Лазарев А.Ф., Лушникова Е.Л., Непомнящих Л.М.</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6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204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АНАЛИЗ РЕПЕРТУАРА АНТИТЕЛ (ИММУНОСИГНАТУР) С ПОМОЩЬЮ ПЕПТИДНЫХ МИКРОЧИПОВ ДЛЯ ДИАГНОСТИКИ ОНКОЛОГИЧЕСКИХ ЗАБОЛЕВАНИЙ</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с.98-99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Шаповал А.И., Подлесных С.В., Колосова Е.А., </a:t>
                      </a:r>
                      <a:r>
                        <a:rPr lang="ru-RU" sz="1100" dirty="0" err="1">
                          <a:latin typeface="Times New Roman"/>
                          <a:ea typeface="Times New Roman"/>
                          <a:cs typeface="Times New Roman"/>
                        </a:rPr>
                        <a:t>Требухов</a:t>
                      </a:r>
                      <a:r>
                        <a:rPr lang="ru-RU" sz="1100" dirty="0">
                          <a:latin typeface="Times New Roman"/>
                          <a:ea typeface="Times New Roman"/>
                          <a:cs typeface="Times New Roman"/>
                        </a:rPr>
                        <a:t> А.В., Щербаков Д.Н., </a:t>
                      </a:r>
                      <a:r>
                        <a:rPr lang="ru-RU" sz="1100" dirty="0" err="1">
                          <a:latin typeface="Times New Roman"/>
                          <a:ea typeface="Times New Roman"/>
                          <a:cs typeface="Times New Roman"/>
                        </a:rPr>
                        <a:t>Джонстон</a:t>
                      </a:r>
                      <a:r>
                        <a:rPr lang="ru-RU" sz="1100" dirty="0">
                          <a:latin typeface="Times New Roman"/>
                          <a:ea typeface="Times New Roman"/>
                          <a:cs typeface="Times New Roman"/>
                        </a:rPr>
                        <a:t> С.А., Петрова В.Д., Шойхет Я.Н.,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л.17</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2338304"/>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76">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205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ДИНАМИКА ЗАБОЛЕВАЕМОСТИ РАКОМ ЛЁГКОГОВ АЛТАЙСКОМ КРАЕ С 1980 ПО 2014 ГОДЫ</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с.10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Агеев А.Г., Нечунаев В.П., Федоскина А.В., Максименко А.А., Панасьян А.У., Дегтярёв И.В., Карпов В.М.,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76">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206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РАКОМ ЖЕЛУДКА НАСЕЛЕНИЯ АЛТАЙСКОГО КРАЯ (2005-2014 гг.)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с.18-19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 Балуева Н.В., Перфильев В.М., Никитин М.К., Мамонтов К.Г., Хайс С.Л., Варнавский Е.В., Миклин А.О.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207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КЛИНИЧЕСКОЕ ЗНАЧЕНИЕ ОПРЕДЕЛЕНИЕ СА 125 И НЕ 4 ПРИ РАКЕ ЯИЧНИКА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с.43-44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Беленинова И.А., Лазарев А. Ф., Полякова Е. И., Клейменова Н. 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208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МАРКЕРЫ ПАПИЛЛЯРНОГО РАКА ЩИТОВИДНОЙ ЖЕЛЕЗЫ</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с.58-60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Иванов А.А., Авдалян А.М., Пупкова Е.Э., Гервальд В.Я., Рагулина В.Д.,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1">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209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ОТДАЛЁННЫЕ РЕЗУЛЬТАТЫ ПОСЛЕОПЕРАЦИОННОЙ ХИМИОЛУЧЕВОЙ ТЕРАПИИ ПРИ РАКЕ ГРУДНОГО ОТДЕЛА ПИЩЕВОДА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с.100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Агеев А.Г., Нечунаев В.П., Панасьян А.У., Максименко А.А., Дегтярёв И.В., Карпов В.М.,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210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ПЕРСПЕКТИВЫ ГИСТОПЛОИДОМЕТРИИ В ДИАГНОСТИКЕ ОПУХОЛЕВЫХ ПРОЦЕССОВ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с.51-52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Гервальд В.Я., Климачев В.В., Авдалян А.М., Лазарев А.Ф., Рагулина В.Д., Бобров И.П.</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211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ПРОДОЛЖИТЕЛЬНОСТЬ ЖИЗНИ ЖИТЕЛЕЙ АЛТАЙСКОГО КРАЯ С ПЕРВИЧНЫМИ ОПУХОЛЯМИ ГОЛОВНОГО МОЗГА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с.20-22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 Суворов В.В., Игитов В.И.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212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РАЗВИТИЕ НАУЧНОГО НАПРАВЛЕНИЯ ОНКОЛОГИИ В РОССИИ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 Лубенников В.А., Максименко Т.А.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213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ЭКСПРЕССИЯ МАРКЕРОВ АПОПТОЗА (P53, BCL-2, BAX) И ПРОЛИФЕРАЦИИ (KI-67, ТОПОИЗОМЕРАЗЫ IIΑ, AG-ЯОР-БЕЛКОВ) В НОРМЕ И ПРИ НЕМЕЛКОКЛЕТОЧНОМ РАКЕ ЛЕГКОГО</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с.40-41</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Авдалян А.М., Кобяков Д.С., Лазарев А.Ф., Бычкова Е.Ю., Лушникова Е.Л., Непомнящих Л.М.</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214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СТАТУС ЦИТОКИНОВ У БОЛЬНЫХ ПРЕДОПУХОЛЕВЫМИ ЗАБОЛЕВАНИЯМИ ВЕРХНЕЧЕЛЮСТНЫМ ПАЗУХ</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с.42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Артамонова А.В., </a:t>
                      </a:r>
                      <a:r>
                        <a:rPr lang="ru-RU" sz="1100" dirty="0" err="1">
                          <a:latin typeface="Times New Roman"/>
                          <a:ea typeface="Times New Roman"/>
                          <a:cs typeface="Times New Roman"/>
                        </a:rPr>
                        <a:t>Гликенфрейд</a:t>
                      </a:r>
                      <a:r>
                        <a:rPr lang="ru-RU" sz="1100" dirty="0">
                          <a:latin typeface="Times New Roman"/>
                          <a:ea typeface="Times New Roman"/>
                          <a:cs typeface="Times New Roman"/>
                        </a:rPr>
                        <a:t> Г.М., Лазарев А.Ф., Самсонова О.А., </a:t>
                      </a:r>
                      <a:r>
                        <a:rPr lang="ru-RU" sz="1100" dirty="0" err="1">
                          <a:latin typeface="Times New Roman"/>
                          <a:ea typeface="Times New Roman"/>
                          <a:cs typeface="Times New Roman"/>
                        </a:rPr>
                        <a:t>Зоркина</a:t>
                      </a:r>
                      <a:r>
                        <a:rPr lang="ru-RU" sz="1100" dirty="0">
                          <a:latin typeface="Times New Roman"/>
                          <a:ea typeface="Times New Roman"/>
                          <a:cs typeface="Times New Roman"/>
                        </a:rPr>
                        <a:t> Ю.Н., Матвиенко К.Н.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л.18</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3880592"/>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215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ТАБАКОКУРЕНИЯ НА РИСК ВОЗНИКНОВЕНИЯ КОЛОРЕКТАЛЬНОГО РАКА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с.33-35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Суворов В.В., Игитов В.И.,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216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ЧАСТОТА МУТАЦИИ 1100delC В ГЕНЕ CHEK2 У ЧЛЕНОВ «РАКОВЫХ» СЕМЕЙ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с.60-61</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Иванов А.А., Пупкова Е.Э., Авдалян А.М., Гервальд В.Я., Рагулина В.Д.,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217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ЭПИДЕМИОЛОГИЯ ОПУХОЛЕЙ ГОЛОВНОГО МОЗГАУ ЖИТЕЛЕЙ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Инновационные подходы в онкологии: материалы Российской научно-практической конференции с международным участием,  18-19 июня 2015 г., г. Барнаул/ под ред. д.м.н., проф. А.Ф. Лазарева: -Барнаул, АЗБУКА, 2015, с.22-23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 Игитов В.И., Суворов В.В.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845">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218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ТРЕТИЧНАЯ ПРОФИЛАКТИКА У ПАЦИЕНТОК МОЛОДОГО ВОЗРАСТА, ПЕРЕНЕСШИХ РАДИКАЛЬНОЕ ЛЕЧЕНИЕ ПО ПОВОДУ РАКА МОЛОЧНОЙ ЖЕЛЕЗЫ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Высокие технологии в онкологической практике. 70 лет онкологической службы Алтайского края. : материалы Российской научно-практической конференции с международным участием,  30 июня – 1 июля 2016 г., г. Барнаул/ под ред. д.м.н., проф. А.Ф. Лазарева: -Барнаул, АЗБУКА, 2016, с.</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Петрова В.Д., Михеева Н.А., Соколова Е.А., Терехова С.А., Синкина Т.В., Димитриади Ю.Н., Кострыкина Н.В., Боярских У.А., Филиппенко М.Л., Лазарев А.Ф.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219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РАК МОЛОЧНОЙ ЖЕЛЕЗЫ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Высокие технологии в онкологической практике. 70 лет онкологической службы Алтайского края. : материалы Российской научно-практической конференции с международным участием,  30 июня – 1 июля 2016 г., г. Барнаул/ под ред. д.м.н., проф. А.Ф. Лазарева: -Барнаул, АЗБУКА, 2016, с.</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С.А., Блажко Н.Д.</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76">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220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ПРОЕКТ «РЕГИСТР ПРЕДРАКА ВЫСОКОГО ОНКОЛОГИЧЕСКОГО РИСКА» - МОДЕЛЬ ДЛЯ РЕАЛИЗАЦИИ МЕДИЦИНСКОЙ ПРОФИЛАКТИКИ РАКА В СОВРЕМЕННЫХ УСЛОВИЯХ</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Высокие технологии в онкологической практике. 70 лет онкологической службы Алтайского края. : материалы Российской научно-практической конференции с международным участием,  30 июня – 1 июля 2016 г., г. Барнаул/ под ред. д.м.н., проф. А.Ф. Лазарева: -Барнаул, АЗБУКА, 2016, с.</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 Петрова В.Д., Дмитрина Е.П., Лейман А., Омелаева Л.П., Терехова Т.В., Синкина Т.В., Димитриади Ю.Н.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221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ПЕРВИЧНО-МНОЖЕСТВЕННЫЙ РАК ПИЩЕВОДА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Высокие технологии в онкологической практике. 70 лет онкологической службы Алтайского края. : материалы Российской научно-практической конференции с международным участием,  30 июня – 1 июля 2016 г., г. Барнаул/ под ред. д.м.н., проф. А.Ф. Лазарева: -Барнаул, АЗБУКА, 2016, с.</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Нечунаев В.П., Агеев А.Г.. Панасьян А.У., Фокеев С.Д.,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222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ПЕРВИЧНО-МНОЖЕСТВЕННЫЕ ОПУХОЛИ ТОЛСТОГО КИШЕЧНИКА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Высокие технологии в онкологической практике. 70 лет онкологической службы Алтайского края. : материалы Российской научно-практической конференции с международным участием,  30 июня – 1 июля 2016 г., г. Барнаул/ под ред. д.м.н., проф. А.Ф. Лазарева: -Барнаул, АЗБУКА, 2016, с.</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 Игитов В.И., Белоножка А.В., Суворов В.В.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223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К ОЦЕНКЕ ВЛИЯНИЯ ПРИРОДНЫХ И ТЕХНОГЕННЫХ ФАКТОРОВ НА ЗАБОЛЕВАЕМОСТЬ ЗЛОКАЧЕСТВЕННЫМИ НОВООБРАЗОВАНИЯМИ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Журнал Геофизические процессы и биосферы . 2016. Т.15. №2. С. 80-90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А.Н. Романов, А.О. Ковригин, А.Ф. Лазарев., В.А. Лубенников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224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РАКОМ ЖЕЛУДКА НАСЕЛЕНИЯ АЛТАЙСКОГО КРАЯ (2006-2015 ГГ.)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Высокие технологии в онкологической практике. 70 лет онкологической службы Алтайского края. : материалы Российской научно-практической конференции с международным участием,  30 июня – 1 июля 2016 г., г. Барнаул/ под ред. д.м.н., проф. А.Ф. Лазарева: -Барнаул, АЗБУКА, 2016, с.</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 Балуева Н.В., Перфильев В.М., Никитин М.К., Дегтярев И.В., Миклин А.О. </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76">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225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РАКОМ ЖЕЛУДКА НАСЕЛЕНИЯ АЛТАЙСКОГО КРАЯ (2007-2016 гг.)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в онкологии : материалы Российской научно-практической конференции с международным участием 23-24августа 2017 года г. Барнаул (под редакцией д.м.н., профессора А.Ф. Лазарева – г. Барнаул, 2017 г.), Барнаул : АЗБУКА, 2017. с.29-30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Лазарев А.Ф., Балуева Н.В., </a:t>
                      </a:r>
                      <a:r>
                        <a:rPr lang="ru-RU" sz="1100" dirty="0" err="1">
                          <a:latin typeface="Times New Roman"/>
                          <a:ea typeface="Times New Roman"/>
                          <a:cs typeface="Times New Roman"/>
                        </a:rPr>
                        <a:t>Федоскина</a:t>
                      </a:r>
                      <a:r>
                        <a:rPr lang="ru-RU" sz="1100" dirty="0">
                          <a:latin typeface="Times New Roman"/>
                          <a:ea typeface="Times New Roman"/>
                          <a:cs typeface="Times New Roman"/>
                        </a:rPr>
                        <a:t> А.В., </a:t>
                      </a:r>
                      <a:r>
                        <a:rPr lang="ru-RU" sz="1100" dirty="0" err="1">
                          <a:latin typeface="Times New Roman"/>
                          <a:ea typeface="Times New Roman"/>
                          <a:cs typeface="Times New Roman"/>
                        </a:rPr>
                        <a:t>Миклин</a:t>
                      </a:r>
                      <a:r>
                        <a:rPr lang="ru-RU" sz="1100" dirty="0">
                          <a:latin typeface="Times New Roman"/>
                          <a:ea typeface="Times New Roman"/>
                          <a:cs typeface="Times New Roman"/>
                        </a:rPr>
                        <a:t> А.О., Вострикова И.В., Дегтярев И.В., Перфильев В.М., Важенин А.В.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л.19</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2338304"/>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226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ДИНАМИКА СМЕРТНОСТИ ЖИТЕЛЕЙ г. БАРНАУЛА ОТ ЗЛОКАЧЕСТВЕННЫХ НОВООБРАЗОВАНИЙ ОБОДОЧНОЙ И ПРЯМОЙ КИШКИ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Высокие технологии в онкологической практике. 70 лет онкологической службы Алтайского края. : материалы Российской научно-практической конференции с международным участием,  30 июня – 1 июля 2016 г., г. Барнаул/ под ред. д.м.н., проф. А.Ф. Лазарева: -Барнаул, АЗБУКА, 2016, с.</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 Игитов В.И., Суворов В.В.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227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ДИНАМИКА СМЕРТНОСТИ ЖИТЕЛЕЙ г. БАРНАУЛА ОТ ЗЛОКАЧЕСТВЕННЫХ НОВООБРАЗОВАНИЙ ЖЕЛУДКА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Высокие технологии в онкологической практике. 70 лет онкологической службы Алтайского края. : материалы Российской научно-практической конференции с международным участием,  30 июня – 1 июля 2016 г., г. Барнаул/ под ред. д.м.н., проф. А.Ф. Лазарева: -Барнаул, АЗБУКА, 2016, с.</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 Игитов В.И., Суворов В.В.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228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ОНКОЛОГИЧЕСКАЯ ЗАБОЛЕВАЕМОСТЬ И СМЕРТНОСТЬ В ДИКРЕТИРОВАННОМ РЕГИОНЕ (АЛТАЙСКИЙ КРАЙ). ПУТИ СНИЖЕНИЯ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IX Съезд онкологов и радиологов</a:t>
                      </a:r>
                    </a:p>
                    <a:p>
                      <a:pPr algn="just">
                        <a:lnSpc>
                          <a:spcPct val="115000"/>
                        </a:lnSpc>
                        <a:spcAft>
                          <a:spcPts val="0"/>
                        </a:spcAft>
                      </a:pPr>
                      <a:r>
                        <a:rPr lang="ru-RU" sz="1100">
                          <a:latin typeface="Times New Roman"/>
                          <a:ea typeface="Times New Roman"/>
                          <a:cs typeface="Times New Roman"/>
                        </a:rPr>
                        <a:t>стран СНГ и Евразии. Международный научно-практический журнал «Евразийский онкологический журнал», УП «Профессиональные издания», 2016, том 4, № 2, с.79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229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100">
                          <a:latin typeface="Times New Roman"/>
                          <a:ea typeface="Times New Roman"/>
                          <a:cs typeface="Times New Roman"/>
                        </a:rPr>
                        <a:t>Estimating the Impact of Natural and Technogenic Factors on the Incidence of Malignant Neoplasms in Altai Krai</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100">
                          <a:latin typeface="Times New Roman"/>
                          <a:ea typeface="Times New Roman"/>
                          <a:cs typeface="Times New Roman"/>
                        </a:rPr>
                        <a:t>Izvestiya. Atmosperic and Oceanic Physics. </a:t>
                      </a:r>
                      <a:r>
                        <a:rPr lang="ru-RU" sz="1100">
                          <a:latin typeface="Times New Roman"/>
                          <a:ea typeface="Times New Roman"/>
                          <a:cs typeface="Times New Roman"/>
                        </a:rPr>
                        <a:t>2016. vol. 52, No 8, pp.869-875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latin typeface="Times New Roman"/>
                          <a:ea typeface="Times New Roman"/>
                          <a:cs typeface="Times New Roman"/>
                        </a:rPr>
                        <a:t>A.N. Romanov, A.O. Kovrigin, A.F. Lazarev, and V.A. Lubennikov</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845">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230</a:t>
                      </a:r>
                      <a:endParaRPr lang="en-US"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«СКАЖИ РАКУ НЕТ!» Результаты ПЕРВОЙ акции по профилактике рака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Высокие технологии в онкологической практике. 70 лет онкологической службы Алтайского края. : материалы Российской научно-практической конференции с международным участием,  30 июня – 1 июля 2016 г., г. Барнаул/ под ред. д.м.н., проф. А.Ф. Лазарева: -Барнаул, АЗБУКА, 2016, с.</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Петрова В.Д., Вахлова Ж.Ю., Секержинская Е.Л., Синкина Т.В., Чурилова Л.А., </a:t>
                      </a:r>
                    </a:p>
                    <a:p>
                      <a:pPr>
                        <a:lnSpc>
                          <a:spcPct val="115000"/>
                        </a:lnSpc>
                        <a:spcAft>
                          <a:spcPts val="0"/>
                        </a:spcAft>
                      </a:pPr>
                      <a:r>
                        <a:rPr lang="ru-RU" sz="1100">
                          <a:latin typeface="Times New Roman"/>
                          <a:ea typeface="Times New Roman"/>
                          <a:cs typeface="Times New Roman"/>
                        </a:rPr>
                        <a:t>Евдокимов С.Н., Половинкин А.А., Григорук О.Г., Димитриади Ю.Н.,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329">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231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latin typeface="Times New Roman"/>
                          <a:ea typeface="Times New Roman"/>
                          <a:cs typeface="Times New Roman"/>
                        </a:rPr>
                        <a:t>Interaction of Serum Antibodies from Breast Cancer Patients with Synthetic Peptides</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n-US" sz="1100">
                          <a:latin typeface="Times New Roman"/>
                          <a:ea typeface="Times New Roman"/>
                          <a:cs typeface="Times New Roman"/>
                        </a:rPr>
                        <a:t>Bulletin of Experimental Biology and Medicine, Vol. 161, No. 6, October, 2016 ONCOLOGY p 816-820 </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latin typeface="Times New Roman"/>
                          <a:ea typeface="Times New Roman"/>
                          <a:cs typeface="Times New Roman"/>
                        </a:rPr>
                        <a:t>S. V. Podlesnykh1, E. A. Kolosova1, D. N. Shcherbakov1, A. A. Shaidurov1,</a:t>
                      </a:r>
                      <a:endParaRPr lang="ru-RU" sz="1100">
                        <a:latin typeface="Times New Roman"/>
                        <a:ea typeface="Times New Roman"/>
                        <a:cs typeface="Times New Roman"/>
                      </a:endParaRPr>
                    </a:p>
                    <a:p>
                      <a:pPr>
                        <a:lnSpc>
                          <a:spcPct val="115000"/>
                        </a:lnSpc>
                        <a:spcAft>
                          <a:spcPts val="0"/>
                        </a:spcAft>
                      </a:pPr>
                      <a:r>
                        <a:rPr lang="en-US" sz="1100">
                          <a:latin typeface="Times New Roman"/>
                          <a:ea typeface="Times New Roman"/>
                          <a:cs typeface="Times New Roman"/>
                        </a:rPr>
                        <a:t>D. S. Anisimov1, M. A. Ryazanov1, S. A. Johnston2, Ya. N. Shoikhet3,</a:t>
                      </a:r>
                      <a:endParaRPr lang="ru-RU" sz="1100">
                        <a:latin typeface="Times New Roman"/>
                        <a:ea typeface="Times New Roman"/>
                        <a:cs typeface="Times New Roman"/>
                      </a:endParaRPr>
                    </a:p>
                    <a:p>
                      <a:pPr>
                        <a:lnSpc>
                          <a:spcPct val="115000"/>
                        </a:lnSpc>
                        <a:spcAft>
                          <a:spcPts val="0"/>
                        </a:spcAft>
                      </a:pPr>
                      <a:r>
                        <a:rPr lang="en-US" sz="1100">
                          <a:latin typeface="Times New Roman"/>
                          <a:ea typeface="Times New Roman"/>
                          <a:cs typeface="Times New Roman"/>
                        </a:rPr>
                        <a:t>V. D. Petrova4, A. F. Lazarev4, and A. I. Chapoval1,2</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232</a:t>
                      </a:r>
                      <a:endParaRPr lang="en-US"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latin typeface="Times New Roman"/>
                          <a:ea typeface="Times New Roman"/>
                          <a:cs typeface="Times New Roman"/>
                        </a:rPr>
                        <a:t>Comparison of Analytical Characteristics of Commercial and in-House Methods for DNA Isolation from Paraffin Histology Blocks</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n-US" sz="1100">
                          <a:latin typeface="Times New Roman"/>
                          <a:ea typeface="Times New Roman"/>
                          <a:cs typeface="Times New Roman"/>
                        </a:rPr>
                        <a:t>Journal of Analytical Oncology, 2017, Vol 6, No. 1, p1-6</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latin typeface="Times New Roman"/>
                          <a:ea typeface="Times New Roman"/>
                          <a:cs typeface="Times New Roman"/>
                        </a:rPr>
                        <a:t>N Oskina, A. Avdalyan, D. Subbotin,  A. Lazarev, A. Kel , N. Kushlinskii, M. Filipenko </a:t>
                      </a:r>
                      <a:endParaRPr lang="ru-RU" sz="110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76">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233</a:t>
                      </a:r>
                      <a:endParaRPr lang="en-US"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АНАЛИЗ ЗАБОЛЕВАЕМОСТИ РАКОМ ТРАХЕИ, БРОНХОВ, ЛЕГКИХ НАСЕЛЕНИЯ АЛТАЙСКОГО КРАЯ (2014 – 2016ГГ)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в онкологии : материалы Российской научно-практической конференции с международным участием 23-24августа 2017 года г. Барнаул (под редакцией д.м.н., профессора А.Ф. Лазарева – г. Барнаул, 2017 г.), Барнаул : АЗБУКА, 2017. с.48-49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Черданцева Т.М., Агеев А.Г., Федоскина А.В., Нечунаев В.П., Скрябина Л.С., Секержинская Е.Л., Парфенюк В.А.,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234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АНАЛИЗ СМЕРТНОСТИ ОТ ОНКОЛОГИЧЕСКИХ ЗАБОЛЕВАНИЙ В АЛТАЙСКОМ КРАЕ В 2016 ГОДУ</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в онкологии : материалы Российской научно-практической конференции с международным участием 23-24августа 2017 года г. Барнаул (под редакцией д.м.н., профессора А.Ф. Лазарева – г. Барнаул, 2017 г.), Барнаул : АЗБУКА, 2017. с.41-43</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err="1">
                          <a:latin typeface="Times New Roman"/>
                          <a:ea typeface="Times New Roman"/>
                          <a:cs typeface="Times New Roman"/>
                        </a:rPr>
                        <a:t>Сахран</a:t>
                      </a:r>
                      <a:r>
                        <a:rPr lang="ru-RU" sz="1100" dirty="0">
                          <a:latin typeface="Times New Roman"/>
                          <a:ea typeface="Times New Roman"/>
                          <a:cs typeface="Times New Roman"/>
                        </a:rPr>
                        <a:t> М.Е., </a:t>
                      </a:r>
                      <a:r>
                        <a:rPr lang="ru-RU" sz="1100" dirty="0" err="1">
                          <a:latin typeface="Times New Roman"/>
                          <a:ea typeface="Times New Roman"/>
                          <a:cs typeface="Times New Roman"/>
                        </a:rPr>
                        <a:t>Федоскина</a:t>
                      </a:r>
                      <a:r>
                        <a:rPr lang="ru-RU" sz="1100" dirty="0">
                          <a:latin typeface="Times New Roman"/>
                          <a:ea typeface="Times New Roman"/>
                          <a:cs typeface="Times New Roman"/>
                        </a:rPr>
                        <a:t> А.В.,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л.20</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2338304"/>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235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АНАЛИЗ ЧАСТОТЫ МУТАЦИЙ В ГЕНЕ BRAF ПРИ МЕЛАНОМЕ КОЖИ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IX Съезда онкологов России, Уфа, 14-16 июня 2017 г., с.76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Иванов АА, Авдалян АМ, Ракуть ДВ, Пупкова ЕЭ,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236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ВТОРИЧНАЯ ПРОФИЛАКТИКА В ГРУППЕ ВЫСОКОГО ОНКОЛОГИЧЕСКОГО РИСКА – ЧЛЕНОВ «РАКОВОЙ СЕМЬИ»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в онкологии : материалы Российской научно-практической конференции с международным участием 23-24августа 2017 года г. Барнаул (под редакцией д.м.н., профессора А.Ф. Лазарева – г. Барнаул, 2017 г.), Барнаул : АЗБУКА, 2017. с.197-198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Синкина Т.В., Петрова В.Д., Димитриади Ю.Н.,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237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ГРУППЫ ПРОГНОЗА ПРИ ПАПИЛЛЯРНОМ РАКЕ ЩИТОВИДНОЙ ЖЕЛЕЗЫ В ЗАВИСИМОСТИ ОТ СТАТУСА МУТАЦИИ BRAFV600E  И ИНДЕКСА ЭКСПРЕССИИ KI-67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IX Съезда онкологов России, Уфа, 14-16 июня 2017 г., с.75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Иванов АА, Авдалян АМ,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6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238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ДИНАМИКА ЗАБОЛЕВАЕМОСТИ РАКОМ ЛЕГКОГО (РЛ) В АЛТАЙСКОМ КРАЕ С 1980 ПО 2016 ГОДЫ</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IX Съезда онкологов России, Уфа, 14-16 июня 2017 г., с.4</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Агеев АГ, Лазарев АФ, Нечунаев ВП, Федоскина АВ, Максименко АА, Панасьян АУ, Музалевский ПН, Мязин ДВ, Черданцева ТМ, Беляев АН</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76">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239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ЗАБОЛЕВАЕМОСТЬ РАКОМ ЖЕЛУДКА НАСЕЛЕНИЯ АЛТАЙСКОГО КРАЯ (2007-2016 гг.)</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в онкологии : материалы Российской научно-практической конференции с международным участием 23-24августа 2017 года г. Барнаул (под редакцией д.м.н., профессора А.Ф. Лазарева – г. Барнаул, 2017 г.), Барнаул : АЗБУКА, 2017. с.29-30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 Балуева Н.В., Федоскина А.В., Миклин А.О., Вострикова И.В., Дегтярев И.В., Перфильев В.М., Важенин А.В.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240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ИНДИВИДУАЛЬНАЯ КАРТА ОНКОРИСКОВ ТРАХЕИ, БРОНХОВ, ЛЕГКОГО</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в онкологии : материалы Российской научно-практической конференции с международным участием 23-24августа 2017 года г. Барнаул (под редакцией д.м.н., профессора А.Ф. Лазарева – г. Барнаул, 2017 г.), Барнаул : АЗБУКА, 2017. с.186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 Димитриади Ю.Н., Галанов А. С.,  Петрова В.Д.</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241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ИНДИВИДУАЛЬНАЯ КАРТА ОНКОРИСКОМ ТРАХЕИ, БРОНХОВ, ЛЕГКОГО. КРИТИЧЕСКИЕ ЗНАЧЕНИЯ ФАКТОРОВ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IX Съезда онкологов России, Уфа, 14-16 июня 2017 г., с.108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242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ИСПОЛЬЗОВАНИЕ СЕРОЛОГИЧЕСКИХ МАРКЕРОВ СА-1225 И НЕ-4 ДЛЯ МОНИТООРИНГА БОЛЬНЫХ РАКОМ ЯИЧНИКОВ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в онкологии : материалы Российской научно-практической конференции с международным участием 23-24августа 2017 года г. Барнаул (под редакцией д.м.н., профессора А.Ф. Лазарева – г. Барнаул, 2017 г.), Барнаул : АЗБУКА, 2017. с.55-56</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Беленинова И.А., Лазарев А.Ф., Полякова ЕИ, Меренцева ЛС, Генцель ИВ, Скляр МВ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76">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243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НАСЛЕДСТВЕННЫЙ РАК МОЛОЧНОЙ ЖЕЛЕЗЫ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в онкологии : материалы Российской научно-практической конференции с международным участием 23-24августа 2017 года г. Барнаул (под редакцией д.м.н., профессора А.Ф. Лазарева – г. Барнаул, 2017 г.), Барнаул : АЗБУКА, 2017. с.49-50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Шойхет Я. Н., Лазарев А. Ф., Гофман А. А., Лазарева Д. Г., Кремлева О. А., Каверина О. В., Макаркина Т. А., Блажко Н. Д.</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244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НОВЫЕ ПОДХОДЫ К УЛУЧШЕНИЮ РАННЕЙ ДИАГНОСТИКИ ЗЛОКАЧЕСТВЕННЫХ НОВООБРАЗОВАНИЙ</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IX Съезда онкологов России, Уфа, 14-16 июня 2017 г., с.107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245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ОСОБЕННОСТИ ЭПИДЕМИОЛОГИИ ЗЛОКАЧЕСТВЕННЫХ НОВООБРАЗОВАНИЙ КОЖИ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в онкологии : материалы Российской научно-практической конференции с международным участием 23-24августа 2017 года г. Барнаул (под редакцией д.м.н., профессора А.Ф. Лазарева – г. Барнаул, 2017 г.), Барнаул : АЗБУКА, 2017. с.30-32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Лазарев А.Ф., </a:t>
                      </a:r>
                      <a:r>
                        <a:rPr lang="ru-RU" sz="1100" dirty="0" err="1">
                          <a:latin typeface="Times New Roman"/>
                          <a:ea typeface="Times New Roman"/>
                          <a:cs typeface="Times New Roman"/>
                        </a:rPr>
                        <a:t>Игитов</a:t>
                      </a:r>
                      <a:r>
                        <a:rPr lang="ru-RU" sz="1100" dirty="0">
                          <a:latin typeface="Times New Roman"/>
                          <a:ea typeface="Times New Roman"/>
                          <a:cs typeface="Times New Roman"/>
                        </a:rPr>
                        <a:t> В.И., Суворов В.В.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л.21</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12338304"/>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247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ОЦЕНКА ДИНАМИКИ ЭФФЕКТИВНОСТИ ОНКОЛОГИЧЕСКОЙ ПОМОЩИ В АЛТАЙСКОМ КРАЕ И СИБИРСКОМ ФЕДЕРАЛЬНОМ ОКРУГЕ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IX Съезда онкологов России, Уфа, 14-16 июня 2017 г., с.107-108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248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ПЕРВИЧНО-МНОЖЕСТВЕННЫЕ ЗЛОКАЧЕСТВЕННЫЕ НОВООБРАЗОВАНИЯ У ЧЛЕНОВ «РАКОВЫХ» СЕМЕЙ С РИСКОМ ВОЗНИКНОВЕНИЯ РАКА МОЛОЧНОЙ ЖЕЛЕЗЫ</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в онкологии : материалы Российской научно-практической конференции с международным участием 23-24августа 2017 года г. Барнаул (под редакцией д.м.н., профессора А.Ф. Лазарева – г. Барнаул, 2017 г.), Барнаул : АЗБУКА, 2017. с.46-47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Секержинская Е.Л., Петрова В.Д., Терехова С.А.,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249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ПЕРСПЕКТИВЫ РАЗВИТИЯ ПОПУЛЯЦИОННОГО РАКОВОГО РЕГИСТРА НА ТЕРРИТОРИИ С МАЛОЙ ПЛОТНОСТЬЮ НАСЕЛЕНИЯ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в онкологии : материалы Российской научно-практической конференции с международным участием 23-24августа 2017 года г. Барнаул (под редакцией д.м.н., профессора А.Ф. Лазарева – г. Барнаул, 2017 г.), Барнаул : АЗБУКА, 2017. с.38-39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ПикаловаЛ.В., ЛазаревА.Ф., Кудяков Л.А.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91">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250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ПРОГНОСТИЧЕСКАЯ ЗНАЧИМОСТЬ РЕАРАНЖИРОВКИ </a:t>
                      </a:r>
                      <a:r>
                        <a:rPr lang="ru-RU" sz="1100" i="0">
                          <a:latin typeface="Times New Roman"/>
                          <a:ea typeface="Times New Roman"/>
                          <a:cs typeface="Times New Roman"/>
                        </a:rPr>
                        <a:t>EML4-ALK</a:t>
                      </a:r>
                      <a:r>
                        <a:rPr lang="ru-RU" sz="1100">
                          <a:latin typeface="Times New Roman"/>
                          <a:ea typeface="Times New Roman"/>
                          <a:cs typeface="Times New Roman"/>
                        </a:rPr>
                        <a:t> ПРИ АДЕНОКАРЦИНОМЕ ЛЕГКОГО T1-2 СТАДИИ ВО ВЗАИМОСВЯЗИ С НЕКОТОРЫМИ КЛИНИКО-МОРФОЛОГИЧЕСКИМИ ПАРАМЕТРАМИ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в онкологии : материалы Российской научно-практической конференции с международным участием 23-24августа 2017 года г. Барнаул (под редакцией д.м.н., профессора А.Ф. Лазарева – г. Барнаул, 2017 г.), Барнаул : АЗБУКА, 2017. с.</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Авдалян А.М., Панасьян А.У., Иванов А.А., Самуйленкова О.В., Бахарев С.Ю., Близнюк А.С.,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251</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ПРОФИЛАКТИКА ТАБАКОКУРЕНИЯ КАК МЕТОД СНИЖЕНИЯ ЗАБОЛЕВАЕМОСТИ ЗЛОКАЧЕСТВЕННЫМИ ОПУХОЛЯМИ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в онкологии : материалы Российской научно-практической конференции с международным участием 23-24августа 2017 года г. Барнаул (под редакцией д.м.н., профессора А.Ф. Лазарева – г. Барнаул, 2017 г.), Барнаул : АЗБУКА, 2017. с.198-199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Суворов В.В., Лазарев А.Ф., Игитов В.И.</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252</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РАННЕЕ ВЫЯВЛЕНИЕ ОНКОЛОГИЧЕСКИХ ЗАБОЛЕВАНИЙ НАРУЖНЫХ ЛОКАЛИЗАЦИЙ У ЖИТЕЛЕЙ, ПРОЖИВАЮЩИХ НА ТЕРРИТОРИИ С МАЛОЙ ПЛОТНОСТЬЮ НАСЕЛЕНИЯ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в онкологии : материалы Российской научно-практической конференции с международным участием 23-24августа 2017 года г. Барнаул (под редакцией д.м.н., профессора А.Ф. Лазарева – г. Барнаул, 2017 г.), Барнаул : АЗБУКА, 2017. с.37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ПикаловаЛ.В., ЛазаревА.Ф., Кудяков Л.А.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253</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РОЛЬ ПРОСТАТСПЕЦИФИЧЕСКОГО АНТИГЕНА В СКРИНИНГЕ РАКА ПРЕДСТАТЕЛЬНОЙ ЖЕЛЕЗЫ</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в онкологии : материалы Российской научно-практической конференции с международным участием 23-24августа 2017 года г. Барнаул (под редакцией д.м.н., профессора А.Ф. Лазарева – г. Барнаул, 2017 г.), Барнаул : АЗБУКА, 2017. с.56-57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Беленинова И.А., Лазарев А.Ф., Рожкова А.А.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254</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СИСТЕМНЫЙ ПОДХОД К АНАЛИЗУ СВЯЗЕЙ МЕЖДУ ФАКТОРАМИ ОКРУЖАЮЩЕЙ СРЕДЫ И ЗАБОЛЕВАЕМОСТЬЮ ЗЛОКАЧЕСТВЕННЫМИ НОВООБРАЗОВАНИЯМИ НА ТЕРРИТОРИИ АЛТАЙСКОГО КРАЯ</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в онкологии : материалы Российской научно-практической конференции с международным участием 23-24августа 2017 года г. Барнаул (под редакцией д.м.н., профессора А.Ф. Лазарева – г. Барнаул, 2017 г.), Барнаул : АЗБУКА, 2017. с.40-41</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Путилова А.А.,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255</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СРАВНИТЕЛЬНЫЕ ПОКАЗАТЕЛИ ВЫЯВЛЯЕМОСТИ ЗЛОКАЧЕСТВЕННЫХ НОВООБРАЗОВАНИЙ (ЗН) У ЛИЦ «РЕГИСТРА ПРЕДРАКА ВЫСОКОГО ОНКОРИСКА» И РАЗЛИЧНЫХ ВИДАХ ПРОФИЛАКТИЧЕСКИХ МЕРОПРИЯТИЙ</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IX Съезда онкологов России, Уфа, 14-16 июня 2017 г., с.109</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АПФ, Петрова ВД, Синкина ТВ, Димитриади ЮН, Секержинская ЕЛ</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256</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ТАБЛИЦА ОНКОРИСКОВ ТРАХЕИ, БРОНХОВ, ЛЕГКОГО</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Материалы IX Съезда онкологов России, Уфа, 14-16 июня 2017 г., с.108</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6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257</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Times New Roman"/>
                          <a:cs typeface="Times New Roman"/>
                        </a:rPr>
                        <a:t>ФОРМЫ НЕДОСТАТОЧНОСТИ ПИТАНИЯ У БОЛЬНЫХ РАКОМ ЖЕЛУДКА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в онкологии : материалы Российской научно-практической конференции с международным участием 23-24августа 2017 года г. Барнаул (под редакцией д.м.н., профессора А.Ф. Лазарева – г. Барнаул, 2017 г.), Барнаул : АЗБУКА, 2017. с.206-207</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Галкина О.М., </a:t>
                      </a:r>
                      <a:r>
                        <a:rPr lang="ru-RU" sz="1100" dirty="0" err="1">
                          <a:latin typeface="Times New Roman"/>
                          <a:ea typeface="Times New Roman"/>
                          <a:cs typeface="Times New Roman"/>
                        </a:rPr>
                        <a:t>Белининова</a:t>
                      </a:r>
                      <a:r>
                        <a:rPr lang="ru-RU" sz="1100" dirty="0">
                          <a:latin typeface="Times New Roman"/>
                          <a:ea typeface="Times New Roman"/>
                          <a:cs typeface="Times New Roman"/>
                        </a:rPr>
                        <a:t> И.А., Лазарев С.А., </a:t>
                      </a:r>
                      <a:r>
                        <a:rPr lang="ru-RU" sz="1100" dirty="0" err="1">
                          <a:latin typeface="Times New Roman"/>
                          <a:ea typeface="Times New Roman"/>
                          <a:cs typeface="Times New Roman"/>
                        </a:rPr>
                        <a:t>Нечунаев</a:t>
                      </a:r>
                      <a:r>
                        <a:rPr lang="ru-RU" sz="1100" dirty="0">
                          <a:latin typeface="Times New Roman"/>
                          <a:ea typeface="Times New Roman"/>
                          <a:cs typeface="Times New Roman"/>
                        </a:rPr>
                        <a:t> В.П., Максименко А.А., </a:t>
                      </a:r>
                      <a:r>
                        <a:rPr lang="ru-RU" sz="1100" dirty="0" err="1">
                          <a:latin typeface="Times New Roman"/>
                          <a:ea typeface="Times New Roman"/>
                          <a:cs typeface="Times New Roman"/>
                        </a:rPr>
                        <a:t>Панасьян</a:t>
                      </a:r>
                      <a:r>
                        <a:rPr lang="ru-RU" sz="1100" dirty="0">
                          <a:latin typeface="Times New Roman"/>
                          <a:ea typeface="Times New Roman"/>
                          <a:cs typeface="Times New Roman"/>
                        </a:rPr>
                        <a:t> А.У., </a:t>
                      </a:r>
                      <a:r>
                        <a:rPr lang="ru-RU" sz="1100" dirty="0" err="1">
                          <a:latin typeface="Times New Roman"/>
                          <a:ea typeface="Times New Roman"/>
                          <a:cs typeface="Times New Roman"/>
                        </a:rPr>
                        <a:t>Меремьянина</a:t>
                      </a:r>
                      <a:r>
                        <a:rPr lang="ru-RU" sz="1100" dirty="0">
                          <a:latin typeface="Times New Roman"/>
                          <a:ea typeface="Times New Roman"/>
                          <a:cs typeface="Times New Roman"/>
                        </a:rPr>
                        <a:t> Л.Н., Шойхет Я.Н., 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л.22</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323528" y="1268760"/>
          <a:ext cx="8712968" cy="3470148"/>
        </p:xfrm>
        <a:graphic>
          <a:graphicData uri="http://schemas.openxmlformats.org/drawingml/2006/table">
            <a:tbl>
              <a:tblPr/>
              <a:tblGrid>
                <a:gridCol w="432048"/>
                <a:gridCol w="3888432"/>
                <a:gridCol w="3168352"/>
                <a:gridCol w="1224136"/>
              </a:tblGrid>
              <a:tr h="0">
                <a:tc>
                  <a:txBody>
                    <a:bodyPr/>
                    <a:lstStyle/>
                    <a:p>
                      <a:pPr>
                        <a:lnSpc>
                          <a:spcPct val="115000"/>
                        </a:lnSpc>
                        <a:spcAft>
                          <a:spcPts val="0"/>
                        </a:spcAft>
                      </a:pPr>
                      <a:r>
                        <a:rPr lang="ru-RU" sz="1100" dirty="0">
                          <a:latin typeface="Times New Roman"/>
                          <a:ea typeface="Times New Roman"/>
                          <a:cs typeface="Times New Roman"/>
                        </a:rPr>
                        <a:t>№</a:t>
                      </a:r>
                    </a:p>
                    <a:p>
                      <a:pPr>
                        <a:lnSpc>
                          <a:spcPct val="115000"/>
                        </a:lnSpc>
                        <a:spcAft>
                          <a:spcPts val="0"/>
                        </a:spcAft>
                      </a:pPr>
                      <a:r>
                        <a:rPr lang="ru-RU" sz="1100" dirty="0" err="1">
                          <a:latin typeface="Times New Roman"/>
                          <a:ea typeface="Times New Roman"/>
                          <a:cs typeface="Times New Roman"/>
                        </a:rPr>
                        <a:t>п</a:t>
                      </a:r>
                      <a:r>
                        <a:rPr lang="ru-RU" sz="1100" dirty="0">
                          <a:latin typeface="Times New Roman"/>
                          <a:ea typeface="Times New Roman"/>
                          <a:cs typeface="Times New Roman"/>
                        </a:rPr>
                        <a:t>/</a:t>
                      </a:r>
                      <a:r>
                        <a:rPr lang="ru-RU" sz="1100" dirty="0" err="1">
                          <a:latin typeface="Times New Roman"/>
                          <a:ea typeface="Times New Roman"/>
                          <a:cs typeface="Times New Roman"/>
                        </a:rPr>
                        <a:t>п</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kern="0" dirty="0" smtClean="0">
                          <a:latin typeface="Calibri"/>
                          <a:ea typeface="Times New Roman"/>
                          <a:cs typeface="Times New Roman"/>
                        </a:rPr>
                        <a:t>Наименование </a:t>
                      </a:r>
                      <a:r>
                        <a:rPr lang="ru-RU" sz="1100" b="1" kern="0" dirty="0">
                          <a:latin typeface="Calibri"/>
                          <a:ea typeface="Times New Roman"/>
                          <a:cs typeface="Times New Roman"/>
                        </a:rPr>
                        <a:t>работы, ее вид </a:t>
                      </a:r>
                    </a:p>
                    <a:p>
                      <a:pPr algn="ctr">
                        <a:lnSpc>
                          <a:spcPct val="115000"/>
                        </a:lnSpc>
                        <a:spcAft>
                          <a:spcPts val="0"/>
                        </a:spcAft>
                      </a:pPr>
                      <a:r>
                        <a:rPr lang="ru-RU" sz="1100" dirty="0">
                          <a:latin typeface="Times New Roman"/>
                          <a:ea typeface="Times New Roman"/>
                          <a:cs typeface="Times New Roman"/>
                        </a:rPr>
                        <a:t>(монография, брошюра, статья и др.)</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Выходные </a:t>
                      </a:r>
                      <a:r>
                        <a:rPr lang="ru-RU" sz="1100" dirty="0">
                          <a:latin typeface="Times New Roman"/>
                          <a:ea typeface="Times New Roman"/>
                          <a:cs typeface="Times New Roman"/>
                        </a:rPr>
                        <a:t>данные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smtClean="0">
                          <a:latin typeface="Times New Roman"/>
                          <a:ea typeface="Times New Roman"/>
                          <a:cs typeface="Times New Roman"/>
                        </a:rPr>
                        <a:t>Соавторы</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258</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ЦЕЛЕВАЯ ПРОФИЛАКТИКА РАКА. АЛГОРИТМ МЕРОПРИЯТИЙ.</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в онкологии : материалы Российской научно-практической конференции с международным участием 23-24августа 2017 года г. Барнаул (под редакцией д.м.н., профессора А.Ф. Лазарева – г. Барнаул, 2017 г.), Барнаул : АЗБУКА, 2017. с.184-185</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Лазарев А.Ф.</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07">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259</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ЭПИДЕМИОЛОГИЯ И ФАКТОРЫ РИСКА РАКА МОЛОЧНОЙ ЖЕЛЕЗЫ В АЛТАЙСКОМ КРАЕ</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Times New Roman"/>
                          <a:cs typeface="Times New Roman"/>
                        </a:rPr>
                        <a:t>Актуальные вопросы в онкологии : материалы Российской научно-практической конференции с международным участием 23-24августа 2017 года г. Барнаул (под редакцией д.м.н., профессора А.Ф. Лазарева – г. Барнаул, 2017 г.), Барнаул : АЗБУКА, 2017. с.50-52</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Шойхет Я.Н., Лазарев А.Ф., Гофман А.А., Лазарева Д.Г., Кремлева О.А.</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lvl="0" indent="0" algn="ctr">
                        <a:lnSpc>
                          <a:spcPct val="115000"/>
                        </a:lnSpc>
                        <a:spcAft>
                          <a:spcPts val="0"/>
                        </a:spcAft>
                        <a:tabLst>
                          <a:tab pos="457200" algn="l"/>
                        </a:tabLst>
                      </a:pPr>
                      <a:r>
                        <a:rPr lang="ru-RU" sz="1100" dirty="0" smtClean="0">
                          <a:latin typeface="Times New Roman"/>
                          <a:ea typeface="Times New Roman"/>
                          <a:cs typeface="Times New Roman"/>
                        </a:rPr>
                        <a:t>260</a:t>
                      </a:r>
                      <a:endParaRPr lang="ru-RU" sz="1100" dirty="0">
                        <a:latin typeface="Times New Roman"/>
                        <a:ea typeface="Times New Roman"/>
                        <a:cs typeface="Times New Roman"/>
                      </a:endParaRP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a:latin typeface="Times New Roman"/>
                          <a:ea typeface="Times New Roman"/>
                          <a:cs typeface="Times New Roman"/>
                        </a:rPr>
                        <a:t>ИСПОЛЬЗОВАНИЕ ЦИТОЛОГИЧЕСКОГО МАТЕРИАЛА ПРИ ДИАГНОСТИКЕ РАКА ЛЕГКОГО</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ru-RU" sz="1100">
                          <a:latin typeface="Times New Roman"/>
                          <a:ea typeface="Times New Roman"/>
                          <a:cs typeface="Times New Roman"/>
                        </a:rPr>
                        <a:t>Злокачественные опухоли. №4. т.7. -2017. с.13-20</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latin typeface="Times New Roman"/>
                          <a:ea typeface="Times New Roman"/>
                          <a:cs typeface="Times New Roman"/>
                        </a:rPr>
                        <a:t>О.Г. </a:t>
                      </a:r>
                      <a:r>
                        <a:rPr lang="ru-RU" sz="1100" dirty="0" err="1">
                          <a:latin typeface="Times New Roman"/>
                          <a:ea typeface="Times New Roman"/>
                          <a:cs typeface="Times New Roman"/>
                        </a:rPr>
                        <a:t>Григорук</a:t>
                      </a:r>
                      <a:r>
                        <a:rPr lang="ru-RU" sz="1100" dirty="0">
                          <a:latin typeface="Times New Roman"/>
                          <a:ea typeface="Times New Roman"/>
                          <a:cs typeface="Times New Roman"/>
                        </a:rPr>
                        <a:t>, Е.Э. </a:t>
                      </a:r>
                      <a:r>
                        <a:rPr lang="ru-RU" sz="1100" dirty="0" err="1">
                          <a:latin typeface="Times New Roman"/>
                          <a:ea typeface="Times New Roman"/>
                          <a:cs typeface="Times New Roman"/>
                        </a:rPr>
                        <a:t>Пупкова</a:t>
                      </a:r>
                      <a:r>
                        <a:rPr lang="ru-RU" sz="1100" dirty="0">
                          <a:latin typeface="Times New Roman"/>
                          <a:ea typeface="Times New Roman"/>
                          <a:cs typeface="Times New Roman"/>
                        </a:rPr>
                        <a:t>, Л.М. </a:t>
                      </a:r>
                      <a:r>
                        <a:rPr lang="ru-RU" sz="1100" dirty="0" err="1">
                          <a:latin typeface="Times New Roman"/>
                          <a:ea typeface="Times New Roman"/>
                          <a:cs typeface="Times New Roman"/>
                        </a:rPr>
                        <a:t>Базулина</a:t>
                      </a:r>
                      <a:r>
                        <a:rPr lang="ru-RU" sz="1100" dirty="0">
                          <a:latin typeface="Times New Roman"/>
                          <a:ea typeface="Times New Roman"/>
                          <a:cs typeface="Times New Roman"/>
                        </a:rPr>
                        <a:t>, А.Ф. Лазарев</a:t>
                      </a:r>
                    </a:p>
                  </a:txBody>
                  <a:tcPr marL="175" marR="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5364088" y="260648"/>
            <a:ext cx="3779912" cy="400110"/>
          </a:xfrm>
          <a:prstGeom prst="rect">
            <a:avLst/>
          </a:prstGeom>
          <a:noFill/>
        </p:spPr>
        <p:txBody>
          <a:bodyPr wrap="square" rtlCol="0">
            <a:spAutoFit/>
          </a:bodyPr>
          <a:lstStyle/>
          <a:p>
            <a:r>
              <a:rPr lang="ru-RU" dirty="0" smtClean="0"/>
              <a:t>Продолжение л.23</a:t>
            </a:r>
            <a:endParaRPr lang="ru-RU"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ppt_x</p:attrName>
                                        </p:attrNameLst>
                                      </p:cBhvr>
                                      <p:tavLst>
                                        <p:tav tm="0">
                                          <p:val>
                                            <p:strVal val="#ppt_x"/>
                                          </p:val>
                                        </p:tav>
                                        <p:tav tm="100000">
                                          <p:val>
                                            <p:strVal val="#ppt_x"/>
                                          </p:val>
                                        </p:tav>
                                      </p:tavLst>
                                    </p:anim>
                                    <p:anim calcmode="lin" valueType="num">
                                      <p:cBhvr>
                                        <p:cTn id="8" dur="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0" y="1268413"/>
            <a:ext cx="9144000" cy="4897437"/>
          </a:xfrm>
          <a:ln>
            <a:solidFill>
              <a:srgbClr val="E5FFFF"/>
            </a:solidFill>
          </a:ln>
        </p:spPr>
        <p:txBody>
          <a:bodyPr/>
          <a:lstStyle/>
          <a:p>
            <a:pPr eaLnBrk="1" hangingPunct="1">
              <a:lnSpc>
                <a:spcPct val="90000"/>
              </a:lnSpc>
              <a:buFont typeface="Wingdings" pitchFamily="2" charset="2"/>
              <a:buNone/>
            </a:pPr>
            <a:r>
              <a:rPr lang="ru-RU" sz="2500" smtClean="0"/>
              <a:t>Вместе с тем, на самой территории Алтайского края имеются районы, где заболеваемость достигает 500,0 и выше на 100 тыс. населения (пос. Яровое) и ниже 250,0 (Солонешенский, Залесовский районы). Однако делать выводы о наличии таких «проблемных» территорий с повышенным онкологическим риском можно лишь на основе многолетнего мониторинга за онкологической заболеваемостью, а не по итогам одногодичных наблюдений – в силу высокой вариабельности погодичной заболеваемости  на территориях с небольшим населением. Нами изучена суммарная онкологическая заболеваемость во всех районах Алтайского края за последние 15 лет и установлены районы с высоким ее уровнем (превышающие 400,0 на 100 тыс. населения), средним (400,0-300,0) и низким (менее 300,0). </a:t>
            </a:r>
          </a:p>
        </p:txBody>
      </p:sp>
      <p:sp>
        <p:nvSpPr>
          <p:cNvPr id="37891" name="Прямоугольник 2"/>
          <p:cNvSpPr>
            <a:spLocks noChangeArrowheads="1"/>
          </p:cNvSpPr>
          <p:nvPr/>
        </p:nvSpPr>
        <p:spPr bwMode="auto">
          <a:xfrm>
            <a:off x="7329488" y="6434138"/>
            <a:ext cx="1779587" cy="307975"/>
          </a:xfrm>
          <a:prstGeom prst="rect">
            <a:avLst/>
          </a:prstGeom>
          <a:noFill/>
          <a:ln w="9525">
            <a:noFill/>
            <a:miter lim="800000"/>
            <a:headEnd/>
            <a:tailEnd/>
          </a:ln>
        </p:spPr>
        <p:txBody>
          <a:bodyPr wrap="none">
            <a:spAutoFit/>
          </a:bodyPr>
          <a:lstStyle/>
          <a:p>
            <a:pPr algn="r"/>
            <a:r>
              <a:rPr lang="ru-RU" sz="1400"/>
              <a:t>Лазарев А.Ф., 2013</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9592" y="1340768"/>
            <a:ext cx="7704856" cy="4708981"/>
          </a:xfrm>
          <a:prstGeom prst="rect">
            <a:avLst/>
          </a:prstGeom>
          <a:noFill/>
        </p:spPr>
        <p:txBody>
          <a:bodyPr wrap="square" rtlCol="0">
            <a:spAutoFit/>
          </a:bodyPr>
          <a:lstStyle/>
          <a:p>
            <a:pPr indent="531813">
              <a:lnSpc>
                <a:spcPct val="150000"/>
              </a:lnSpc>
            </a:pPr>
            <a:r>
              <a:rPr lang="ru-RU" b="1" dirty="0" smtClean="0"/>
              <a:t>Я выражаю глубокую благодарность за многолетнюю плодотворную работу, активное содействие в научной и практической работе </a:t>
            </a:r>
            <a:r>
              <a:rPr lang="ru-RU" b="1" u="sng" dirty="0" smtClean="0"/>
              <a:t>коллективу кафедры онкологии </a:t>
            </a:r>
            <a:r>
              <a:rPr lang="ru-RU" b="1" dirty="0" smtClean="0"/>
              <a:t>ФГБОУ ВО АГМУ МИНЗДРАВА РОССИИ, </a:t>
            </a:r>
            <a:r>
              <a:rPr lang="ru-RU" b="1" u="sng" dirty="0" smtClean="0"/>
              <a:t>коллективу Алтайского филиала </a:t>
            </a:r>
            <a:r>
              <a:rPr lang="ru-RU" b="1" dirty="0" smtClean="0"/>
              <a:t>ФГБУ «НИМЦ онкологии им. Н.Н. Блохина» Минздрава России, </a:t>
            </a:r>
            <a:r>
              <a:rPr lang="ru-RU" b="1" u="sng" dirty="0" smtClean="0"/>
              <a:t>коллективу КГБУЗ «Алтайский краевой онкологический диспансер» </a:t>
            </a:r>
            <a:r>
              <a:rPr lang="ru-RU" b="1" dirty="0" smtClean="0"/>
              <a:t>и персонально Пешковой Е.В., </a:t>
            </a:r>
            <a:r>
              <a:rPr lang="ru-RU" b="1" u="sng" dirty="0" smtClean="0"/>
              <a:t>заслуженному деятелю наук, члену-корреспонденту РАН, доктору медицинских наук, профессору Шойхету Я.Н.</a:t>
            </a:r>
            <a:endParaRPr lang="ru-RU" b="1" u="sng"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photos.wikimapia.org/p/00/03/03/76/59_full.jpg"/>
          <p:cNvPicPr>
            <a:picLocks noChangeAspect="1" noChangeArrowheads="1"/>
          </p:cNvPicPr>
          <p:nvPr/>
        </p:nvPicPr>
        <p:blipFill>
          <a:blip r:embed="rId2" cstate="print"/>
          <a:srcRect/>
          <a:stretch>
            <a:fillRect/>
          </a:stretch>
        </p:blipFill>
        <p:spPr bwMode="auto">
          <a:xfrm>
            <a:off x="-42863" y="765175"/>
            <a:ext cx="9186863" cy="5661025"/>
          </a:xfrm>
          <a:prstGeom prst="rect">
            <a:avLst/>
          </a:prstGeom>
          <a:noFill/>
          <a:ln w="9525">
            <a:noFill/>
            <a:miter lim="800000"/>
            <a:headEnd/>
            <a:tailEnd/>
          </a:ln>
        </p:spPr>
      </p:pic>
      <p:sp>
        <p:nvSpPr>
          <p:cNvPr id="144387" name="Заголовок 1"/>
          <p:cNvSpPr>
            <a:spLocks noGrp="1"/>
          </p:cNvSpPr>
          <p:nvPr>
            <p:ph type="title"/>
          </p:nvPr>
        </p:nvSpPr>
        <p:spPr>
          <a:xfrm>
            <a:off x="468313" y="5589588"/>
            <a:ext cx="8229600" cy="647700"/>
          </a:xfrm>
        </p:spPr>
        <p:txBody>
          <a:bodyPr/>
          <a:lstStyle/>
          <a:p>
            <a:pPr algn="ctr" eaLnBrk="1" hangingPunct="1"/>
            <a:r>
              <a:rPr lang="ru-RU" b="1" smtClean="0">
                <a:solidFill>
                  <a:schemeClr val="bg1"/>
                </a:solidFill>
              </a:rPr>
              <a:t>Благодарю за внимание!</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Text Box 3"/>
          <p:cNvSpPr txBox="1">
            <a:spLocks noChangeArrowheads="1"/>
          </p:cNvSpPr>
          <p:nvPr/>
        </p:nvSpPr>
        <p:spPr bwMode="auto">
          <a:xfrm>
            <a:off x="0" y="0"/>
            <a:ext cx="9144000" cy="830263"/>
          </a:xfrm>
          <a:prstGeom prst="rect">
            <a:avLst/>
          </a:prstGeom>
          <a:solidFill>
            <a:schemeClr val="accent2">
              <a:lumMod val="20000"/>
              <a:lumOff val="80000"/>
            </a:schemeClr>
          </a:solidFill>
          <a:ln w="9525">
            <a:noFill/>
            <a:miter lim="800000"/>
            <a:headEnd/>
            <a:tailEnd/>
          </a:ln>
          <a:effectLst/>
        </p:spPr>
        <p:txBody>
          <a:bodyPr>
            <a:spAutoFit/>
          </a:bodyPr>
          <a:lstStyle/>
          <a:p>
            <a:pPr algn="ctr">
              <a:spcBef>
                <a:spcPct val="50000"/>
              </a:spcBef>
              <a:defRPr/>
            </a:pPr>
            <a:r>
              <a:rPr lang="ru-RU" sz="2400" b="1" dirty="0"/>
              <a:t>Онкологическая заболеваемость в Алтайском крае (усредненная за 15 лет), на 100 тыс. населения</a:t>
            </a:r>
          </a:p>
        </p:txBody>
      </p:sp>
      <p:grpSp>
        <p:nvGrpSpPr>
          <p:cNvPr id="38915" name="Group 16"/>
          <p:cNvGrpSpPr>
            <a:grpSpLocks/>
          </p:cNvGrpSpPr>
          <p:nvPr/>
        </p:nvGrpSpPr>
        <p:grpSpPr bwMode="auto">
          <a:xfrm>
            <a:off x="0" y="836613"/>
            <a:ext cx="8920163" cy="6021387"/>
            <a:chOff x="113" y="527"/>
            <a:chExt cx="5506" cy="3744"/>
          </a:xfrm>
        </p:grpSpPr>
        <p:pic>
          <p:nvPicPr>
            <p:cNvPr id="38921" name="Picture 12"/>
            <p:cNvPicPr>
              <a:picLocks noChangeAspect="1" noChangeArrowheads="1"/>
            </p:cNvPicPr>
            <p:nvPr/>
          </p:nvPicPr>
          <p:blipFill>
            <a:blip r:embed="rId2" cstate="print"/>
            <a:srcRect/>
            <a:stretch>
              <a:fillRect/>
            </a:stretch>
          </p:blipFill>
          <p:spPr bwMode="auto">
            <a:xfrm>
              <a:off x="113" y="527"/>
              <a:ext cx="5489" cy="3744"/>
            </a:xfrm>
            <a:prstGeom prst="rect">
              <a:avLst/>
            </a:prstGeom>
            <a:noFill/>
            <a:ln w="9525">
              <a:noFill/>
              <a:miter lim="800000"/>
              <a:headEnd/>
              <a:tailEnd/>
            </a:ln>
          </p:spPr>
        </p:pic>
        <p:grpSp>
          <p:nvGrpSpPr>
            <p:cNvPr id="38922" name="Group 4"/>
            <p:cNvGrpSpPr>
              <a:grpSpLocks/>
            </p:cNvGrpSpPr>
            <p:nvPr/>
          </p:nvGrpSpPr>
          <p:grpSpPr bwMode="auto">
            <a:xfrm>
              <a:off x="4313" y="3386"/>
              <a:ext cx="409" cy="618"/>
              <a:chOff x="4041" y="3187"/>
              <a:chExt cx="409" cy="618"/>
            </a:xfrm>
          </p:grpSpPr>
          <p:sp>
            <p:nvSpPr>
              <p:cNvPr id="38924" name="Rectangle 5"/>
              <p:cNvSpPr>
                <a:spLocks noChangeArrowheads="1"/>
              </p:cNvSpPr>
              <p:nvPr/>
            </p:nvSpPr>
            <p:spPr bwMode="auto">
              <a:xfrm>
                <a:off x="4041" y="3505"/>
                <a:ext cx="409" cy="132"/>
              </a:xfrm>
              <a:prstGeom prst="rect">
                <a:avLst/>
              </a:prstGeom>
              <a:solidFill>
                <a:srgbClr val="F20000"/>
              </a:solidFill>
              <a:ln w="9525">
                <a:solidFill>
                  <a:schemeClr val="tx1"/>
                </a:solidFill>
                <a:miter lim="800000"/>
                <a:headEnd/>
                <a:tailEnd/>
              </a:ln>
            </p:spPr>
            <p:txBody>
              <a:bodyPr wrap="none" anchor="ctr"/>
              <a:lstStyle/>
              <a:p>
                <a:endParaRPr lang="ru-RU"/>
              </a:p>
            </p:txBody>
          </p:sp>
          <p:sp>
            <p:nvSpPr>
              <p:cNvPr id="38925" name="Rectangle 6"/>
              <p:cNvSpPr>
                <a:spLocks noChangeArrowheads="1"/>
              </p:cNvSpPr>
              <p:nvPr/>
            </p:nvSpPr>
            <p:spPr bwMode="auto">
              <a:xfrm>
                <a:off x="4041" y="3187"/>
                <a:ext cx="409" cy="131"/>
              </a:xfrm>
              <a:prstGeom prst="rect">
                <a:avLst/>
              </a:prstGeom>
              <a:solidFill>
                <a:schemeClr val="bg1"/>
              </a:solidFill>
              <a:ln w="9525">
                <a:solidFill>
                  <a:srgbClr val="000099"/>
                </a:solidFill>
                <a:miter lim="800000"/>
                <a:headEnd/>
                <a:tailEnd/>
              </a:ln>
            </p:spPr>
            <p:txBody>
              <a:bodyPr wrap="none" anchor="ctr"/>
              <a:lstStyle/>
              <a:p>
                <a:endParaRPr lang="ru-RU"/>
              </a:p>
            </p:txBody>
          </p:sp>
          <p:sp>
            <p:nvSpPr>
              <p:cNvPr id="38926" name="Rectangle 7"/>
              <p:cNvSpPr>
                <a:spLocks noChangeArrowheads="1"/>
              </p:cNvSpPr>
              <p:nvPr/>
            </p:nvSpPr>
            <p:spPr bwMode="auto">
              <a:xfrm>
                <a:off x="4041" y="3323"/>
                <a:ext cx="409" cy="164"/>
              </a:xfrm>
              <a:prstGeom prst="rect">
                <a:avLst/>
              </a:prstGeom>
              <a:solidFill>
                <a:srgbClr val="EC8097"/>
              </a:solidFill>
              <a:ln w="9525">
                <a:solidFill>
                  <a:schemeClr val="tx1"/>
                </a:solidFill>
                <a:miter lim="800000"/>
                <a:headEnd/>
                <a:tailEnd/>
              </a:ln>
            </p:spPr>
            <p:txBody>
              <a:bodyPr wrap="none" anchor="ctr"/>
              <a:lstStyle/>
              <a:p>
                <a:endParaRPr lang="ru-RU"/>
              </a:p>
            </p:txBody>
          </p:sp>
          <p:sp>
            <p:nvSpPr>
              <p:cNvPr id="38927" name="Rectangle 8"/>
              <p:cNvSpPr>
                <a:spLocks noChangeArrowheads="1"/>
              </p:cNvSpPr>
              <p:nvPr/>
            </p:nvSpPr>
            <p:spPr bwMode="auto">
              <a:xfrm>
                <a:off x="4041" y="3641"/>
                <a:ext cx="409" cy="164"/>
              </a:xfrm>
              <a:prstGeom prst="rect">
                <a:avLst/>
              </a:prstGeom>
              <a:solidFill>
                <a:srgbClr val="800000"/>
              </a:solidFill>
              <a:ln w="9525">
                <a:solidFill>
                  <a:schemeClr val="tx1"/>
                </a:solidFill>
                <a:miter lim="800000"/>
                <a:headEnd/>
                <a:tailEnd/>
              </a:ln>
            </p:spPr>
            <p:txBody>
              <a:bodyPr wrap="none" anchor="ctr"/>
              <a:lstStyle/>
              <a:p>
                <a:endParaRPr lang="ru-RU"/>
              </a:p>
            </p:txBody>
          </p:sp>
        </p:grpSp>
        <p:sp>
          <p:nvSpPr>
            <p:cNvPr id="38923" name="Text Box 9"/>
            <p:cNvSpPr txBox="1">
              <a:spLocks noChangeArrowheads="1"/>
            </p:cNvSpPr>
            <p:nvPr/>
          </p:nvSpPr>
          <p:spPr bwMode="auto">
            <a:xfrm>
              <a:off x="4757" y="3348"/>
              <a:ext cx="862" cy="663"/>
            </a:xfrm>
            <a:prstGeom prst="rect">
              <a:avLst/>
            </a:prstGeom>
            <a:solidFill>
              <a:schemeClr val="bg1"/>
            </a:solidFill>
            <a:ln w="9525">
              <a:noFill/>
              <a:miter lim="800000"/>
              <a:headEnd/>
              <a:tailEnd/>
            </a:ln>
          </p:spPr>
          <p:txBody>
            <a:bodyPr>
              <a:spAutoFit/>
            </a:bodyPr>
            <a:lstStyle/>
            <a:p>
              <a:pPr>
                <a:lnSpc>
                  <a:spcPct val="75000"/>
                </a:lnSpc>
                <a:spcBef>
                  <a:spcPct val="50000"/>
                </a:spcBef>
              </a:pPr>
              <a:r>
                <a:rPr lang="ru-RU" sz="1400"/>
                <a:t>До 300</a:t>
              </a:r>
            </a:p>
            <a:p>
              <a:pPr>
                <a:lnSpc>
                  <a:spcPct val="75000"/>
                </a:lnSpc>
                <a:spcBef>
                  <a:spcPct val="50000"/>
                </a:spcBef>
              </a:pPr>
              <a:r>
                <a:rPr lang="ru-RU" sz="1400"/>
                <a:t>300-349</a:t>
              </a:r>
            </a:p>
            <a:p>
              <a:pPr>
                <a:lnSpc>
                  <a:spcPct val="75000"/>
                </a:lnSpc>
                <a:spcBef>
                  <a:spcPct val="50000"/>
                </a:spcBef>
              </a:pPr>
              <a:r>
                <a:rPr lang="ru-RU" sz="1400"/>
                <a:t>350-399</a:t>
              </a:r>
            </a:p>
            <a:p>
              <a:pPr>
                <a:lnSpc>
                  <a:spcPct val="75000"/>
                </a:lnSpc>
                <a:spcBef>
                  <a:spcPct val="50000"/>
                </a:spcBef>
              </a:pPr>
              <a:r>
                <a:rPr lang="ru-RU" sz="1400"/>
                <a:t>400 и выше</a:t>
              </a:r>
            </a:p>
          </p:txBody>
        </p:sp>
      </p:grpSp>
      <p:grpSp>
        <p:nvGrpSpPr>
          <p:cNvPr id="38916" name="Group 15"/>
          <p:cNvGrpSpPr>
            <a:grpSpLocks/>
          </p:cNvGrpSpPr>
          <p:nvPr/>
        </p:nvGrpSpPr>
        <p:grpSpPr bwMode="auto">
          <a:xfrm>
            <a:off x="3419475" y="3162300"/>
            <a:ext cx="1296988" cy="2066925"/>
            <a:chOff x="2154" y="1992"/>
            <a:chExt cx="817" cy="1302"/>
          </a:xfrm>
        </p:grpSpPr>
        <p:sp>
          <p:nvSpPr>
            <p:cNvPr id="38919" name="Text Box 13"/>
            <p:cNvSpPr txBox="1">
              <a:spLocks noChangeArrowheads="1"/>
            </p:cNvSpPr>
            <p:nvPr/>
          </p:nvSpPr>
          <p:spPr bwMode="auto">
            <a:xfrm>
              <a:off x="2154" y="1992"/>
              <a:ext cx="499" cy="77"/>
            </a:xfrm>
            <a:prstGeom prst="rect">
              <a:avLst/>
            </a:prstGeom>
            <a:noFill/>
            <a:ln w="9525">
              <a:noFill/>
              <a:miter lim="800000"/>
              <a:headEnd/>
              <a:tailEnd/>
            </a:ln>
          </p:spPr>
          <p:txBody>
            <a:bodyPr lIns="0" tIns="0" rIns="0" bIns="0">
              <a:spAutoFit/>
            </a:bodyPr>
            <a:lstStyle/>
            <a:p>
              <a:pPr>
                <a:spcBef>
                  <a:spcPct val="50000"/>
                </a:spcBef>
              </a:pPr>
              <a:r>
                <a:rPr lang="ru-RU" sz="800" b="1"/>
                <a:t>Мамонтовский</a:t>
              </a:r>
            </a:p>
          </p:txBody>
        </p:sp>
        <p:sp>
          <p:nvSpPr>
            <p:cNvPr id="38920" name="Text Box 14"/>
            <p:cNvSpPr txBox="1">
              <a:spLocks noChangeArrowheads="1"/>
            </p:cNvSpPr>
            <p:nvPr/>
          </p:nvSpPr>
          <p:spPr bwMode="auto">
            <a:xfrm>
              <a:off x="2472" y="3217"/>
              <a:ext cx="499" cy="77"/>
            </a:xfrm>
            <a:prstGeom prst="rect">
              <a:avLst/>
            </a:prstGeom>
            <a:noFill/>
            <a:ln w="9525">
              <a:noFill/>
              <a:miter lim="800000"/>
              <a:headEnd/>
              <a:tailEnd/>
            </a:ln>
          </p:spPr>
          <p:txBody>
            <a:bodyPr lIns="0" tIns="0" rIns="0" bIns="0">
              <a:spAutoFit/>
            </a:bodyPr>
            <a:lstStyle/>
            <a:p>
              <a:pPr>
                <a:spcBef>
                  <a:spcPct val="50000"/>
                </a:spcBef>
              </a:pPr>
              <a:r>
                <a:rPr lang="ru-RU" sz="800" b="1"/>
                <a:t>Курьинский</a:t>
              </a:r>
            </a:p>
          </p:txBody>
        </p:sp>
      </p:grpSp>
      <p:sp>
        <p:nvSpPr>
          <p:cNvPr id="38917" name="Text Box 17"/>
          <p:cNvSpPr txBox="1">
            <a:spLocks noChangeArrowheads="1"/>
          </p:cNvSpPr>
          <p:nvPr/>
        </p:nvSpPr>
        <p:spPr bwMode="auto">
          <a:xfrm>
            <a:off x="4932363" y="2270125"/>
            <a:ext cx="1512887" cy="400050"/>
          </a:xfrm>
          <a:prstGeom prst="rect">
            <a:avLst/>
          </a:prstGeom>
          <a:noFill/>
          <a:ln w="9525">
            <a:noFill/>
            <a:miter lim="800000"/>
            <a:headEnd/>
            <a:tailEnd/>
          </a:ln>
        </p:spPr>
        <p:txBody>
          <a:bodyPr>
            <a:spAutoFit/>
          </a:bodyPr>
          <a:lstStyle/>
          <a:p>
            <a:pPr>
              <a:spcBef>
                <a:spcPct val="50000"/>
              </a:spcBef>
            </a:pPr>
            <a:r>
              <a:rPr lang="ru-RU">
                <a:solidFill>
                  <a:srgbClr val="FFFF00"/>
                </a:solidFill>
                <a:latin typeface="Arial Black" pitchFamily="34" charset="0"/>
              </a:rPr>
              <a:t>Барнаул</a:t>
            </a:r>
          </a:p>
        </p:txBody>
      </p:sp>
      <p:sp>
        <p:nvSpPr>
          <p:cNvPr id="38918" name="Прямоугольник 14"/>
          <p:cNvSpPr>
            <a:spLocks noChangeArrowheads="1"/>
          </p:cNvSpPr>
          <p:nvPr/>
        </p:nvSpPr>
        <p:spPr bwMode="auto">
          <a:xfrm>
            <a:off x="7364413" y="6550025"/>
            <a:ext cx="1779587" cy="307975"/>
          </a:xfrm>
          <a:prstGeom prst="rect">
            <a:avLst/>
          </a:prstGeom>
          <a:noFill/>
          <a:ln w="9525">
            <a:noFill/>
            <a:miter lim="800000"/>
            <a:headEnd/>
            <a:tailEnd/>
          </a:ln>
        </p:spPr>
        <p:txBody>
          <a:bodyPr wrap="none">
            <a:spAutoFit/>
          </a:bodyPr>
          <a:lstStyle/>
          <a:p>
            <a:pPr algn="r"/>
            <a:r>
              <a:rPr lang="ru-RU" sz="1400"/>
              <a:t>Лазарев А.Ф., 2013</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Text Box 3"/>
          <p:cNvSpPr txBox="1">
            <a:spLocks noChangeArrowheads="1"/>
          </p:cNvSpPr>
          <p:nvPr/>
        </p:nvSpPr>
        <p:spPr bwMode="auto">
          <a:xfrm>
            <a:off x="0" y="0"/>
            <a:ext cx="9144000" cy="830263"/>
          </a:xfrm>
          <a:prstGeom prst="rect">
            <a:avLst/>
          </a:prstGeom>
          <a:solidFill>
            <a:schemeClr val="accent2">
              <a:lumMod val="20000"/>
              <a:lumOff val="80000"/>
            </a:schemeClr>
          </a:solidFill>
          <a:ln w="9525">
            <a:noFill/>
            <a:miter lim="800000"/>
            <a:headEnd/>
            <a:tailEnd/>
          </a:ln>
          <a:effectLst/>
        </p:spPr>
        <p:txBody>
          <a:bodyPr>
            <a:spAutoFit/>
          </a:bodyPr>
          <a:lstStyle/>
          <a:p>
            <a:pPr algn="ctr">
              <a:spcBef>
                <a:spcPct val="50000"/>
              </a:spcBef>
              <a:defRPr/>
            </a:pPr>
            <a:r>
              <a:rPr lang="ru-RU" sz="2400" b="1" dirty="0"/>
              <a:t>Онкологическая заболеваемость в Алтайском крае (усредненная за 15 лет), мужчины, на 100 тыс. населения</a:t>
            </a:r>
          </a:p>
        </p:txBody>
      </p:sp>
      <p:grpSp>
        <p:nvGrpSpPr>
          <p:cNvPr id="39939" name="Group 44"/>
          <p:cNvGrpSpPr>
            <a:grpSpLocks/>
          </p:cNvGrpSpPr>
          <p:nvPr/>
        </p:nvGrpSpPr>
        <p:grpSpPr bwMode="auto">
          <a:xfrm>
            <a:off x="144463" y="836613"/>
            <a:ext cx="8820150" cy="6007100"/>
            <a:chOff x="91" y="527"/>
            <a:chExt cx="5556" cy="3784"/>
          </a:xfrm>
        </p:grpSpPr>
        <p:pic>
          <p:nvPicPr>
            <p:cNvPr id="39942" name="Picture 10"/>
            <p:cNvPicPr>
              <a:picLocks noChangeAspect="1" noChangeArrowheads="1"/>
            </p:cNvPicPr>
            <p:nvPr/>
          </p:nvPicPr>
          <p:blipFill>
            <a:blip r:embed="rId2" cstate="print"/>
            <a:srcRect/>
            <a:stretch>
              <a:fillRect/>
            </a:stretch>
          </p:blipFill>
          <p:spPr bwMode="auto">
            <a:xfrm>
              <a:off x="91" y="527"/>
              <a:ext cx="5556" cy="3784"/>
            </a:xfrm>
            <a:prstGeom prst="rect">
              <a:avLst/>
            </a:prstGeom>
            <a:noFill/>
            <a:ln w="9525">
              <a:noFill/>
              <a:miter lim="800000"/>
              <a:headEnd/>
              <a:tailEnd/>
            </a:ln>
          </p:spPr>
        </p:pic>
        <p:grpSp>
          <p:nvGrpSpPr>
            <p:cNvPr id="39943" name="Group 4"/>
            <p:cNvGrpSpPr>
              <a:grpSpLocks/>
            </p:cNvGrpSpPr>
            <p:nvPr/>
          </p:nvGrpSpPr>
          <p:grpSpPr bwMode="auto">
            <a:xfrm>
              <a:off x="4286" y="3566"/>
              <a:ext cx="409" cy="572"/>
              <a:chOff x="4059" y="3294"/>
              <a:chExt cx="409" cy="572"/>
            </a:xfrm>
          </p:grpSpPr>
          <p:sp>
            <p:nvSpPr>
              <p:cNvPr id="39977" name="Rectangle 5"/>
              <p:cNvSpPr>
                <a:spLocks noChangeArrowheads="1"/>
              </p:cNvSpPr>
              <p:nvPr/>
            </p:nvSpPr>
            <p:spPr bwMode="auto">
              <a:xfrm>
                <a:off x="4059" y="3425"/>
                <a:ext cx="409" cy="132"/>
              </a:xfrm>
              <a:prstGeom prst="rect">
                <a:avLst/>
              </a:prstGeom>
              <a:solidFill>
                <a:srgbClr val="FE9898"/>
              </a:solidFill>
              <a:ln w="9525">
                <a:solidFill>
                  <a:schemeClr val="tx1"/>
                </a:solidFill>
                <a:miter lim="800000"/>
                <a:headEnd/>
                <a:tailEnd/>
              </a:ln>
            </p:spPr>
            <p:txBody>
              <a:bodyPr wrap="none" anchor="ctr"/>
              <a:lstStyle/>
              <a:p>
                <a:endParaRPr lang="ru-RU"/>
              </a:p>
            </p:txBody>
          </p:sp>
          <p:sp>
            <p:nvSpPr>
              <p:cNvPr id="39978" name="Rectangle 6"/>
              <p:cNvSpPr>
                <a:spLocks noChangeArrowheads="1"/>
              </p:cNvSpPr>
              <p:nvPr/>
            </p:nvSpPr>
            <p:spPr bwMode="auto">
              <a:xfrm>
                <a:off x="4059" y="3294"/>
                <a:ext cx="409" cy="131"/>
              </a:xfrm>
              <a:prstGeom prst="rect">
                <a:avLst/>
              </a:prstGeom>
              <a:solidFill>
                <a:schemeClr val="bg1"/>
              </a:solidFill>
              <a:ln w="9525">
                <a:solidFill>
                  <a:srgbClr val="000099"/>
                </a:solidFill>
                <a:miter lim="800000"/>
                <a:headEnd/>
                <a:tailEnd/>
              </a:ln>
            </p:spPr>
            <p:txBody>
              <a:bodyPr wrap="none" anchor="ctr"/>
              <a:lstStyle/>
              <a:p>
                <a:endParaRPr lang="ru-RU"/>
              </a:p>
            </p:txBody>
          </p:sp>
          <p:sp>
            <p:nvSpPr>
              <p:cNvPr id="39979" name="Rectangle 7"/>
              <p:cNvSpPr>
                <a:spLocks noChangeArrowheads="1"/>
              </p:cNvSpPr>
              <p:nvPr/>
            </p:nvSpPr>
            <p:spPr bwMode="auto">
              <a:xfrm>
                <a:off x="4059" y="3566"/>
                <a:ext cx="409" cy="164"/>
              </a:xfrm>
              <a:prstGeom prst="rect">
                <a:avLst/>
              </a:prstGeom>
              <a:solidFill>
                <a:srgbClr val="F20000"/>
              </a:solidFill>
              <a:ln w="9525">
                <a:solidFill>
                  <a:schemeClr val="tx1"/>
                </a:solidFill>
                <a:miter lim="800000"/>
                <a:headEnd/>
                <a:tailEnd/>
              </a:ln>
            </p:spPr>
            <p:txBody>
              <a:bodyPr wrap="none" anchor="ctr"/>
              <a:lstStyle/>
              <a:p>
                <a:endParaRPr lang="ru-RU"/>
              </a:p>
            </p:txBody>
          </p:sp>
          <p:sp>
            <p:nvSpPr>
              <p:cNvPr id="39980" name="Rectangle 8"/>
              <p:cNvSpPr>
                <a:spLocks noChangeArrowheads="1"/>
              </p:cNvSpPr>
              <p:nvPr/>
            </p:nvSpPr>
            <p:spPr bwMode="auto">
              <a:xfrm>
                <a:off x="4059" y="3702"/>
                <a:ext cx="409" cy="164"/>
              </a:xfrm>
              <a:prstGeom prst="rect">
                <a:avLst/>
              </a:prstGeom>
              <a:solidFill>
                <a:srgbClr val="800000"/>
              </a:solidFill>
              <a:ln w="9525">
                <a:solidFill>
                  <a:schemeClr val="tx1"/>
                </a:solidFill>
                <a:miter lim="800000"/>
                <a:headEnd/>
                <a:tailEnd/>
              </a:ln>
            </p:spPr>
            <p:txBody>
              <a:bodyPr wrap="none" anchor="ctr"/>
              <a:lstStyle/>
              <a:p>
                <a:endParaRPr lang="ru-RU"/>
              </a:p>
            </p:txBody>
          </p:sp>
        </p:grpSp>
        <p:sp>
          <p:nvSpPr>
            <p:cNvPr id="39944" name="Text Box 9"/>
            <p:cNvSpPr txBox="1">
              <a:spLocks noChangeArrowheads="1"/>
            </p:cNvSpPr>
            <p:nvPr/>
          </p:nvSpPr>
          <p:spPr bwMode="auto">
            <a:xfrm>
              <a:off x="4740" y="3521"/>
              <a:ext cx="862" cy="663"/>
            </a:xfrm>
            <a:prstGeom prst="rect">
              <a:avLst/>
            </a:prstGeom>
            <a:noFill/>
            <a:ln w="9525">
              <a:noFill/>
              <a:miter lim="800000"/>
              <a:headEnd/>
              <a:tailEnd/>
            </a:ln>
          </p:spPr>
          <p:txBody>
            <a:bodyPr>
              <a:spAutoFit/>
            </a:bodyPr>
            <a:lstStyle/>
            <a:p>
              <a:pPr>
                <a:lnSpc>
                  <a:spcPct val="75000"/>
                </a:lnSpc>
                <a:spcBef>
                  <a:spcPct val="50000"/>
                </a:spcBef>
              </a:pPr>
              <a:r>
                <a:rPr lang="ru-RU" sz="1400"/>
                <a:t>До 300</a:t>
              </a:r>
            </a:p>
            <a:p>
              <a:pPr>
                <a:lnSpc>
                  <a:spcPct val="75000"/>
                </a:lnSpc>
                <a:spcBef>
                  <a:spcPct val="50000"/>
                </a:spcBef>
              </a:pPr>
              <a:r>
                <a:rPr lang="ru-RU" sz="1400"/>
                <a:t>300-349</a:t>
              </a:r>
            </a:p>
            <a:p>
              <a:pPr>
                <a:lnSpc>
                  <a:spcPct val="75000"/>
                </a:lnSpc>
                <a:spcBef>
                  <a:spcPct val="50000"/>
                </a:spcBef>
              </a:pPr>
              <a:r>
                <a:rPr lang="ru-RU" sz="1400"/>
                <a:t>350-399</a:t>
              </a:r>
            </a:p>
            <a:p>
              <a:pPr>
                <a:lnSpc>
                  <a:spcPct val="75000"/>
                </a:lnSpc>
                <a:spcBef>
                  <a:spcPct val="50000"/>
                </a:spcBef>
              </a:pPr>
              <a:r>
                <a:rPr lang="ru-RU" sz="1400"/>
                <a:t>400 и выше</a:t>
              </a:r>
            </a:p>
          </p:txBody>
        </p:sp>
        <p:sp>
          <p:nvSpPr>
            <p:cNvPr id="39945" name="Text Box 11"/>
            <p:cNvSpPr txBox="1">
              <a:spLocks noChangeArrowheads="1"/>
            </p:cNvSpPr>
            <p:nvPr/>
          </p:nvSpPr>
          <p:spPr bwMode="auto">
            <a:xfrm>
              <a:off x="2154" y="2024"/>
              <a:ext cx="499" cy="77"/>
            </a:xfrm>
            <a:prstGeom prst="rect">
              <a:avLst/>
            </a:prstGeom>
            <a:noFill/>
            <a:ln w="9525">
              <a:noFill/>
              <a:miter lim="800000"/>
              <a:headEnd/>
              <a:tailEnd/>
            </a:ln>
          </p:spPr>
          <p:txBody>
            <a:bodyPr lIns="0" tIns="0" rIns="0" bIns="0">
              <a:spAutoFit/>
            </a:bodyPr>
            <a:lstStyle/>
            <a:p>
              <a:pPr>
                <a:spcBef>
                  <a:spcPct val="50000"/>
                </a:spcBef>
              </a:pPr>
              <a:r>
                <a:rPr lang="ru-RU" sz="800" b="1"/>
                <a:t>Мамонтовский</a:t>
              </a:r>
            </a:p>
          </p:txBody>
        </p:sp>
        <p:sp>
          <p:nvSpPr>
            <p:cNvPr id="39946" name="Text Box 12"/>
            <p:cNvSpPr txBox="1">
              <a:spLocks noChangeArrowheads="1"/>
            </p:cNvSpPr>
            <p:nvPr/>
          </p:nvSpPr>
          <p:spPr bwMode="auto">
            <a:xfrm>
              <a:off x="1927" y="2659"/>
              <a:ext cx="499" cy="77"/>
            </a:xfrm>
            <a:prstGeom prst="rect">
              <a:avLst/>
            </a:prstGeom>
            <a:noFill/>
            <a:ln w="9525">
              <a:noFill/>
              <a:miter lim="800000"/>
              <a:headEnd/>
              <a:tailEnd/>
            </a:ln>
          </p:spPr>
          <p:txBody>
            <a:bodyPr lIns="0" tIns="0" rIns="0" bIns="0">
              <a:spAutoFit/>
            </a:bodyPr>
            <a:lstStyle/>
            <a:p>
              <a:pPr>
                <a:spcBef>
                  <a:spcPct val="50000"/>
                </a:spcBef>
              </a:pPr>
              <a:r>
                <a:rPr lang="ru-RU" sz="800" b="1"/>
                <a:t>Новичихинский</a:t>
              </a:r>
            </a:p>
          </p:txBody>
        </p:sp>
        <p:sp>
          <p:nvSpPr>
            <p:cNvPr id="39947" name="Text Box 13"/>
            <p:cNvSpPr txBox="1">
              <a:spLocks noChangeArrowheads="1"/>
            </p:cNvSpPr>
            <p:nvPr/>
          </p:nvSpPr>
          <p:spPr bwMode="auto">
            <a:xfrm>
              <a:off x="3878" y="2478"/>
              <a:ext cx="499" cy="77"/>
            </a:xfrm>
            <a:prstGeom prst="rect">
              <a:avLst/>
            </a:prstGeom>
            <a:noFill/>
            <a:ln w="9525">
              <a:noFill/>
              <a:miter lim="800000"/>
              <a:headEnd/>
              <a:tailEnd/>
            </a:ln>
          </p:spPr>
          <p:txBody>
            <a:bodyPr lIns="0" tIns="0" rIns="0" bIns="0">
              <a:spAutoFit/>
            </a:bodyPr>
            <a:lstStyle/>
            <a:p>
              <a:pPr>
                <a:spcBef>
                  <a:spcPct val="50000"/>
                </a:spcBef>
              </a:pPr>
              <a:r>
                <a:rPr lang="ru-RU" sz="800" b="1"/>
                <a:t>Б-Истокский</a:t>
              </a:r>
            </a:p>
          </p:txBody>
        </p:sp>
        <p:sp>
          <p:nvSpPr>
            <p:cNvPr id="39948" name="Text Box 14"/>
            <p:cNvSpPr txBox="1">
              <a:spLocks noChangeArrowheads="1"/>
            </p:cNvSpPr>
            <p:nvPr/>
          </p:nvSpPr>
          <p:spPr bwMode="auto">
            <a:xfrm>
              <a:off x="4195" y="2614"/>
              <a:ext cx="499" cy="77"/>
            </a:xfrm>
            <a:prstGeom prst="rect">
              <a:avLst/>
            </a:prstGeom>
            <a:noFill/>
            <a:ln w="9525">
              <a:noFill/>
              <a:miter lim="800000"/>
              <a:headEnd/>
              <a:tailEnd/>
            </a:ln>
          </p:spPr>
          <p:txBody>
            <a:bodyPr lIns="0" tIns="0" rIns="0" bIns="0">
              <a:spAutoFit/>
            </a:bodyPr>
            <a:lstStyle/>
            <a:p>
              <a:pPr>
                <a:spcBef>
                  <a:spcPct val="50000"/>
                </a:spcBef>
              </a:pPr>
              <a:r>
                <a:rPr lang="ru-RU" sz="800" b="1"/>
                <a:t>Смоленский</a:t>
              </a:r>
            </a:p>
          </p:txBody>
        </p:sp>
        <p:sp>
          <p:nvSpPr>
            <p:cNvPr id="39949" name="Text Box 15"/>
            <p:cNvSpPr txBox="1">
              <a:spLocks noChangeArrowheads="1"/>
            </p:cNvSpPr>
            <p:nvPr/>
          </p:nvSpPr>
          <p:spPr bwMode="auto">
            <a:xfrm>
              <a:off x="4558" y="2673"/>
              <a:ext cx="499" cy="77"/>
            </a:xfrm>
            <a:prstGeom prst="rect">
              <a:avLst/>
            </a:prstGeom>
            <a:noFill/>
            <a:ln w="9525">
              <a:noFill/>
              <a:miter lim="800000"/>
              <a:headEnd/>
              <a:tailEnd/>
            </a:ln>
          </p:spPr>
          <p:txBody>
            <a:bodyPr lIns="0" tIns="0" rIns="0" bIns="0">
              <a:spAutoFit/>
            </a:bodyPr>
            <a:lstStyle/>
            <a:p>
              <a:pPr>
                <a:spcBef>
                  <a:spcPct val="50000"/>
                </a:spcBef>
              </a:pPr>
              <a:r>
                <a:rPr lang="ru-RU" sz="800" b="1"/>
                <a:t>Советский</a:t>
              </a:r>
            </a:p>
          </p:txBody>
        </p:sp>
        <p:sp>
          <p:nvSpPr>
            <p:cNvPr id="39950" name="Text Box 16"/>
            <p:cNvSpPr txBox="1">
              <a:spLocks noChangeArrowheads="1"/>
            </p:cNvSpPr>
            <p:nvPr/>
          </p:nvSpPr>
          <p:spPr bwMode="auto">
            <a:xfrm>
              <a:off x="4422" y="2990"/>
              <a:ext cx="499" cy="77"/>
            </a:xfrm>
            <a:prstGeom prst="rect">
              <a:avLst/>
            </a:prstGeom>
            <a:noFill/>
            <a:ln w="9525">
              <a:noFill/>
              <a:miter lim="800000"/>
              <a:headEnd/>
              <a:tailEnd/>
            </a:ln>
          </p:spPr>
          <p:txBody>
            <a:bodyPr lIns="0" tIns="0" rIns="0" bIns="0">
              <a:spAutoFit/>
            </a:bodyPr>
            <a:lstStyle/>
            <a:p>
              <a:pPr>
                <a:spcBef>
                  <a:spcPct val="50000"/>
                </a:spcBef>
              </a:pPr>
              <a:r>
                <a:rPr lang="ru-RU" sz="800" b="1"/>
                <a:t>Алтайский</a:t>
              </a:r>
            </a:p>
          </p:txBody>
        </p:sp>
        <p:sp>
          <p:nvSpPr>
            <p:cNvPr id="39951" name="Text Box 17"/>
            <p:cNvSpPr txBox="1">
              <a:spLocks noChangeArrowheads="1"/>
            </p:cNvSpPr>
            <p:nvPr/>
          </p:nvSpPr>
          <p:spPr bwMode="auto">
            <a:xfrm>
              <a:off x="4921" y="1661"/>
              <a:ext cx="499" cy="77"/>
            </a:xfrm>
            <a:prstGeom prst="rect">
              <a:avLst/>
            </a:prstGeom>
            <a:noFill/>
            <a:ln w="9525">
              <a:noFill/>
              <a:miter lim="800000"/>
              <a:headEnd/>
              <a:tailEnd/>
            </a:ln>
          </p:spPr>
          <p:txBody>
            <a:bodyPr lIns="0" tIns="0" rIns="0" bIns="0">
              <a:spAutoFit/>
            </a:bodyPr>
            <a:lstStyle/>
            <a:p>
              <a:pPr>
                <a:spcBef>
                  <a:spcPct val="50000"/>
                </a:spcBef>
              </a:pPr>
              <a:r>
                <a:rPr lang="ru-RU" sz="800" b="1"/>
                <a:t>Ельцовский</a:t>
              </a:r>
            </a:p>
          </p:txBody>
        </p:sp>
        <p:sp>
          <p:nvSpPr>
            <p:cNvPr id="39952" name="Text Box 18"/>
            <p:cNvSpPr txBox="1">
              <a:spLocks noChangeArrowheads="1"/>
            </p:cNvSpPr>
            <p:nvPr/>
          </p:nvSpPr>
          <p:spPr bwMode="auto">
            <a:xfrm>
              <a:off x="4694" y="1888"/>
              <a:ext cx="499" cy="77"/>
            </a:xfrm>
            <a:prstGeom prst="rect">
              <a:avLst/>
            </a:prstGeom>
            <a:noFill/>
            <a:ln w="9525">
              <a:noFill/>
              <a:miter lim="800000"/>
              <a:headEnd/>
              <a:tailEnd/>
            </a:ln>
          </p:spPr>
          <p:txBody>
            <a:bodyPr lIns="0" tIns="0" rIns="0" bIns="0">
              <a:spAutoFit/>
            </a:bodyPr>
            <a:lstStyle/>
            <a:p>
              <a:pPr>
                <a:spcBef>
                  <a:spcPct val="50000"/>
                </a:spcBef>
              </a:pPr>
              <a:r>
                <a:rPr lang="ru-RU" sz="800" b="1"/>
                <a:t>Целинный</a:t>
              </a:r>
            </a:p>
          </p:txBody>
        </p:sp>
        <p:sp>
          <p:nvSpPr>
            <p:cNvPr id="39953" name="Text Box 19"/>
            <p:cNvSpPr txBox="1">
              <a:spLocks noChangeArrowheads="1"/>
            </p:cNvSpPr>
            <p:nvPr/>
          </p:nvSpPr>
          <p:spPr bwMode="auto">
            <a:xfrm>
              <a:off x="4105" y="2264"/>
              <a:ext cx="499" cy="77"/>
            </a:xfrm>
            <a:prstGeom prst="rect">
              <a:avLst/>
            </a:prstGeom>
            <a:noFill/>
            <a:ln w="9525">
              <a:noFill/>
              <a:miter lim="800000"/>
              <a:headEnd/>
              <a:tailEnd/>
            </a:ln>
          </p:spPr>
          <p:txBody>
            <a:bodyPr lIns="0" tIns="0" rIns="0" bIns="0">
              <a:spAutoFit/>
            </a:bodyPr>
            <a:lstStyle/>
            <a:p>
              <a:pPr>
                <a:spcBef>
                  <a:spcPct val="50000"/>
                </a:spcBef>
              </a:pPr>
              <a:r>
                <a:rPr lang="ru-RU" sz="800" b="1"/>
                <a:t>Зональный</a:t>
              </a:r>
            </a:p>
          </p:txBody>
        </p:sp>
        <p:sp>
          <p:nvSpPr>
            <p:cNvPr id="39954" name="Text Box 20"/>
            <p:cNvSpPr txBox="1">
              <a:spLocks noChangeArrowheads="1"/>
            </p:cNvSpPr>
            <p:nvPr/>
          </p:nvSpPr>
          <p:spPr bwMode="auto">
            <a:xfrm>
              <a:off x="3878" y="1947"/>
              <a:ext cx="499" cy="77"/>
            </a:xfrm>
            <a:prstGeom prst="rect">
              <a:avLst/>
            </a:prstGeom>
            <a:noFill/>
            <a:ln w="9525">
              <a:noFill/>
              <a:miter lim="800000"/>
              <a:headEnd/>
              <a:tailEnd/>
            </a:ln>
          </p:spPr>
          <p:txBody>
            <a:bodyPr lIns="0" tIns="0" rIns="0" bIns="0">
              <a:spAutoFit/>
            </a:bodyPr>
            <a:lstStyle/>
            <a:p>
              <a:pPr>
                <a:spcBef>
                  <a:spcPct val="50000"/>
                </a:spcBef>
              </a:pPr>
              <a:r>
                <a:rPr lang="ru-RU" sz="800" b="1"/>
                <a:t>Троицкий</a:t>
              </a:r>
            </a:p>
          </p:txBody>
        </p:sp>
        <p:sp>
          <p:nvSpPr>
            <p:cNvPr id="39955" name="Text Box 21"/>
            <p:cNvSpPr txBox="1">
              <a:spLocks noChangeArrowheads="1"/>
            </p:cNvSpPr>
            <p:nvPr/>
          </p:nvSpPr>
          <p:spPr bwMode="auto">
            <a:xfrm>
              <a:off x="3969" y="1584"/>
              <a:ext cx="499" cy="77"/>
            </a:xfrm>
            <a:prstGeom prst="rect">
              <a:avLst/>
            </a:prstGeom>
            <a:noFill/>
            <a:ln w="9525">
              <a:noFill/>
              <a:miter lim="800000"/>
              <a:headEnd/>
              <a:tailEnd/>
            </a:ln>
          </p:spPr>
          <p:txBody>
            <a:bodyPr lIns="0" tIns="0" rIns="0" bIns="0">
              <a:spAutoFit/>
            </a:bodyPr>
            <a:lstStyle/>
            <a:p>
              <a:pPr>
                <a:spcBef>
                  <a:spcPct val="50000"/>
                </a:spcBef>
              </a:pPr>
              <a:r>
                <a:rPr lang="ru-RU" sz="800" b="1"/>
                <a:t>Косихинский</a:t>
              </a:r>
            </a:p>
          </p:txBody>
        </p:sp>
        <p:sp>
          <p:nvSpPr>
            <p:cNvPr id="39956" name="Text Box 22"/>
            <p:cNvSpPr txBox="1">
              <a:spLocks noChangeArrowheads="1"/>
            </p:cNvSpPr>
            <p:nvPr/>
          </p:nvSpPr>
          <p:spPr bwMode="auto">
            <a:xfrm>
              <a:off x="3560" y="1434"/>
              <a:ext cx="499" cy="77"/>
            </a:xfrm>
            <a:prstGeom prst="rect">
              <a:avLst/>
            </a:prstGeom>
            <a:noFill/>
            <a:ln w="9525">
              <a:noFill/>
              <a:miter lim="800000"/>
              <a:headEnd/>
              <a:tailEnd/>
            </a:ln>
          </p:spPr>
          <p:txBody>
            <a:bodyPr lIns="0" tIns="0" rIns="0" bIns="0">
              <a:spAutoFit/>
            </a:bodyPr>
            <a:lstStyle/>
            <a:p>
              <a:pPr>
                <a:spcBef>
                  <a:spcPct val="50000"/>
                </a:spcBef>
              </a:pPr>
              <a:r>
                <a:rPr lang="ru-RU" sz="800" b="1"/>
                <a:t>Первомайский</a:t>
              </a:r>
            </a:p>
          </p:txBody>
        </p:sp>
        <p:sp>
          <p:nvSpPr>
            <p:cNvPr id="39957" name="Text Box 23"/>
            <p:cNvSpPr txBox="1">
              <a:spLocks noChangeArrowheads="1"/>
            </p:cNvSpPr>
            <p:nvPr/>
          </p:nvSpPr>
          <p:spPr bwMode="auto">
            <a:xfrm>
              <a:off x="3107" y="1162"/>
              <a:ext cx="499" cy="77"/>
            </a:xfrm>
            <a:prstGeom prst="rect">
              <a:avLst/>
            </a:prstGeom>
            <a:noFill/>
            <a:ln w="9525">
              <a:noFill/>
              <a:miter lim="800000"/>
              <a:headEnd/>
              <a:tailEnd/>
            </a:ln>
          </p:spPr>
          <p:txBody>
            <a:bodyPr lIns="0" tIns="0" rIns="0" bIns="0">
              <a:spAutoFit/>
            </a:bodyPr>
            <a:lstStyle/>
            <a:p>
              <a:pPr>
                <a:spcBef>
                  <a:spcPct val="50000"/>
                </a:spcBef>
              </a:pPr>
              <a:r>
                <a:rPr lang="ru-RU" sz="800" b="1"/>
                <a:t>Тальменскийй</a:t>
              </a:r>
            </a:p>
          </p:txBody>
        </p:sp>
        <p:sp>
          <p:nvSpPr>
            <p:cNvPr id="39958" name="Text Box 25"/>
            <p:cNvSpPr txBox="1">
              <a:spLocks noChangeArrowheads="1"/>
            </p:cNvSpPr>
            <p:nvPr/>
          </p:nvSpPr>
          <p:spPr bwMode="auto">
            <a:xfrm>
              <a:off x="3288" y="2523"/>
              <a:ext cx="499" cy="77"/>
            </a:xfrm>
            <a:prstGeom prst="rect">
              <a:avLst/>
            </a:prstGeom>
            <a:noFill/>
            <a:ln w="9525">
              <a:noFill/>
              <a:miter lim="800000"/>
              <a:headEnd/>
              <a:tailEnd/>
            </a:ln>
          </p:spPr>
          <p:txBody>
            <a:bodyPr lIns="0" tIns="0" rIns="0" bIns="0">
              <a:spAutoFit/>
            </a:bodyPr>
            <a:lstStyle/>
            <a:p>
              <a:pPr>
                <a:spcBef>
                  <a:spcPct val="50000"/>
                </a:spcBef>
              </a:pPr>
              <a:r>
                <a:rPr lang="ru-RU" sz="800" b="1"/>
                <a:t>У-Пристанский</a:t>
              </a:r>
            </a:p>
          </p:txBody>
        </p:sp>
        <p:sp>
          <p:nvSpPr>
            <p:cNvPr id="39959" name="Text Box 26"/>
            <p:cNvSpPr txBox="1">
              <a:spLocks noChangeArrowheads="1"/>
            </p:cNvSpPr>
            <p:nvPr/>
          </p:nvSpPr>
          <p:spPr bwMode="auto">
            <a:xfrm>
              <a:off x="1565" y="1584"/>
              <a:ext cx="499" cy="77"/>
            </a:xfrm>
            <a:prstGeom prst="rect">
              <a:avLst/>
            </a:prstGeom>
            <a:noFill/>
            <a:ln w="9525">
              <a:noFill/>
              <a:miter lim="800000"/>
              <a:headEnd/>
              <a:tailEnd/>
            </a:ln>
          </p:spPr>
          <p:txBody>
            <a:bodyPr lIns="0" tIns="0" rIns="0" bIns="0">
              <a:spAutoFit/>
            </a:bodyPr>
            <a:lstStyle/>
            <a:p>
              <a:pPr>
                <a:spcBef>
                  <a:spcPct val="50000"/>
                </a:spcBef>
              </a:pPr>
              <a:r>
                <a:rPr lang="ru-RU" sz="800" b="1"/>
                <a:t>Баевский</a:t>
              </a:r>
            </a:p>
          </p:txBody>
        </p:sp>
        <p:sp>
          <p:nvSpPr>
            <p:cNvPr id="39960" name="Text Box 27"/>
            <p:cNvSpPr txBox="1">
              <a:spLocks noChangeArrowheads="1"/>
            </p:cNvSpPr>
            <p:nvPr/>
          </p:nvSpPr>
          <p:spPr bwMode="auto">
            <a:xfrm>
              <a:off x="2517" y="2750"/>
              <a:ext cx="499" cy="77"/>
            </a:xfrm>
            <a:prstGeom prst="rect">
              <a:avLst/>
            </a:prstGeom>
            <a:noFill/>
            <a:ln w="9525">
              <a:noFill/>
              <a:miter lim="800000"/>
              <a:headEnd/>
              <a:tailEnd/>
            </a:ln>
          </p:spPr>
          <p:txBody>
            <a:bodyPr lIns="0" tIns="0" rIns="0" bIns="0">
              <a:spAutoFit/>
            </a:bodyPr>
            <a:lstStyle/>
            <a:p>
              <a:pPr>
                <a:spcBef>
                  <a:spcPct val="50000"/>
                </a:spcBef>
              </a:pPr>
              <a:r>
                <a:rPr lang="ru-RU" sz="800" b="1"/>
                <a:t>Шипуновский</a:t>
              </a:r>
            </a:p>
          </p:txBody>
        </p:sp>
        <p:sp>
          <p:nvSpPr>
            <p:cNvPr id="39961" name="Text Box 28"/>
            <p:cNvSpPr txBox="1">
              <a:spLocks noChangeArrowheads="1"/>
            </p:cNvSpPr>
            <p:nvPr/>
          </p:nvSpPr>
          <p:spPr bwMode="auto">
            <a:xfrm>
              <a:off x="2018" y="3748"/>
              <a:ext cx="499" cy="77"/>
            </a:xfrm>
            <a:prstGeom prst="rect">
              <a:avLst/>
            </a:prstGeom>
            <a:noFill/>
            <a:ln w="9525">
              <a:noFill/>
              <a:miter lim="800000"/>
              <a:headEnd/>
              <a:tailEnd/>
            </a:ln>
          </p:spPr>
          <p:txBody>
            <a:bodyPr lIns="0" tIns="0" rIns="0" bIns="0">
              <a:spAutoFit/>
            </a:bodyPr>
            <a:lstStyle/>
            <a:p>
              <a:pPr>
                <a:spcBef>
                  <a:spcPct val="50000"/>
                </a:spcBef>
              </a:pPr>
              <a:r>
                <a:rPr lang="ru-RU" sz="800" b="1"/>
                <a:t>Локтевский</a:t>
              </a:r>
            </a:p>
          </p:txBody>
        </p:sp>
        <p:sp>
          <p:nvSpPr>
            <p:cNvPr id="39962" name="Text Box 29"/>
            <p:cNvSpPr txBox="1">
              <a:spLocks noChangeArrowheads="1"/>
            </p:cNvSpPr>
            <p:nvPr/>
          </p:nvSpPr>
          <p:spPr bwMode="auto">
            <a:xfrm>
              <a:off x="1927" y="3444"/>
              <a:ext cx="499" cy="77"/>
            </a:xfrm>
            <a:prstGeom prst="rect">
              <a:avLst/>
            </a:prstGeom>
            <a:noFill/>
            <a:ln w="9525">
              <a:noFill/>
              <a:miter lim="800000"/>
              <a:headEnd/>
              <a:tailEnd/>
            </a:ln>
          </p:spPr>
          <p:txBody>
            <a:bodyPr lIns="0" tIns="0" rIns="0" bIns="0">
              <a:spAutoFit/>
            </a:bodyPr>
            <a:lstStyle/>
            <a:p>
              <a:pPr>
                <a:spcBef>
                  <a:spcPct val="50000"/>
                </a:spcBef>
              </a:pPr>
              <a:r>
                <a:rPr lang="ru-RU" sz="800" b="1"/>
                <a:t>Рубцовский</a:t>
              </a:r>
            </a:p>
          </p:txBody>
        </p:sp>
        <p:sp>
          <p:nvSpPr>
            <p:cNvPr id="39963" name="Text Box 30"/>
            <p:cNvSpPr txBox="1">
              <a:spLocks noChangeArrowheads="1"/>
            </p:cNvSpPr>
            <p:nvPr/>
          </p:nvSpPr>
          <p:spPr bwMode="auto">
            <a:xfrm>
              <a:off x="2472" y="3249"/>
              <a:ext cx="499" cy="77"/>
            </a:xfrm>
            <a:prstGeom prst="rect">
              <a:avLst/>
            </a:prstGeom>
            <a:noFill/>
            <a:ln w="9525">
              <a:noFill/>
              <a:miter lim="800000"/>
              <a:headEnd/>
              <a:tailEnd/>
            </a:ln>
          </p:spPr>
          <p:txBody>
            <a:bodyPr lIns="0" tIns="0" rIns="0" bIns="0">
              <a:spAutoFit/>
            </a:bodyPr>
            <a:lstStyle/>
            <a:p>
              <a:pPr>
                <a:spcBef>
                  <a:spcPct val="50000"/>
                </a:spcBef>
              </a:pPr>
              <a:r>
                <a:rPr lang="ru-RU" sz="800" b="1"/>
                <a:t>Курьинский</a:t>
              </a:r>
            </a:p>
          </p:txBody>
        </p:sp>
        <p:sp>
          <p:nvSpPr>
            <p:cNvPr id="39964" name="Text Box 31"/>
            <p:cNvSpPr txBox="1">
              <a:spLocks noChangeArrowheads="1"/>
            </p:cNvSpPr>
            <p:nvPr/>
          </p:nvSpPr>
          <p:spPr bwMode="auto">
            <a:xfrm>
              <a:off x="3107" y="2174"/>
              <a:ext cx="499" cy="77"/>
            </a:xfrm>
            <a:prstGeom prst="rect">
              <a:avLst/>
            </a:prstGeom>
            <a:noFill/>
            <a:ln w="9525">
              <a:noFill/>
              <a:miter lim="800000"/>
              <a:headEnd/>
              <a:tailEnd/>
            </a:ln>
          </p:spPr>
          <p:txBody>
            <a:bodyPr lIns="0" tIns="0" rIns="0" bIns="0">
              <a:spAutoFit/>
            </a:bodyPr>
            <a:lstStyle/>
            <a:p>
              <a:pPr>
                <a:spcBef>
                  <a:spcPct val="50000"/>
                </a:spcBef>
              </a:pPr>
              <a:r>
                <a:rPr lang="ru-RU" sz="800" b="1"/>
                <a:t>Топчихинский</a:t>
              </a:r>
            </a:p>
          </p:txBody>
        </p:sp>
        <p:sp>
          <p:nvSpPr>
            <p:cNvPr id="39965" name="Text Box 32"/>
            <p:cNvSpPr txBox="1">
              <a:spLocks noChangeArrowheads="1"/>
            </p:cNvSpPr>
            <p:nvPr/>
          </p:nvSpPr>
          <p:spPr bwMode="auto">
            <a:xfrm>
              <a:off x="3243" y="1856"/>
              <a:ext cx="499" cy="77"/>
            </a:xfrm>
            <a:prstGeom prst="rect">
              <a:avLst/>
            </a:prstGeom>
            <a:noFill/>
            <a:ln w="9525">
              <a:noFill/>
              <a:miter lim="800000"/>
              <a:headEnd/>
              <a:tailEnd/>
            </a:ln>
          </p:spPr>
          <p:txBody>
            <a:bodyPr lIns="0" tIns="0" rIns="0" bIns="0">
              <a:spAutoFit/>
            </a:bodyPr>
            <a:lstStyle/>
            <a:p>
              <a:pPr>
                <a:spcBef>
                  <a:spcPct val="50000"/>
                </a:spcBef>
              </a:pPr>
              <a:r>
                <a:rPr lang="ru-RU" sz="800" b="1"/>
                <a:t>Калманский</a:t>
              </a:r>
            </a:p>
          </p:txBody>
        </p:sp>
        <p:sp>
          <p:nvSpPr>
            <p:cNvPr id="39966" name="Text Box 33"/>
            <p:cNvSpPr txBox="1">
              <a:spLocks noChangeArrowheads="1"/>
            </p:cNvSpPr>
            <p:nvPr/>
          </p:nvSpPr>
          <p:spPr bwMode="auto">
            <a:xfrm>
              <a:off x="2336" y="3625"/>
              <a:ext cx="499" cy="77"/>
            </a:xfrm>
            <a:prstGeom prst="rect">
              <a:avLst/>
            </a:prstGeom>
            <a:noFill/>
            <a:ln w="9525">
              <a:noFill/>
              <a:miter lim="800000"/>
              <a:headEnd/>
              <a:tailEnd/>
            </a:ln>
          </p:spPr>
          <p:txBody>
            <a:bodyPr lIns="0" tIns="0" rIns="0" bIns="0">
              <a:spAutoFit/>
            </a:bodyPr>
            <a:lstStyle/>
            <a:p>
              <a:pPr>
                <a:spcBef>
                  <a:spcPct val="50000"/>
                </a:spcBef>
              </a:pPr>
              <a:r>
                <a:rPr lang="ru-RU" sz="800" b="1"/>
                <a:t>Змеиногорский</a:t>
              </a:r>
            </a:p>
          </p:txBody>
        </p:sp>
        <p:sp>
          <p:nvSpPr>
            <p:cNvPr id="39967" name="Text Box 34"/>
            <p:cNvSpPr txBox="1">
              <a:spLocks noChangeArrowheads="1"/>
            </p:cNvSpPr>
            <p:nvPr/>
          </p:nvSpPr>
          <p:spPr bwMode="auto">
            <a:xfrm>
              <a:off x="2699" y="2355"/>
              <a:ext cx="499" cy="77"/>
            </a:xfrm>
            <a:prstGeom prst="rect">
              <a:avLst/>
            </a:prstGeom>
            <a:noFill/>
            <a:ln w="9525">
              <a:noFill/>
              <a:miter lim="800000"/>
              <a:headEnd/>
              <a:tailEnd/>
            </a:ln>
          </p:spPr>
          <p:txBody>
            <a:bodyPr lIns="0" tIns="0" rIns="0" bIns="0">
              <a:spAutoFit/>
            </a:bodyPr>
            <a:lstStyle/>
            <a:p>
              <a:pPr>
                <a:spcBef>
                  <a:spcPct val="50000"/>
                </a:spcBef>
              </a:pPr>
              <a:r>
                <a:rPr lang="ru-RU" sz="800" b="1"/>
                <a:t>Алейский</a:t>
              </a:r>
            </a:p>
          </p:txBody>
        </p:sp>
        <p:sp>
          <p:nvSpPr>
            <p:cNvPr id="39968" name="Text Box 35"/>
            <p:cNvSpPr txBox="1">
              <a:spLocks noChangeArrowheads="1"/>
            </p:cNvSpPr>
            <p:nvPr/>
          </p:nvSpPr>
          <p:spPr bwMode="auto">
            <a:xfrm>
              <a:off x="1701" y="1902"/>
              <a:ext cx="499" cy="77"/>
            </a:xfrm>
            <a:prstGeom prst="rect">
              <a:avLst/>
            </a:prstGeom>
            <a:noFill/>
            <a:ln w="9525">
              <a:noFill/>
              <a:miter lim="800000"/>
              <a:headEnd/>
              <a:tailEnd/>
            </a:ln>
          </p:spPr>
          <p:txBody>
            <a:bodyPr lIns="0" tIns="0" rIns="0" bIns="0">
              <a:spAutoFit/>
            </a:bodyPr>
            <a:lstStyle/>
            <a:p>
              <a:pPr>
                <a:spcBef>
                  <a:spcPct val="50000"/>
                </a:spcBef>
              </a:pPr>
              <a:r>
                <a:rPr lang="ru-RU" sz="800" b="1"/>
                <a:t>Завьяловский</a:t>
              </a:r>
            </a:p>
          </p:txBody>
        </p:sp>
        <p:sp>
          <p:nvSpPr>
            <p:cNvPr id="39969" name="Text Box 36"/>
            <p:cNvSpPr txBox="1">
              <a:spLocks noChangeArrowheads="1"/>
            </p:cNvSpPr>
            <p:nvPr/>
          </p:nvSpPr>
          <p:spPr bwMode="auto">
            <a:xfrm>
              <a:off x="2517" y="1842"/>
              <a:ext cx="499" cy="77"/>
            </a:xfrm>
            <a:prstGeom prst="rect">
              <a:avLst/>
            </a:prstGeom>
            <a:noFill/>
            <a:ln w="9525">
              <a:noFill/>
              <a:miter lim="800000"/>
              <a:headEnd/>
              <a:tailEnd/>
            </a:ln>
          </p:spPr>
          <p:txBody>
            <a:bodyPr lIns="0" tIns="0" rIns="0" bIns="0">
              <a:spAutoFit/>
            </a:bodyPr>
            <a:lstStyle/>
            <a:p>
              <a:pPr>
                <a:spcBef>
                  <a:spcPct val="50000"/>
                </a:spcBef>
              </a:pPr>
              <a:r>
                <a:rPr lang="ru-RU" sz="800" b="1"/>
                <a:t>Рбрихинский</a:t>
              </a:r>
            </a:p>
          </p:txBody>
        </p:sp>
        <p:sp>
          <p:nvSpPr>
            <p:cNvPr id="39970" name="Text Box 37"/>
            <p:cNvSpPr txBox="1">
              <a:spLocks noChangeArrowheads="1"/>
            </p:cNvSpPr>
            <p:nvPr/>
          </p:nvSpPr>
          <p:spPr bwMode="auto">
            <a:xfrm>
              <a:off x="2018" y="1253"/>
              <a:ext cx="499" cy="77"/>
            </a:xfrm>
            <a:prstGeom prst="rect">
              <a:avLst/>
            </a:prstGeom>
            <a:noFill/>
            <a:ln w="9525">
              <a:noFill/>
              <a:miter lim="800000"/>
              <a:headEnd/>
              <a:tailEnd/>
            </a:ln>
          </p:spPr>
          <p:txBody>
            <a:bodyPr lIns="0" tIns="0" rIns="0" bIns="0">
              <a:spAutoFit/>
            </a:bodyPr>
            <a:lstStyle/>
            <a:p>
              <a:pPr>
                <a:spcBef>
                  <a:spcPct val="50000"/>
                </a:spcBef>
              </a:pPr>
              <a:r>
                <a:rPr lang="ru-RU" sz="800" b="1"/>
                <a:t>Каменский</a:t>
              </a:r>
            </a:p>
          </p:txBody>
        </p:sp>
        <p:sp>
          <p:nvSpPr>
            <p:cNvPr id="39971" name="Text Box 38"/>
            <p:cNvSpPr txBox="1">
              <a:spLocks noChangeArrowheads="1"/>
            </p:cNvSpPr>
            <p:nvPr/>
          </p:nvSpPr>
          <p:spPr bwMode="auto">
            <a:xfrm>
              <a:off x="3107" y="2931"/>
              <a:ext cx="499" cy="77"/>
            </a:xfrm>
            <a:prstGeom prst="rect">
              <a:avLst/>
            </a:prstGeom>
            <a:noFill/>
            <a:ln w="9525">
              <a:noFill/>
              <a:miter lim="800000"/>
              <a:headEnd/>
              <a:tailEnd/>
            </a:ln>
          </p:spPr>
          <p:txBody>
            <a:bodyPr lIns="0" tIns="0" rIns="0" bIns="0">
              <a:spAutoFit/>
            </a:bodyPr>
            <a:lstStyle/>
            <a:p>
              <a:pPr>
                <a:spcBef>
                  <a:spcPct val="50000"/>
                </a:spcBef>
              </a:pPr>
              <a:r>
                <a:rPr lang="ru-RU" sz="800" b="1"/>
                <a:t>У-Калманский</a:t>
              </a:r>
            </a:p>
          </p:txBody>
        </p:sp>
        <p:sp>
          <p:nvSpPr>
            <p:cNvPr id="39972" name="Text Box 39"/>
            <p:cNvSpPr txBox="1">
              <a:spLocks noChangeArrowheads="1"/>
            </p:cNvSpPr>
            <p:nvPr/>
          </p:nvSpPr>
          <p:spPr bwMode="auto">
            <a:xfrm>
              <a:off x="1111" y="1629"/>
              <a:ext cx="499" cy="77"/>
            </a:xfrm>
            <a:prstGeom prst="rect">
              <a:avLst/>
            </a:prstGeom>
            <a:noFill/>
            <a:ln w="9525">
              <a:noFill/>
              <a:miter lim="800000"/>
              <a:headEnd/>
              <a:tailEnd/>
            </a:ln>
          </p:spPr>
          <p:txBody>
            <a:bodyPr lIns="0" tIns="0" rIns="0" bIns="0">
              <a:spAutoFit/>
            </a:bodyPr>
            <a:lstStyle/>
            <a:p>
              <a:pPr>
                <a:spcBef>
                  <a:spcPct val="50000"/>
                </a:spcBef>
              </a:pPr>
              <a:r>
                <a:rPr lang="ru-RU" sz="800" b="1"/>
                <a:t>В-Суетский</a:t>
              </a:r>
            </a:p>
          </p:txBody>
        </p:sp>
        <p:sp>
          <p:nvSpPr>
            <p:cNvPr id="39973" name="Text Box 40"/>
            <p:cNvSpPr txBox="1">
              <a:spLocks noChangeArrowheads="1"/>
            </p:cNvSpPr>
            <p:nvPr/>
          </p:nvSpPr>
          <p:spPr bwMode="auto">
            <a:xfrm>
              <a:off x="1066" y="1933"/>
              <a:ext cx="499" cy="77"/>
            </a:xfrm>
            <a:prstGeom prst="rect">
              <a:avLst/>
            </a:prstGeom>
            <a:noFill/>
            <a:ln w="9525">
              <a:noFill/>
              <a:miter lim="800000"/>
              <a:headEnd/>
              <a:tailEnd/>
            </a:ln>
          </p:spPr>
          <p:txBody>
            <a:bodyPr lIns="0" tIns="0" rIns="0" bIns="0">
              <a:spAutoFit/>
            </a:bodyPr>
            <a:lstStyle/>
            <a:p>
              <a:pPr>
                <a:spcBef>
                  <a:spcPct val="50000"/>
                </a:spcBef>
              </a:pPr>
              <a:r>
                <a:rPr lang="ru-RU" sz="800" b="1"/>
                <a:t>Благовещенский</a:t>
              </a:r>
            </a:p>
          </p:txBody>
        </p:sp>
        <p:sp>
          <p:nvSpPr>
            <p:cNvPr id="39974" name="Text Box 41"/>
            <p:cNvSpPr txBox="1">
              <a:spLocks noChangeArrowheads="1"/>
            </p:cNvSpPr>
            <p:nvPr/>
          </p:nvSpPr>
          <p:spPr bwMode="auto">
            <a:xfrm>
              <a:off x="567" y="2205"/>
              <a:ext cx="499" cy="77"/>
            </a:xfrm>
            <a:prstGeom prst="rect">
              <a:avLst/>
            </a:prstGeom>
            <a:noFill/>
            <a:ln w="9525">
              <a:noFill/>
              <a:miter lim="800000"/>
              <a:headEnd/>
              <a:tailEnd/>
            </a:ln>
          </p:spPr>
          <p:txBody>
            <a:bodyPr lIns="0" tIns="0" rIns="0" bIns="0">
              <a:spAutoFit/>
            </a:bodyPr>
            <a:lstStyle/>
            <a:p>
              <a:pPr>
                <a:spcBef>
                  <a:spcPct val="50000"/>
                </a:spcBef>
              </a:pPr>
              <a:r>
                <a:rPr lang="ru-RU" sz="800" b="1"/>
                <a:t>Кулундинский</a:t>
              </a:r>
            </a:p>
          </p:txBody>
        </p:sp>
        <p:sp>
          <p:nvSpPr>
            <p:cNvPr id="39975" name="Text Box 42"/>
            <p:cNvSpPr txBox="1">
              <a:spLocks noChangeArrowheads="1"/>
            </p:cNvSpPr>
            <p:nvPr/>
          </p:nvSpPr>
          <p:spPr bwMode="auto">
            <a:xfrm>
              <a:off x="839" y="2976"/>
              <a:ext cx="499" cy="77"/>
            </a:xfrm>
            <a:prstGeom prst="rect">
              <a:avLst/>
            </a:prstGeom>
            <a:noFill/>
            <a:ln w="9525">
              <a:noFill/>
              <a:miter lim="800000"/>
              <a:headEnd/>
              <a:tailEnd/>
            </a:ln>
          </p:spPr>
          <p:txBody>
            <a:bodyPr lIns="0" tIns="0" rIns="0" bIns="0">
              <a:spAutoFit/>
            </a:bodyPr>
            <a:lstStyle/>
            <a:p>
              <a:pPr>
                <a:spcBef>
                  <a:spcPct val="50000"/>
                </a:spcBef>
              </a:pPr>
              <a:r>
                <a:rPr lang="ru-RU" sz="800" b="1"/>
                <a:t>Михайловский</a:t>
              </a:r>
            </a:p>
          </p:txBody>
        </p:sp>
        <p:sp>
          <p:nvSpPr>
            <p:cNvPr id="39976" name="Text Box 43"/>
            <p:cNvSpPr txBox="1">
              <a:spLocks noChangeArrowheads="1"/>
            </p:cNvSpPr>
            <p:nvPr/>
          </p:nvSpPr>
          <p:spPr bwMode="auto">
            <a:xfrm>
              <a:off x="3696" y="2795"/>
              <a:ext cx="499" cy="154"/>
            </a:xfrm>
            <a:prstGeom prst="rect">
              <a:avLst/>
            </a:prstGeom>
            <a:noFill/>
            <a:ln w="9525">
              <a:noFill/>
              <a:miter lim="800000"/>
              <a:headEnd/>
              <a:tailEnd/>
            </a:ln>
          </p:spPr>
          <p:txBody>
            <a:bodyPr lIns="0" tIns="0" rIns="0" bIns="0">
              <a:spAutoFit/>
            </a:bodyPr>
            <a:lstStyle/>
            <a:p>
              <a:pPr>
                <a:spcBef>
                  <a:spcPct val="50000"/>
                </a:spcBef>
              </a:pPr>
              <a:r>
                <a:rPr lang="ru-RU" sz="800" b="1"/>
                <a:t>Петро-павловский</a:t>
              </a:r>
            </a:p>
          </p:txBody>
        </p:sp>
      </p:grpSp>
      <p:sp>
        <p:nvSpPr>
          <p:cNvPr id="224301" name="Text Box 45"/>
          <p:cNvSpPr txBox="1">
            <a:spLocks noChangeArrowheads="1"/>
          </p:cNvSpPr>
          <p:nvPr/>
        </p:nvSpPr>
        <p:spPr bwMode="auto">
          <a:xfrm>
            <a:off x="4932363" y="2270125"/>
            <a:ext cx="1511300" cy="400050"/>
          </a:xfrm>
          <a:prstGeom prst="rect">
            <a:avLst/>
          </a:prstGeom>
          <a:noFill/>
          <a:ln w="9525">
            <a:noFill/>
            <a:miter lim="800000"/>
            <a:headEnd/>
            <a:tailEnd/>
          </a:ln>
          <a:effectLst/>
        </p:spPr>
        <p:txBody>
          <a:bodyPr>
            <a:spAutoFit/>
          </a:bodyPr>
          <a:lstStyle/>
          <a:p>
            <a:pPr>
              <a:spcBef>
                <a:spcPct val="50000"/>
              </a:spcBef>
              <a:defRPr/>
            </a:pPr>
            <a:r>
              <a:rPr lang="ru-RU" b="1" dirty="0">
                <a:solidFill>
                  <a:srgbClr val="FFFF00"/>
                </a:solidFill>
                <a:effectLst>
                  <a:outerShdw blurRad="38100" dist="38100" dir="2700000" algn="tl">
                    <a:srgbClr val="000000"/>
                  </a:outerShdw>
                </a:effectLst>
                <a:latin typeface="Arial Black" pitchFamily="34" charset="0"/>
              </a:rPr>
              <a:t>Барнаул</a:t>
            </a:r>
          </a:p>
        </p:txBody>
      </p:sp>
      <p:sp>
        <p:nvSpPr>
          <p:cNvPr id="39941" name="Прямоугольник 43"/>
          <p:cNvSpPr>
            <a:spLocks noChangeArrowheads="1"/>
          </p:cNvSpPr>
          <p:nvPr/>
        </p:nvSpPr>
        <p:spPr bwMode="auto">
          <a:xfrm>
            <a:off x="7364413" y="6550025"/>
            <a:ext cx="1779587" cy="307975"/>
          </a:xfrm>
          <a:prstGeom prst="rect">
            <a:avLst/>
          </a:prstGeom>
          <a:noFill/>
          <a:ln w="9525">
            <a:noFill/>
            <a:miter lim="800000"/>
            <a:headEnd/>
            <a:tailEnd/>
          </a:ln>
        </p:spPr>
        <p:txBody>
          <a:bodyPr wrap="none">
            <a:spAutoFit/>
          </a:bodyPr>
          <a:lstStyle/>
          <a:p>
            <a:pPr algn="r"/>
            <a:r>
              <a:rPr lang="ru-RU" sz="1400"/>
              <a:t>Лазарев А.Ф., 2013</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Text Box 3"/>
          <p:cNvSpPr txBox="1">
            <a:spLocks noChangeArrowheads="1"/>
          </p:cNvSpPr>
          <p:nvPr/>
        </p:nvSpPr>
        <p:spPr bwMode="auto">
          <a:xfrm>
            <a:off x="0" y="0"/>
            <a:ext cx="9144000" cy="830263"/>
          </a:xfrm>
          <a:prstGeom prst="rect">
            <a:avLst/>
          </a:prstGeom>
          <a:solidFill>
            <a:schemeClr val="accent2">
              <a:lumMod val="20000"/>
              <a:lumOff val="80000"/>
            </a:schemeClr>
          </a:solidFill>
          <a:ln w="9525">
            <a:noFill/>
            <a:miter lim="800000"/>
            <a:headEnd/>
            <a:tailEnd/>
          </a:ln>
          <a:effectLst/>
        </p:spPr>
        <p:txBody>
          <a:bodyPr>
            <a:spAutoFit/>
          </a:bodyPr>
          <a:lstStyle/>
          <a:p>
            <a:pPr algn="ctr">
              <a:spcBef>
                <a:spcPct val="50000"/>
              </a:spcBef>
              <a:defRPr/>
            </a:pPr>
            <a:r>
              <a:rPr lang="ru-RU" sz="2400" b="1" dirty="0"/>
              <a:t>Онкологическая заболеваемость в Алтайском крае (усредненная за 15 лет), женщины, на 100 тыс. населения</a:t>
            </a:r>
          </a:p>
        </p:txBody>
      </p:sp>
      <p:grpSp>
        <p:nvGrpSpPr>
          <p:cNvPr id="40963" name="Group 12"/>
          <p:cNvGrpSpPr>
            <a:grpSpLocks/>
          </p:cNvGrpSpPr>
          <p:nvPr/>
        </p:nvGrpSpPr>
        <p:grpSpPr bwMode="auto">
          <a:xfrm>
            <a:off x="179388" y="882650"/>
            <a:ext cx="8713787" cy="5975350"/>
            <a:chOff x="113" y="556"/>
            <a:chExt cx="5489" cy="3764"/>
          </a:xfrm>
        </p:grpSpPr>
        <p:pic>
          <p:nvPicPr>
            <p:cNvPr id="40966" name="Picture 10"/>
            <p:cNvPicPr>
              <a:picLocks noChangeAspect="1" noChangeArrowheads="1"/>
            </p:cNvPicPr>
            <p:nvPr/>
          </p:nvPicPr>
          <p:blipFill>
            <a:blip r:embed="rId2" cstate="print"/>
            <a:srcRect/>
            <a:stretch>
              <a:fillRect/>
            </a:stretch>
          </p:blipFill>
          <p:spPr bwMode="auto">
            <a:xfrm>
              <a:off x="113" y="556"/>
              <a:ext cx="5489" cy="3764"/>
            </a:xfrm>
            <a:prstGeom prst="rect">
              <a:avLst/>
            </a:prstGeom>
            <a:noFill/>
            <a:ln w="9525">
              <a:noFill/>
              <a:miter lim="800000"/>
              <a:headEnd/>
              <a:tailEnd/>
            </a:ln>
          </p:spPr>
        </p:pic>
        <p:grpSp>
          <p:nvGrpSpPr>
            <p:cNvPr id="40967" name="Group 4"/>
            <p:cNvGrpSpPr>
              <a:grpSpLocks/>
            </p:cNvGrpSpPr>
            <p:nvPr/>
          </p:nvGrpSpPr>
          <p:grpSpPr bwMode="auto">
            <a:xfrm>
              <a:off x="4195" y="3566"/>
              <a:ext cx="409" cy="572"/>
              <a:chOff x="4059" y="3294"/>
              <a:chExt cx="409" cy="572"/>
            </a:xfrm>
          </p:grpSpPr>
          <p:sp>
            <p:nvSpPr>
              <p:cNvPr id="40970" name="Rectangle 5"/>
              <p:cNvSpPr>
                <a:spLocks noChangeArrowheads="1"/>
              </p:cNvSpPr>
              <p:nvPr/>
            </p:nvSpPr>
            <p:spPr bwMode="auto">
              <a:xfrm>
                <a:off x="4059" y="3430"/>
                <a:ext cx="409" cy="132"/>
              </a:xfrm>
              <a:prstGeom prst="rect">
                <a:avLst/>
              </a:prstGeom>
              <a:solidFill>
                <a:srgbClr val="FE9898"/>
              </a:solidFill>
              <a:ln w="9525">
                <a:solidFill>
                  <a:schemeClr val="tx1"/>
                </a:solidFill>
                <a:miter lim="800000"/>
                <a:headEnd/>
                <a:tailEnd/>
              </a:ln>
            </p:spPr>
            <p:txBody>
              <a:bodyPr wrap="none" anchor="ctr"/>
              <a:lstStyle/>
              <a:p>
                <a:endParaRPr lang="ru-RU"/>
              </a:p>
            </p:txBody>
          </p:sp>
          <p:sp>
            <p:nvSpPr>
              <p:cNvPr id="40971" name="Rectangle 6"/>
              <p:cNvSpPr>
                <a:spLocks noChangeArrowheads="1"/>
              </p:cNvSpPr>
              <p:nvPr/>
            </p:nvSpPr>
            <p:spPr bwMode="auto">
              <a:xfrm>
                <a:off x="4059" y="3294"/>
                <a:ext cx="409" cy="131"/>
              </a:xfrm>
              <a:prstGeom prst="rect">
                <a:avLst/>
              </a:prstGeom>
              <a:solidFill>
                <a:schemeClr val="bg1"/>
              </a:solidFill>
              <a:ln w="9525">
                <a:solidFill>
                  <a:srgbClr val="000099"/>
                </a:solidFill>
                <a:miter lim="800000"/>
                <a:headEnd/>
                <a:tailEnd/>
              </a:ln>
            </p:spPr>
            <p:txBody>
              <a:bodyPr wrap="none" anchor="ctr"/>
              <a:lstStyle/>
              <a:p>
                <a:endParaRPr lang="ru-RU"/>
              </a:p>
            </p:txBody>
          </p:sp>
          <p:sp>
            <p:nvSpPr>
              <p:cNvPr id="40972" name="Rectangle 7"/>
              <p:cNvSpPr>
                <a:spLocks noChangeArrowheads="1"/>
              </p:cNvSpPr>
              <p:nvPr/>
            </p:nvSpPr>
            <p:spPr bwMode="auto">
              <a:xfrm>
                <a:off x="4059" y="3566"/>
                <a:ext cx="409" cy="164"/>
              </a:xfrm>
              <a:prstGeom prst="rect">
                <a:avLst/>
              </a:prstGeom>
              <a:solidFill>
                <a:srgbClr val="F20000"/>
              </a:solidFill>
              <a:ln w="9525">
                <a:solidFill>
                  <a:schemeClr val="tx1"/>
                </a:solidFill>
                <a:miter lim="800000"/>
                <a:headEnd/>
                <a:tailEnd/>
              </a:ln>
            </p:spPr>
            <p:txBody>
              <a:bodyPr wrap="none" anchor="ctr"/>
              <a:lstStyle/>
              <a:p>
                <a:endParaRPr lang="ru-RU"/>
              </a:p>
            </p:txBody>
          </p:sp>
          <p:sp>
            <p:nvSpPr>
              <p:cNvPr id="40973" name="Rectangle 8"/>
              <p:cNvSpPr>
                <a:spLocks noChangeArrowheads="1"/>
              </p:cNvSpPr>
              <p:nvPr/>
            </p:nvSpPr>
            <p:spPr bwMode="auto">
              <a:xfrm>
                <a:off x="4059" y="3702"/>
                <a:ext cx="409" cy="164"/>
              </a:xfrm>
              <a:prstGeom prst="rect">
                <a:avLst/>
              </a:prstGeom>
              <a:solidFill>
                <a:srgbClr val="800000"/>
              </a:solidFill>
              <a:ln w="9525">
                <a:solidFill>
                  <a:schemeClr val="tx1"/>
                </a:solidFill>
                <a:miter lim="800000"/>
                <a:headEnd/>
                <a:tailEnd/>
              </a:ln>
            </p:spPr>
            <p:txBody>
              <a:bodyPr wrap="none" anchor="ctr"/>
              <a:lstStyle/>
              <a:p>
                <a:endParaRPr lang="ru-RU"/>
              </a:p>
            </p:txBody>
          </p:sp>
        </p:grpSp>
        <p:sp>
          <p:nvSpPr>
            <p:cNvPr id="40968" name="Text Box 9"/>
            <p:cNvSpPr txBox="1">
              <a:spLocks noChangeArrowheads="1"/>
            </p:cNvSpPr>
            <p:nvPr/>
          </p:nvSpPr>
          <p:spPr bwMode="auto">
            <a:xfrm>
              <a:off x="4649" y="3521"/>
              <a:ext cx="862" cy="663"/>
            </a:xfrm>
            <a:prstGeom prst="rect">
              <a:avLst/>
            </a:prstGeom>
            <a:noFill/>
            <a:ln w="9525">
              <a:noFill/>
              <a:miter lim="800000"/>
              <a:headEnd/>
              <a:tailEnd/>
            </a:ln>
          </p:spPr>
          <p:txBody>
            <a:bodyPr>
              <a:spAutoFit/>
            </a:bodyPr>
            <a:lstStyle/>
            <a:p>
              <a:pPr>
                <a:lnSpc>
                  <a:spcPct val="75000"/>
                </a:lnSpc>
                <a:spcBef>
                  <a:spcPct val="50000"/>
                </a:spcBef>
              </a:pPr>
              <a:r>
                <a:rPr lang="ru-RU" sz="1400"/>
                <a:t>До 300</a:t>
              </a:r>
            </a:p>
            <a:p>
              <a:pPr>
                <a:lnSpc>
                  <a:spcPct val="75000"/>
                </a:lnSpc>
                <a:spcBef>
                  <a:spcPct val="50000"/>
                </a:spcBef>
              </a:pPr>
              <a:r>
                <a:rPr lang="ru-RU" sz="1400"/>
                <a:t>300-349</a:t>
              </a:r>
            </a:p>
            <a:p>
              <a:pPr>
                <a:lnSpc>
                  <a:spcPct val="75000"/>
                </a:lnSpc>
                <a:spcBef>
                  <a:spcPct val="50000"/>
                </a:spcBef>
              </a:pPr>
              <a:r>
                <a:rPr lang="ru-RU" sz="1400"/>
                <a:t>350-399</a:t>
              </a:r>
            </a:p>
            <a:p>
              <a:pPr>
                <a:lnSpc>
                  <a:spcPct val="75000"/>
                </a:lnSpc>
                <a:spcBef>
                  <a:spcPct val="50000"/>
                </a:spcBef>
              </a:pPr>
              <a:r>
                <a:rPr lang="ru-RU" sz="1400"/>
                <a:t>400 и выше</a:t>
              </a:r>
            </a:p>
          </p:txBody>
        </p:sp>
        <p:sp>
          <p:nvSpPr>
            <p:cNvPr id="40969" name="Text Box 11"/>
            <p:cNvSpPr txBox="1">
              <a:spLocks noChangeArrowheads="1"/>
            </p:cNvSpPr>
            <p:nvPr/>
          </p:nvSpPr>
          <p:spPr bwMode="auto">
            <a:xfrm>
              <a:off x="2154" y="2038"/>
              <a:ext cx="499" cy="77"/>
            </a:xfrm>
            <a:prstGeom prst="rect">
              <a:avLst/>
            </a:prstGeom>
            <a:noFill/>
            <a:ln w="9525">
              <a:noFill/>
              <a:miter lim="800000"/>
              <a:headEnd/>
              <a:tailEnd/>
            </a:ln>
          </p:spPr>
          <p:txBody>
            <a:bodyPr lIns="0" tIns="0" rIns="0" bIns="0">
              <a:spAutoFit/>
            </a:bodyPr>
            <a:lstStyle/>
            <a:p>
              <a:pPr>
                <a:spcBef>
                  <a:spcPct val="50000"/>
                </a:spcBef>
              </a:pPr>
              <a:r>
                <a:rPr lang="ru-RU" sz="800" b="1"/>
                <a:t>Мамонтовский</a:t>
              </a:r>
            </a:p>
          </p:txBody>
        </p:sp>
      </p:grpSp>
      <p:sp>
        <p:nvSpPr>
          <p:cNvPr id="40964" name="Text Box 13"/>
          <p:cNvSpPr txBox="1">
            <a:spLocks noChangeArrowheads="1"/>
          </p:cNvSpPr>
          <p:nvPr/>
        </p:nvSpPr>
        <p:spPr bwMode="auto">
          <a:xfrm>
            <a:off x="4932363" y="2341563"/>
            <a:ext cx="1511300" cy="400050"/>
          </a:xfrm>
          <a:prstGeom prst="rect">
            <a:avLst/>
          </a:prstGeom>
          <a:noFill/>
          <a:ln w="9525">
            <a:noFill/>
            <a:miter lim="800000"/>
            <a:headEnd/>
            <a:tailEnd/>
          </a:ln>
        </p:spPr>
        <p:txBody>
          <a:bodyPr>
            <a:spAutoFit/>
          </a:bodyPr>
          <a:lstStyle/>
          <a:p>
            <a:pPr>
              <a:spcBef>
                <a:spcPct val="50000"/>
              </a:spcBef>
            </a:pPr>
            <a:r>
              <a:rPr lang="ru-RU">
                <a:solidFill>
                  <a:srgbClr val="FFFF00"/>
                </a:solidFill>
                <a:latin typeface="Arial Black" pitchFamily="34" charset="0"/>
              </a:rPr>
              <a:t>Барнаул</a:t>
            </a:r>
          </a:p>
        </p:txBody>
      </p:sp>
      <p:sp>
        <p:nvSpPr>
          <p:cNvPr id="40965" name="Прямоугольник 12"/>
          <p:cNvSpPr>
            <a:spLocks noChangeArrowheads="1"/>
          </p:cNvSpPr>
          <p:nvPr/>
        </p:nvSpPr>
        <p:spPr bwMode="auto">
          <a:xfrm>
            <a:off x="7364731" y="6550025"/>
            <a:ext cx="1779269" cy="307777"/>
          </a:xfrm>
          <a:prstGeom prst="rect">
            <a:avLst/>
          </a:prstGeom>
          <a:noFill/>
          <a:ln w="9525">
            <a:noFill/>
            <a:miter lim="800000"/>
            <a:headEnd/>
            <a:tailEnd/>
          </a:ln>
        </p:spPr>
        <p:txBody>
          <a:bodyPr wrap="none">
            <a:spAutoFit/>
          </a:bodyPr>
          <a:lstStyle/>
          <a:p>
            <a:pPr algn="r"/>
            <a:r>
              <a:rPr lang="ru-RU" sz="1400" dirty="0"/>
              <a:t>Лазарев А.Ф., </a:t>
            </a:r>
            <a:r>
              <a:rPr lang="ru-RU" sz="1400" dirty="0" smtClean="0"/>
              <a:t>2013</a:t>
            </a:r>
            <a:endParaRPr lang="ru-RU" sz="1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539750" y="2322513"/>
            <a:ext cx="8140700" cy="1754187"/>
          </a:xfrm>
          <a:prstGeom prst="rect">
            <a:avLst/>
          </a:prstGeom>
          <a:solidFill>
            <a:srgbClr val="FFFFFF"/>
          </a:solidFill>
          <a:ln w="12700">
            <a:noFill/>
            <a:miter lim="800000"/>
            <a:headEnd/>
            <a:tailEnd/>
          </a:ln>
        </p:spPr>
        <p:txBody>
          <a:bodyPr>
            <a:spAutoFit/>
          </a:bodyPr>
          <a:lstStyle/>
          <a:p>
            <a:pPr marL="261938" indent="-261938">
              <a:spcBef>
                <a:spcPct val="50000"/>
              </a:spcBef>
            </a:pPr>
            <a:r>
              <a:rPr lang="ru-RU" sz="3600" b="1">
                <a:solidFill>
                  <a:srgbClr val="C00000"/>
                </a:solidFill>
                <a:latin typeface="Times New Roman" pitchFamily="18" charset="0"/>
              </a:rPr>
              <a:t>Профилактика злокачественных новообразований на современном этапе МИФ или РЕАЛЬНОСТЬ?</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Text Box 2"/>
          <p:cNvSpPr txBox="1">
            <a:spLocks noChangeArrowheads="1"/>
          </p:cNvSpPr>
          <p:nvPr/>
        </p:nvSpPr>
        <p:spPr bwMode="auto">
          <a:xfrm>
            <a:off x="0" y="1585913"/>
            <a:ext cx="9144000" cy="5299075"/>
          </a:xfrm>
          <a:prstGeom prst="rect">
            <a:avLst/>
          </a:prstGeom>
          <a:noFill/>
          <a:ln w="9525">
            <a:noFill/>
            <a:miter lim="800000"/>
            <a:headEnd/>
            <a:tailEnd/>
          </a:ln>
          <a:effectLst/>
        </p:spPr>
        <p:txBody>
          <a:bodyPr lIns="18000" tIns="36000" rIns="18000" bIns="36000">
            <a:spAutoFit/>
          </a:bodyPr>
          <a:lstStyle/>
          <a:p>
            <a:pPr marL="804863" indent="-449263">
              <a:lnSpc>
                <a:spcPct val="65000"/>
              </a:lnSpc>
              <a:spcBef>
                <a:spcPct val="50000"/>
              </a:spcBef>
              <a:buFont typeface="Wingdings" pitchFamily="2" charset="2"/>
              <a:buChar char="Ø"/>
              <a:defRPr/>
            </a:pPr>
            <a:r>
              <a:rPr lang="ru-RU" sz="2400" b="1" i="1" dirty="0">
                <a:solidFill>
                  <a:srgbClr val="CC00CC"/>
                </a:solidFill>
              </a:rPr>
              <a:t>Курение – 30-35%</a:t>
            </a:r>
          </a:p>
          <a:p>
            <a:pPr marL="804863" indent="-449263">
              <a:lnSpc>
                <a:spcPct val="65000"/>
              </a:lnSpc>
              <a:spcBef>
                <a:spcPct val="50000"/>
              </a:spcBef>
              <a:buFont typeface="Wingdings" pitchFamily="2" charset="2"/>
              <a:buChar char="Ø"/>
              <a:defRPr/>
            </a:pPr>
            <a:r>
              <a:rPr lang="ru-RU" sz="2400" b="1" i="1" dirty="0">
                <a:solidFill>
                  <a:srgbClr val="CC00CC"/>
                </a:solidFill>
              </a:rPr>
              <a:t>Неправильное питание – 35-40%</a:t>
            </a:r>
          </a:p>
          <a:p>
            <a:pPr marL="804863" indent="-449263">
              <a:lnSpc>
                <a:spcPct val="65000"/>
              </a:lnSpc>
              <a:spcBef>
                <a:spcPct val="50000"/>
              </a:spcBef>
              <a:buFont typeface="Wingdings" pitchFamily="2" charset="2"/>
              <a:buChar char="Ø"/>
              <a:defRPr/>
            </a:pPr>
            <a:r>
              <a:rPr lang="ru-RU" sz="2400" b="1" i="1" dirty="0">
                <a:solidFill>
                  <a:srgbClr val="CC00CC"/>
                </a:solidFill>
              </a:rPr>
              <a:t>Инфекционные агенты – 10-15%</a:t>
            </a:r>
          </a:p>
          <a:p>
            <a:pPr marL="804863" indent="-449263">
              <a:lnSpc>
                <a:spcPct val="65000"/>
              </a:lnSpc>
              <a:spcBef>
                <a:spcPct val="50000"/>
              </a:spcBef>
              <a:buFont typeface="Wingdings" pitchFamily="2" charset="2"/>
              <a:buChar char="Ø"/>
              <a:defRPr/>
            </a:pPr>
            <a:r>
              <a:rPr lang="ru-RU" sz="2400" b="1" i="1" dirty="0">
                <a:solidFill>
                  <a:srgbClr val="CC00CC"/>
                </a:solidFill>
              </a:rPr>
              <a:t>Репродуктивное и половое поведение – 1-13% </a:t>
            </a:r>
          </a:p>
          <a:p>
            <a:pPr marL="804863" indent="-449263">
              <a:lnSpc>
                <a:spcPct val="65000"/>
              </a:lnSpc>
              <a:spcBef>
                <a:spcPct val="50000"/>
              </a:spcBef>
              <a:buFont typeface="Wingdings" pitchFamily="2" charset="2"/>
              <a:buChar char="Ø"/>
              <a:defRPr/>
            </a:pPr>
            <a:r>
              <a:rPr lang="ru-RU" sz="2400" b="1" i="1" dirty="0">
                <a:solidFill>
                  <a:srgbClr val="CC00CC"/>
                </a:solidFill>
              </a:rPr>
              <a:t>Ионизирующая радиация – 4-5%</a:t>
            </a:r>
          </a:p>
          <a:p>
            <a:pPr marL="804863" indent="-449263">
              <a:lnSpc>
                <a:spcPct val="65000"/>
              </a:lnSpc>
              <a:spcBef>
                <a:spcPct val="50000"/>
              </a:spcBef>
              <a:buFont typeface="Wingdings" pitchFamily="2" charset="2"/>
              <a:buChar char="Ø"/>
              <a:defRPr/>
            </a:pPr>
            <a:r>
              <a:rPr lang="ru-RU" sz="2400" b="1" i="1" dirty="0">
                <a:solidFill>
                  <a:srgbClr val="CC00CC"/>
                </a:solidFill>
              </a:rPr>
              <a:t>Ультрафиолетовое излучение – 2-3%</a:t>
            </a:r>
          </a:p>
          <a:p>
            <a:pPr marL="804863" indent="-449263">
              <a:lnSpc>
                <a:spcPct val="65000"/>
              </a:lnSpc>
              <a:spcBef>
                <a:spcPct val="50000"/>
              </a:spcBef>
              <a:buFont typeface="Wingdings" pitchFamily="2" charset="2"/>
              <a:buChar char="Ø"/>
              <a:defRPr/>
            </a:pPr>
            <a:r>
              <a:rPr lang="ru-RU" sz="2400" b="1" i="1" dirty="0">
                <a:solidFill>
                  <a:srgbClr val="CC00CC"/>
                </a:solidFill>
              </a:rPr>
              <a:t>Употребление алкоголя – 2-3%</a:t>
            </a:r>
          </a:p>
          <a:p>
            <a:pPr marL="804863" indent="-449263">
              <a:lnSpc>
                <a:spcPct val="65000"/>
              </a:lnSpc>
              <a:spcBef>
                <a:spcPct val="50000"/>
              </a:spcBef>
              <a:buFont typeface="Wingdings" pitchFamily="2" charset="2"/>
              <a:buChar char="Ø"/>
              <a:defRPr/>
            </a:pPr>
            <a:r>
              <a:rPr lang="ru-RU" sz="2400" b="1" i="1" dirty="0">
                <a:solidFill>
                  <a:srgbClr val="CC00CC"/>
                </a:solidFill>
              </a:rPr>
              <a:t>Загрязнение атмосферного воздуха – 1-2%</a:t>
            </a:r>
          </a:p>
          <a:p>
            <a:pPr marL="804863" indent="-449263">
              <a:lnSpc>
                <a:spcPct val="65000"/>
              </a:lnSpc>
              <a:spcBef>
                <a:spcPct val="50000"/>
              </a:spcBef>
              <a:buFont typeface="Wingdings" pitchFamily="2" charset="2"/>
              <a:buChar char="Ø"/>
              <a:defRPr/>
            </a:pPr>
            <a:r>
              <a:rPr lang="ru-RU" sz="2400" b="1" i="1" dirty="0">
                <a:solidFill>
                  <a:srgbClr val="CC00CC"/>
                </a:solidFill>
              </a:rPr>
              <a:t>Медикаменты и медицинские процедуры - 0,5-3%</a:t>
            </a:r>
          </a:p>
          <a:p>
            <a:pPr marL="804863" indent="-449263">
              <a:lnSpc>
                <a:spcPct val="65000"/>
              </a:lnSpc>
              <a:spcBef>
                <a:spcPct val="50000"/>
              </a:spcBef>
              <a:buFont typeface="Wingdings" pitchFamily="2" charset="2"/>
              <a:buChar char="Ø"/>
              <a:defRPr/>
            </a:pPr>
            <a:r>
              <a:rPr lang="ru-RU" sz="2400" b="1" i="1" dirty="0">
                <a:solidFill>
                  <a:srgbClr val="CC00CC"/>
                </a:solidFill>
              </a:rPr>
              <a:t>Геофизические факторы – 2-4%</a:t>
            </a:r>
          </a:p>
          <a:p>
            <a:pPr marL="804863" indent="-449263">
              <a:lnSpc>
                <a:spcPct val="65000"/>
              </a:lnSpc>
              <a:spcBef>
                <a:spcPct val="50000"/>
              </a:spcBef>
              <a:buFont typeface="Wingdings" pitchFamily="2" charset="2"/>
              <a:buChar char="Ø"/>
              <a:defRPr/>
            </a:pPr>
            <a:r>
              <a:rPr lang="ru-RU" sz="2400" b="1" dirty="0">
                <a:solidFill>
                  <a:srgbClr val="CC00CC"/>
                </a:solidFill>
              </a:rPr>
              <a:t>Генетическая предрасположенность и наследственность – 5-10%</a:t>
            </a:r>
          </a:p>
          <a:p>
            <a:pPr marL="476250" indent="285750">
              <a:lnSpc>
                <a:spcPct val="65000"/>
              </a:lnSpc>
              <a:spcBef>
                <a:spcPct val="50000"/>
              </a:spcBef>
              <a:buFont typeface="Wingdings" pitchFamily="2" charset="2"/>
              <a:buChar char="Ø"/>
              <a:defRPr/>
            </a:pPr>
            <a:endParaRPr lang="ru-RU" sz="2400" b="1" i="1" dirty="0">
              <a:solidFill>
                <a:srgbClr val="CC0099"/>
              </a:solidFill>
            </a:endParaRPr>
          </a:p>
        </p:txBody>
      </p:sp>
      <p:sp>
        <p:nvSpPr>
          <p:cNvPr id="449539" name="Rectangle 3"/>
          <p:cNvSpPr>
            <a:spLocks noChangeArrowheads="1"/>
          </p:cNvSpPr>
          <p:nvPr/>
        </p:nvSpPr>
        <p:spPr bwMode="auto">
          <a:xfrm>
            <a:off x="0" y="44450"/>
            <a:ext cx="9067800" cy="1570038"/>
          </a:xfrm>
          <a:prstGeom prst="rect">
            <a:avLst/>
          </a:prstGeom>
          <a:noFill/>
          <a:ln w="9525">
            <a:noFill/>
            <a:miter lim="800000"/>
            <a:headEnd/>
            <a:tailEnd/>
          </a:ln>
          <a:effectLst/>
        </p:spPr>
        <p:txBody>
          <a:bodyPr>
            <a:spAutoFit/>
          </a:bodyPr>
          <a:lstStyle/>
          <a:p>
            <a:pPr algn="ctr">
              <a:lnSpc>
                <a:spcPct val="80000"/>
              </a:lnSpc>
              <a:spcBef>
                <a:spcPct val="50000"/>
              </a:spcBef>
              <a:defRPr/>
            </a:pPr>
            <a:r>
              <a:rPr lang="ru-RU" sz="2400" b="1" u="sng" dirty="0">
                <a:solidFill>
                  <a:srgbClr val="1E1E7A"/>
                </a:solidFill>
                <a:effectLst>
                  <a:outerShdw blurRad="38100" dist="38100" dir="2700000" algn="tl">
                    <a:srgbClr val="C0C0C0"/>
                  </a:outerShdw>
                </a:effectLst>
              </a:rPr>
              <a:t>Причины возникновения </a:t>
            </a:r>
            <a:r>
              <a:rPr lang="ru-RU" sz="2400" b="1" dirty="0">
                <a:solidFill>
                  <a:srgbClr val="1E1E7A"/>
                </a:solidFill>
                <a:effectLst>
                  <a:outerShdw blurRad="38100" dist="38100" dir="2700000" algn="tl">
                    <a:srgbClr val="C0C0C0"/>
                  </a:outerShdw>
                </a:effectLst>
              </a:rPr>
              <a:t>злокачественных опухолей</a:t>
            </a:r>
          </a:p>
          <a:p>
            <a:pPr>
              <a:lnSpc>
                <a:spcPct val="90000"/>
              </a:lnSpc>
              <a:spcBef>
                <a:spcPct val="50000"/>
              </a:spcBef>
              <a:defRPr/>
            </a:pPr>
            <a:r>
              <a:rPr lang="ru-RU" sz="2400" b="1" dirty="0">
                <a:solidFill>
                  <a:srgbClr val="1E1E7A"/>
                </a:solidFill>
              </a:rPr>
              <a:t>Основной причиной возникновения (90-95%) злокачественных опухолей человека являются факторы образа жизни и окружающей среды. В том числе:</a:t>
            </a:r>
          </a:p>
        </p:txBody>
      </p:sp>
      <p:sp>
        <p:nvSpPr>
          <p:cNvPr id="43012" name="Text Box 4"/>
          <p:cNvSpPr txBox="1">
            <a:spLocks noChangeArrowheads="1"/>
          </p:cNvSpPr>
          <p:nvPr/>
        </p:nvSpPr>
        <p:spPr bwMode="auto">
          <a:xfrm>
            <a:off x="3708400" y="6581775"/>
            <a:ext cx="5435600" cy="276225"/>
          </a:xfrm>
          <a:prstGeom prst="rect">
            <a:avLst/>
          </a:prstGeom>
          <a:noFill/>
          <a:ln w="9525">
            <a:noFill/>
            <a:miter lim="800000"/>
            <a:headEnd/>
            <a:tailEnd/>
          </a:ln>
        </p:spPr>
        <p:txBody>
          <a:bodyPr>
            <a:spAutoFit/>
          </a:bodyPr>
          <a:lstStyle/>
          <a:p>
            <a:pPr algn="r">
              <a:lnSpc>
                <a:spcPct val="75000"/>
              </a:lnSpc>
              <a:spcBef>
                <a:spcPct val="50000"/>
              </a:spcBef>
            </a:pPr>
            <a:r>
              <a:rPr lang="ru-RU" sz="1600" i="1"/>
              <a:t>ВОЗ, 1996; Заридзе Д.Г., 2000; Лазарев А.Ф., 2003</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4" name="Picture 2" descr="3"/>
          <p:cNvPicPr>
            <a:picLocks noChangeAspect="1" noChangeArrowheads="1"/>
          </p:cNvPicPr>
          <p:nvPr/>
        </p:nvPicPr>
        <p:blipFill>
          <a:blip r:embed="rId2" cstate="print"/>
          <a:srcRect/>
          <a:stretch>
            <a:fillRect/>
          </a:stretch>
        </p:blipFill>
        <p:spPr bwMode="auto">
          <a:xfrm>
            <a:off x="300038" y="1052513"/>
            <a:ext cx="3551237" cy="5257800"/>
          </a:xfrm>
          <a:prstGeom prst="rect">
            <a:avLst/>
          </a:prstGeom>
          <a:noFill/>
          <a:ln w="9525">
            <a:noFill/>
            <a:miter lim="800000"/>
            <a:headEnd/>
            <a:tailEnd/>
          </a:ln>
        </p:spPr>
      </p:pic>
      <p:sp>
        <p:nvSpPr>
          <p:cNvPr id="241667" name="Text Box 3"/>
          <p:cNvSpPr txBox="1">
            <a:spLocks noChangeArrowheads="1"/>
          </p:cNvSpPr>
          <p:nvPr/>
        </p:nvSpPr>
        <p:spPr bwMode="auto">
          <a:xfrm>
            <a:off x="0" y="152400"/>
            <a:ext cx="9144000" cy="519113"/>
          </a:xfrm>
          <a:prstGeom prst="rect">
            <a:avLst/>
          </a:prstGeom>
          <a:noFill/>
          <a:ln w="9525">
            <a:noFill/>
            <a:miter lim="800000"/>
            <a:headEnd/>
            <a:tailEnd/>
          </a:ln>
          <a:effectLst/>
        </p:spPr>
        <p:txBody>
          <a:bodyPr>
            <a:spAutoFit/>
          </a:bodyPr>
          <a:lstStyle/>
          <a:p>
            <a:pPr algn="ctr">
              <a:spcBef>
                <a:spcPct val="50000"/>
              </a:spcBef>
              <a:defRPr/>
            </a:pPr>
            <a:r>
              <a:rPr lang="ru-RU" sz="2800" b="1" dirty="0">
                <a:solidFill>
                  <a:srgbClr val="2B2BAD"/>
                </a:solidFill>
                <a:effectLst>
                  <a:outerShdw blurRad="38100" dist="38100" dir="2700000" algn="tl">
                    <a:srgbClr val="C0C0C0"/>
                  </a:outerShdw>
                </a:effectLst>
              </a:rPr>
              <a:t>Общая схема </a:t>
            </a:r>
            <a:r>
              <a:rPr lang="ru-RU" sz="2800" b="1" dirty="0" err="1">
                <a:solidFill>
                  <a:srgbClr val="2B2BAD"/>
                </a:solidFill>
                <a:effectLst>
                  <a:outerShdw blurRad="38100" dist="38100" dir="2700000" algn="tl">
                    <a:srgbClr val="C0C0C0"/>
                  </a:outerShdw>
                </a:effectLst>
              </a:rPr>
              <a:t>этиопатогенеза</a:t>
            </a:r>
            <a:r>
              <a:rPr lang="ru-RU" sz="2800" b="1" dirty="0">
                <a:solidFill>
                  <a:srgbClr val="2B2BAD"/>
                </a:solidFill>
                <a:effectLst>
                  <a:outerShdw blurRad="38100" dist="38100" dir="2700000" algn="tl">
                    <a:srgbClr val="C0C0C0"/>
                  </a:outerShdw>
                </a:effectLst>
              </a:rPr>
              <a:t> ЗНО</a:t>
            </a:r>
          </a:p>
        </p:txBody>
      </p:sp>
      <p:sp>
        <p:nvSpPr>
          <p:cNvPr id="44036" name="Text Box 4"/>
          <p:cNvSpPr txBox="1">
            <a:spLocks noChangeArrowheads="1"/>
          </p:cNvSpPr>
          <p:nvPr/>
        </p:nvSpPr>
        <p:spPr bwMode="auto">
          <a:xfrm>
            <a:off x="6443663" y="6405563"/>
            <a:ext cx="2667000" cy="304800"/>
          </a:xfrm>
          <a:prstGeom prst="rect">
            <a:avLst/>
          </a:prstGeom>
          <a:noFill/>
          <a:ln w="9525">
            <a:noFill/>
            <a:miter lim="800000"/>
            <a:headEnd/>
            <a:tailEnd/>
          </a:ln>
        </p:spPr>
        <p:txBody>
          <a:bodyPr>
            <a:spAutoFit/>
          </a:bodyPr>
          <a:lstStyle/>
          <a:p>
            <a:pPr algn="r">
              <a:spcBef>
                <a:spcPct val="50000"/>
              </a:spcBef>
            </a:pPr>
            <a:r>
              <a:rPr lang="ru-RU" sz="1400" i="1">
                <a:latin typeface="Times New Roman" pitchFamily="18" charset="0"/>
              </a:rPr>
              <a:t>Лазарев А.Ф., 1999</a:t>
            </a:r>
          </a:p>
        </p:txBody>
      </p:sp>
      <p:sp>
        <p:nvSpPr>
          <p:cNvPr id="44037" name="Text Box 5"/>
          <p:cNvSpPr txBox="1">
            <a:spLocks noChangeArrowheads="1"/>
          </p:cNvSpPr>
          <p:nvPr/>
        </p:nvSpPr>
        <p:spPr bwMode="auto">
          <a:xfrm>
            <a:off x="3924300" y="765175"/>
            <a:ext cx="5184775" cy="5235575"/>
          </a:xfrm>
          <a:prstGeom prst="rect">
            <a:avLst/>
          </a:prstGeom>
          <a:solidFill>
            <a:schemeClr val="bg1"/>
          </a:solidFill>
          <a:ln w="9525">
            <a:noFill/>
            <a:miter lim="800000"/>
            <a:headEnd/>
            <a:tailEnd/>
          </a:ln>
        </p:spPr>
        <p:txBody>
          <a:bodyPr lIns="18000" tIns="10800" rIns="18000" bIns="10800">
            <a:spAutoFit/>
          </a:bodyPr>
          <a:lstStyle/>
          <a:p>
            <a:pPr marL="457200" indent="-195263" algn="ctr">
              <a:lnSpc>
                <a:spcPct val="80000"/>
              </a:lnSpc>
              <a:spcBef>
                <a:spcPct val="50000"/>
              </a:spcBef>
            </a:pPr>
            <a:r>
              <a:rPr lang="ru-RU" sz="1400" b="1" dirty="0">
                <a:solidFill>
                  <a:srgbClr val="FF0000"/>
                </a:solidFill>
                <a:latin typeface="Times New Roman" pitchFamily="18" charset="0"/>
              </a:rPr>
              <a:t>Основные элементы канцерогенеза</a:t>
            </a:r>
          </a:p>
          <a:p>
            <a:pPr marL="457200" indent="-195263">
              <a:lnSpc>
                <a:spcPct val="80000"/>
              </a:lnSpc>
              <a:spcBef>
                <a:spcPct val="50000"/>
              </a:spcBef>
            </a:pPr>
            <a:r>
              <a:rPr lang="ru-RU" sz="1400" dirty="0">
                <a:solidFill>
                  <a:srgbClr val="000066"/>
                </a:solidFill>
                <a:latin typeface="Times New Roman" pitchFamily="18" charset="0"/>
              </a:rPr>
              <a:t>а) Канцерогенные факторы</a:t>
            </a:r>
          </a:p>
          <a:p>
            <a:pPr marL="457200" indent="-195263">
              <a:lnSpc>
                <a:spcPct val="80000"/>
              </a:lnSpc>
              <a:spcBef>
                <a:spcPct val="50000"/>
              </a:spcBef>
            </a:pPr>
            <a:r>
              <a:rPr lang="ru-RU" sz="1400" dirty="0">
                <a:solidFill>
                  <a:srgbClr val="000066"/>
                </a:solidFill>
                <a:latin typeface="Times New Roman" pitchFamily="18" charset="0"/>
              </a:rPr>
              <a:t>б) Система контроля и защиты</a:t>
            </a:r>
          </a:p>
          <a:p>
            <a:pPr marL="457200" indent="-195263">
              <a:lnSpc>
                <a:spcPct val="80000"/>
              </a:lnSpc>
              <a:spcBef>
                <a:spcPct val="50000"/>
              </a:spcBef>
            </a:pPr>
            <a:r>
              <a:rPr lang="ru-RU" sz="1400" dirty="0">
                <a:solidFill>
                  <a:srgbClr val="000066"/>
                </a:solidFill>
                <a:latin typeface="Times New Roman" pitchFamily="18" charset="0"/>
              </a:rPr>
              <a:t>в) Опухоль</a:t>
            </a:r>
          </a:p>
          <a:p>
            <a:pPr marL="457200" indent="-195263">
              <a:lnSpc>
                <a:spcPct val="80000"/>
              </a:lnSpc>
              <a:spcBef>
                <a:spcPct val="50000"/>
              </a:spcBef>
            </a:pPr>
            <a:r>
              <a:rPr lang="ru-RU" sz="1400" dirty="0">
                <a:solidFill>
                  <a:srgbClr val="000066"/>
                </a:solidFill>
                <a:latin typeface="Times New Roman" pitchFamily="18" charset="0"/>
              </a:rPr>
              <a:t>г) </a:t>
            </a:r>
            <a:r>
              <a:rPr lang="ru-RU" sz="1400" dirty="0" err="1">
                <a:solidFill>
                  <a:srgbClr val="000066"/>
                </a:solidFill>
                <a:latin typeface="Times New Roman" pitchFamily="18" charset="0"/>
              </a:rPr>
              <a:t>Опухоленоситель</a:t>
            </a:r>
            <a:endParaRPr lang="ru-RU" sz="1400" dirty="0">
              <a:solidFill>
                <a:srgbClr val="000066"/>
              </a:solidFill>
              <a:latin typeface="Times New Roman" pitchFamily="18" charset="0"/>
            </a:endParaRPr>
          </a:p>
          <a:p>
            <a:pPr marL="457200" indent="-195263" algn="ctr">
              <a:lnSpc>
                <a:spcPct val="80000"/>
              </a:lnSpc>
              <a:spcBef>
                <a:spcPct val="50000"/>
              </a:spcBef>
            </a:pPr>
            <a:r>
              <a:rPr lang="ru-RU" sz="1400" b="1" dirty="0">
                <a:solidFill>
                  <a:srgbClr val="FF0000"/>
                </a:solidFill>
                <a:latin typeface="Times New Roman" pitchFamily="18" charset="0"/>
              </a:rPr>
              <a:t>** Главные пути взаимодействий</a:t>
            </a:r>
          </a:p>
          <a:p>
            <a:pPr marL="457200" indent="-195263">
              <a:lnSpc>
                <a:spcPct val="80000"/>
              </a:lnSpc>
              <a:spcBef>
                <a:spcPct val="50000"/>
              </a:spcBef>
            </a:pPr>
            <a:r>
              <a:rPr lang="ru-RU" sz="1400" dirty="0">
                <a:solidFill>
                  <a:srgbClr val="000066"/>
                </a:solidFill>
                <a:latin typeface="Times New Roman" pitchFamily="18" charset="0"/>
              </a:rPr>
              <a:t>А. канцерогенные факторы           системы контроля и защиты</a:t>
            </a:r>
          </a:p>
          <a:p>
            <a:pPr marL="457200" indent="-195263">
              <a:lnSpc>
                <a:spcPct val="80000"/>
              </a:lnSpc>
              <a:spcBef>
                <a:spcPct val="50000"/>
              </a:spcBef>
            </a:pPr>
            <a:r>
              <a:rPr lang="ru-RU" sz="1400" dirty="0">
                <a:solidFill>
                  <a:srgbClr val="000066"/>
                </a:solidFill>
                <a:latin typeface="Times New Roman" pitchFamily="18" charset="0"/>
              </a:rPr>
              <a:t>Б.                    опухоль                             </a:t>
            </a:r>
            <a:r>
              <a:rPr lang="ru-RU" sz="1400" dirty="0" err="1">
                <a:solidFill>
                  <a:srgbClr val="000066"/>
                </a:solidFill>
                <a:latin typeface="Times New Roman" pitchFamily="18" charset="0"/>
              </a:rPr>
              <a:t>опухоленоситель</a:t>
            </a:r>
            <a:endParaRPr lang="ru-RU" sz="1400" dirty="0">
              <a:solidFill>
                <a:srgbClr val="000066"/>
              </a:solidFill>
              <a:latin typeface="Times New Roman" pitchFamily="18" charset="0"/>
            </a:endParaRPr>
          </a:p>
          <a:p>
            <a:pPr marL="457200" indent="-195263" algn="ctr">
              <a:lnSpc>
                <a:spcPct val="80000"/>
              </a:lnSpc>
              <a:spcBef>
                <a:spcPct val="50000"/>
              </a:spcBef>
            </a:pPr>
            <a:endParaRPr lang="ru-RU" sz="1400" b="1" dirty="0">
              <a:solidFill>
                <a:srgbClr val="FF0000"/>
              </a:solidFill>
              <a:latin typeface="Times New Roman" pitchFamily="18" charset="0"/>
            </a:endParaRPr>
          </a:p>
          <a:p>
            <a:pPr marL="457200" indent="-195263" algn="ctr">
              <a:lnSpc>
                <a:spcPct val="80000"/>
              </a:lnSpc>
              <a:spcBef>
                <a:spcPct val="50000"/>
              </a:spcBef>
            </a:pPr>
            <a:r>
              <a:rPr lang="ru-RU" sz="1400" b="1" dirty="0">
                <a:solidFill>
                  <a:srgbClr val="FF0000"/>
                </a:solidFill>
                <a:latin typeface="Times New Roman" pitchFamily="18" charset="0"/>
              </a:rPr>
              <a:t>Узловые качественные характеристики процесса</a:t>
            </a:r>
          </a:p>
          <a:p>
            <a:pPr marL="457200" indent="-195263">
              <a:lnSpc>
                <a:spcPct val="80000"/>
              </a:lnSpc>
              <a:spcBef>
                <a:spcPct val="50000"/>
              </a:spcBef>
              <a:buFontTx/>
              <a:buAutoNum type="arabicPeriod"/>
            </a:pPr>
            <a:r>
              <a:rPr lang="ru-RU" sz="1400" dirty="0">
                <a:solidFill>
                  <a:srgbClr val="000066"/>
                </a:solidFill>
                <a:latin typeface="Times New Roman" pitchFamily="18" charset="0"/>
              </a:rPr>
              <a:t>Формирование органа-мишени</a:t>
            </a:r>
          </a:p>
          <a:p>
            <a:pPr marL="457200" indent="-195263">
              <a:lnSpc>
                <a:spcPct val="80000"/>
              </a:lnSpc>
              <a:spcBef>
                <a:spcPct val="50000"/>
              </a:spcBef>
              <a:buFontTx/>
              <a:buAutoNum type="arabicPeriod"/>
            </a:pPr>
            <a:r>
              <a:rPr lang="ru-RU" sz="1400" dirty="0">
                <a:solidFill>
                  <a:srgbClr val="000066"/>
                </a:solidFill>
                <a:latin typeface="Times New Roman" pitchFamily="18" charset="0"/>
              </a:rPr>
              <a:t>Формирование опухолевого поля</a:t>
            </a:r>
          </a:p>
          <a:p>
            <a:pPr marL="457200" indent="-195263">
              <a:lnSpc>
                <a:spcPct val="80000"/>
              </a:lnSpc>
              <a:spcBef>
                <a:spcPct val="50000"/>
              </a:spcBef>
              <a:buFontTx/>
              <a:buAutoNum type="arabicPeriod"/>
            </a:pPr>
            <a:r>
              <a:rPr lang="ru-RU" sz="1400" dirty="0">
                <a:solidFill>
                  <a:srgbClr val="000066"/>
                </a:solidFill>
                <a:latin typeface="Times New Roman" pitchFamily="18" charset="0"/>
              </a:rPr>
              <a:t>Накопление атипических клеток</a:t>
            </a:r>
          </a:p>
          <a:p>
            <a:pPr marL="457200" indent="-195263">
              <a:lnSpc>
                <a:spcPct val="80000"/>
              </a:lnSpc>
              <a:spcBef>
                <a:spcPct val="50000"/>
              </a:spcBef>
              <a:buFontTx/>
              <a:buAutoNum type="arabicPeriod"/>
            </a:pPr>
            <a:r>
              <a:rPr lang="ru-RU" sz="1400" dirty="0">
                <a:solidFill>
                  <a:srgbClr val="000066"/>
                </a:solidFill>
                <a:latin typeface="Times New Roman" pitchFamily="18" charset="0"/>
              </a:rPr>
              <a:t>Развитие атипических </a:t>
            </a:r>
            <a:r>
              <a:rPr lang="ru-RU" sz="1400" dirty="0" smtClean="0">
                <a:solidFill>
                  <a:srgbClr val="000066"/>
                </a:solidFill>
                <a:latin typeface="Times New Roman" pitchFamily="18" charset="0"/>
              </a:rPr>
              <a:t>клонов (</a:t>
            </a:r>
            <a:r>
              <a:rPr lang="ru-RU" sz="1400" dirty="0" err="1" smtClean="0">
                <a:solidFill>
                  <a:srgbClr val="000066"/>
                </a:solidFill>
                <a:latin typeface="Times New Roman" pitchFamily="18" charset="0"/>
              </a:rPr>
              <a:t>поликлональность</a:t>
            </a:r>
            <a:r>
              <a:rPr lang="ru-RU" sz="1400" dirty="0" smtClean="0">
                <a:solidFill>
                  <a:srgbClr val="000066"/>
                </a:solidFill>
                <a:latin typeface="Times New Roman" pitchFamily="18" charset="0"/>
              </a:rPr>
              <a:t>)</a:t>
            </a:r>
            <a:endParaRPr lang="ru-RU" sz="1400" dirty="0">
              <a:solidFill>
                <a:srgbClr val="000066"/>
              </a:solidFill>
              <a:latin typeface="Times New Roman" pitchFamily="18" charset="0"/>
            </a:endParaRPr>
          </a:p>
          <a:p>
            <a:pPr marL="457200" indent="-195263">
              <a:lnSpc>
                <a:spcPct val="80000"/>
              </a:lnSpc>
              <a:spcBef>
                <a:spcPct val="50000"/>
              </a:spcBef>
              <a:buFontTx/>
              <a:buAutoNum type="arabicPeriod"/>
            </a:pPr>
            <a:r>
              <a:rPr lang="ru-RU" sz="1400" dirty="0">
                <a:solidFill>
                  <a:srgbClr val="000066"/>
                </a:solidFill>
                <a:latin typeface="Times New Roman" pitchFamily="18" charset="0"/>
              </a:rPr>
              <a:t>Образование ростка опухоли, </a:t>
            </a:r>
            <a:r>
              <a:rPr lang="ru-RU" sz="1400" dirty="0" err="1">
                <a:solidFill>
                  <a:srgbClr val="000066"/>
                </a:solidFill>
                <a:latin typeface="Times New Roman" pitchFamily="18" charset="0"/>
              </a:rPr>
              <a:t>ангиогенез</a:t>
            </a:r>
            <a:endParaRPr lang="ru-RU" sz="1400" dirty="0">
              <a:solidFill>
                <a:srgbClr val="000066"/>
              </a:solidFill>
              <a:latin typeface="Times New Roman" pitchFamily="18" charset="0"/>
            </a:endParaRPr>
          </a:p>
          <a:p>
            <a:pPr marL="457200" indent="-195263">
              <a:lnSpc>
                <a:spcPct val="80000"/>
              </a:lnSpc>
              <a:spcBef>
                <a:spcPct val="50000"/>
              </a:spcBef>
              <a:buFontTx/>
              <a:buAutoNum type="arabicPeriod"/>
            </a:pPr>
            <a:r>
              <a:rPr lang="ru-RU" sz="1400" dirty="0">
                <a:solidFill>
                  <a:srgbClr val="000066"/>
                </a:solidFill>
                <a:latin typeface="Times New Roman" pitchFamily="18" charset="0"/>
              </a:rPr>
              <a:t>Росток опухоли с критическим числом клеток в нем</a:t>
            </a:r>
          </a:p>
          <a:p>
            <a:pPr marL="457200" indent="-195263">
              <a:lnSpc>
                <a:spcPct val="80000"/>
              </a:lnSpc>
              <a:spcBef>
                <a:spcPct val="50000"/>
              </a:spcBef>
              <a:buFontTx/>
              <a:buAutoNum type="arabicPeriod"/>
            </a:pPr>
            <a:r>
              <a:rPr lang="ru-RU" sz="1400" dirty="0">
                <a:solidFill>
                  <a:srgbClr val="000066"/>
                </a:solidFill>
                <a:latin typeface="Times New Roman" pitchFamily="18" charset="0"/>
              </a:rPr>
              <a:t>Ограниченный опухолевый узел</a:t>
            </a:r>
          </a:p>
          <a:p>
            <a:pPr marL="457200" indent="-195263">
              <a:lnSpc>
                <a:spcPct val="80000"/>
              </a:lnSpc>
              <a:spcBef>
                <a:spcPct val="50000"/>
              </a:spcBef>
              <a:buFontTx/>
              <a:buAutoNum type="arabicPeriod"/>
            </a:pPr>
            <a:r>
              <a:rPr lang="ru-RU" sz="1400" dirty="0">
                <a:solidFill>
                  <a:srgbClr val="000066"/>
                </a:solidFill>
                <a:latin typeface="Times New Roman" pitchFamily="18" charset="0"/>
              </a:rPr>
              <a:t>Ограниченные опухоль и метастазы</a:t>
            </a:r>
          </a:p>
          <a:p>
            <a:pPr marL="457200" indent="-195263">
              <a:lnSpc>
                <a:spcPct val="80000"/>
              </a:lnSpc>
              <a:spcBef>
                <a:spcPct val="50000"/>
              </a:spcBef>
              <a:buFontTx/>
              <a:buAutoNum type="arabicPeriod"/>
            </a:pPr>
            <a:r>
              <a:rPr lang="ru-RU" sz="1400" dirty="0" err="1">
                <a:solidFill>
                  <a:srgbClr val="000066"/>
                </a:solidFill>
                <a:latin typeface="Times New Roman" pitchFamily="18" charset="0"/>
              </a:rPr>
              <a:t>Генерализованный</a:t>
            </a:r>
            <a:r>
              <a:rPr lang="ru-RU" sz="1400" dirty="0">
                <a:solidFill>
                  <a:srgbClr val="000066"/>
                </a:solidFill>
                <a:latin typeface="Times New Roman" pitchFamily="18" charset="0"/>
              </a:rPr>
              <a:t> процесс</a:t>
            </a:r>
          </a:p>
        </p:txBody>
      </p:sp>
      <p:sp>
        <p:nvSpPr>
          <p:cNvPr id="44038" name="Text Box 6"/>
          <p:cNvSpPr txBox="1">
            <a:spLocks noChangeArrowheads="1"/>
          </p:cNvSpPr>
          <p:nvPr/>
        </p:nvSpPr>
        <p:spPr bwMode="auto">
          <a:xfrm>
            <a:off x="2770882" y="6054387"/>
            <a:ext cx="2089150" cy="830997"/>
          </a:xfrm>
          <a:prstGeom prst="rect">
            <a:avLst/>
          </a:prstGeom>
          <a:noFill/>
          <a:ln w="9525">
            <a:noFill/>
            <a:miter lim="800000"/>
            <a:headEnd/>
            <a:tailEnd/>
          </a:ln>
        </p:spPr>
        <p:txBody>
          <a:bodyPr>
            <a:spAutoFit/>
          </a:bodyPr>
          <a:lstStyle/>
          <a:p>
            <a:pPr>
              <a:spcBef>
                <a:spcPts val="0"/>
              </a:spcBef>
            </a:pPr>
            <a:r>
              <a:rPr lang="ru-RU" sz="1200" dirty="0">
                <a:solidFill>
                  <a:srgbClr val="000066"/>
                </a:solidFill>
                <a:latin typeface="Times New Roman" pitchFamily="18" charset="0"/>
              </a:rPr>
              <a:t>Динамика роли нарушений механизмов контроля и защиты в </a:t>
            </a:r>
            <a:r>
              <a:rPr lang="ru-RU" sz="1200" dirty="0" smtClean="0">
                <a:solidFill>
                  <a:srgbClr val="000066"/>
                </a:solidFill>
                <a:latin typeface="Times New Roman" pitchFamily="18" charset="0"/>
              </a:rPr>
              <a:t>канцерогенезе</a:t>
            </a:r>
          </a:p>
          <a:p>
            <a:pPr>
              <a:spcBef>
                <a:spcPts val="0"/>
              </a:spcBef>
            </a:pPr>
            <a:r>
              <a:rPr lang="ru-RU" sz="1200" dirty="0">
                <a:solidFill>
                  <a:srgbClr val="000066"/>
                </a:solidFill>
                <a:latin typeface="Times New Roman" pitchFamily="18" charset="0"/>
              </a:rPr>
              <a:t> </a:t>
            </a:r>
            <a:r>
              <a:rPr lang="ru-RU" sz="1200" dirty="0" smtClean="0">
                <a:solidFill>
                  <a:srgbClr val="000066"/>
                </a:solidFill>
                <a:latin typeface="Times New Roman" pitchFamily="18" charset="0"/>
              </a:rPr>
              <a:t>       (б)</a:t>
            </a:r>
            <a:endParaRPr lang="ru-RU" sz="1200" dirty="0">
              <a:solidFill>
                <a:srgbClr val="000066"/>
              </a:solidFill>
              <a:latin typeface="Times New Roman" pitchFamily="18" charset="0"/>
            </a:endParaRPr>
          </a:p>
        </p:txBody>
      </p:sp>
      <p:sp>
        <p:nvSpPr>
          <p:cNvPr id="44039" name="Line 7"/>
          <p:cNvSpPr>
            <a:spLocks noChangeShapeType="1"/>
          </p:cNvSpPr>
          <p:nvPr/>
        </p:nvSpPr>
        <p:spPr bwMode="auto">
          <a:xfrm>
            <a:off x="6299200" y="2565400"/>
            <a:ext cx="433388" cy="0"/>
          </a:xfrm>
          <a:prstGeom prst="line">
            <a:avLst/>
          </a:prstGeom>
          <a:noFill/>
          <a:ln w="38100">
            <a:solidFill>
              <a:srgbClr val="000066"/>
            </a:solidFill>
            <a:round/>
            <a:headEnd type="triangle" w="med" len="med"/>
            <a:tailEnd type="triangle" w="med" len="med"/>
          </a:ln>
        </p:spPr>
        <p:txBody>
          <a:bodyPr/>
          <a:lstStyle/>
          <a:p>
            <a:endParaRPr lang="ru-RU"/>
          </a:p>
        </p:txBody>
      </p:sp>
      <p:sp>
        <p:nvSpPr>
          <p:cNvPr id="44040" name="Line 8"/>
          <p:cNvSpPr>
            <a:spLocks noChangeShapeType="1"/>
          </p:cNvSpPr>
          <p:nvPr/>
        </p:nvSpPr>
        <p:spPr bwMode="auto">
          <a:xfrm>
            <a:off x="6011863" y="2781300"/>
            <a:ext cx="1008062" cy="0"/>
          </a:xfrm>
          <a:prstGeom prst="line">
            <a:avLst/>
          </a:prstGeom>
          <a:noFill/>
          <a:ln w="38100">
            <a:solidFill>
              <a:srgbClr val="000066"/>
            </a:solidFill>
            <a:round/>
            <a:headEnd type="triangle" w="med" len="med"/>
            <a:tailEnd type="triangle" w="med" len="med"/>
          </a:ln>
        </p:spPr>
        <p:txBody>
          <a:bodyPr/>
          <a:lstStyle/>
          <a:p>
            <a:endParaRPr lang="ru-RU"/>
          </a:p>
        </p:txBody>
      </p:sp>
      <p:sp>
        <p:nvSpPr>
          <p:cNvPr id="44041" name="Text Box 9"/>
          <p:cNvSpPr txBox="1">
            <a:spLocks noChangeArrowheads="1"/>
          </p:cNvSpPr>
          <p:nvPr/>
        </p:nvSpPr>
        <p:spPr bwMode="auto">
          <a:xfrm>
            <a:off x="2627313" y="620713"/>
            <a:ext cx="1584325" cy="517525"/>
          </a:xfrm>
          <a:prstGeom prst="rect">
            <a:avLst/>
          </a:prstGeom>
          <a:noFill/>
          <a:ln w="9525">
            <a:noFill/>
            <a:miter lim="800000"/>
            <a:headEnd/>
            <a:tailEnd/>
          </a:ln>
        </p:spPr>
        <p:txBody>
          <a:bodyPr>
            <a:spAutoFit/>
          </a:bodyPr>
          <a:lstStyle/>
          <a:p>
            <a:pPr>
              <a:spcBef>
                <a:spcPct val="50000"/>
              </a:spcBef>
            </a:pPr>
            <a:r>
              <a:rPr lang="ru-RU" sz="1400">
                <a:solidFill>
                  <a:srgbClr val="000066"/>
                </a:solidFill>
                <a:latin typeface="Times New Roman" pitchFamily="18" charset="0"/>
              </a:rPr>
              <a:t>* Бластоматозный процесс</a:t>
            </a:r>
          </a:p>
        </p:txBody>
      </p:sp>
      <p:sp>
        <p:nvSpPr>
          <p:cNvPr id="44042" name="Text Box 10"/>
          <p:cNvSpPr txBox="1">
            <a:spLocks noChangeArrowheads="1"/>
          </p:cNvSpPr>
          <p:nvPr/>
        </p:nvSpPr>
        <p:spPr bwMode="auto">
          <a:xfrm>
            <a:off x="396875" y="549275"/>
            <a:ext cx="1871663" cy="923330"/>
          </a:xfrm>
          <a:prstGeom prst="rect">
            <a:avLst/>
          </a:prstGeom>
          <a:noFill/>
          <a:ln w="9525">
            <a:noFill/>
            <a:miter lim="800000"/>
            <a:headEnd/>
            <a:tailEnd/>
          </a:ln>
        </p:spPr>
        <p:txBody>
          <a:bodyPr>
            <a:spAutoFit/>
          </a:bodyPr>
          <a:lstStyle/>
          <a:p>
            <a:pPr>
              <a:spcBef>
                <a:spcPct val="50000"/>
              </a:spcBef>
            </a:pPr>
            <a:r>
              <a:rPr lang="ru-RU" sz="1200" dirty="0">
                <a:solidFill>
                  <a:srgbClr val="000066"/>
                </a:solidFill>
                <a:latin typeface="Times New Roman" pitchFamily="18" charset="0"/>
              </a:rPr>
              <a:t>Динамика роли канцерогенных факторов в </a:t>
            </a:r>
            <a:r>
              <a:rPr lang="ru-RU" sz="1200" dirty="0" smtClean="0">
                <a:solidFill>
                  <a:srgbClr val="000066"/>
                </a:solidFill>
                <a:latin typeface="Times New Roman" pitchFamily="18" charset="0"/>
              </a:rPr>
              <a:t>канцерогенезе</a:t>
            </a:r>
          </a:p>
          <a:p>
            <a:pPr>
              <a:spcBef>
                <a:spcPct val="50000"/>
              </a:spcBef>
            </a:pPr>
            <a:r>
              <a:rPr lang="ru-RU" sz="1200" dirty="0">
                <a:solidFill>
                  <a:srgbClr val="000066"/>
                </a:solidFill>
                <a:latin typeface="Times New Roman" pitchFamily="18" charset="0"/>
              </a:rPr>
              <a:t> </a:t>
            </a:r>
            <a:r>
              <a:rPr lang="ru-RU" sz="1200" dirty="0" smtClean="0">
                <a:solidFill>
                  <a:srgbClr val="000066"/>
                </a:solidFill>
                <a:latin typeface="Times New Roman" pitchFamily="18" charset="0"/>
              </a:rPr>
              <a:t>     (а)</a:t>
            </a:r>
            <a:endParaRPr lang="ru-RU" sz="1200" dirty="0">
              <a:solidFill>
                <a:srgbClr val="000066"/>
              </a:solidFill>
              <a:latin typeface="Times New Roman" pitchFamily="18" charset="0"/>
            </a:endParaRPr>
          </a:p>
        </p:txBody>
      </p:sp>
      <p:sp>
        <p:nvSpPr>
          <p:cNvPr id="11" name="Правая фигурная скобка 10"/>
          <p:cNvSpPr/>
          <p:nvPr/>
        </p:nvSpPr>
        <p:spPr>
          <a:xfrm>
            <a:off x="8316416" y="3501008"/>
            <a:ext cx="288032" cy="172819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2" name="TextBox 11"/>
          <p:cNvSpPr txBox="1"/>
          <p:nvPr/>
        </p:nvSpPr>
        <p:spPr>
          <a:xfrm rot="16200000">
            <a:off x="7919792" y="4185665"/>
            <a:ext cx="1800200" cy="430887"/>
          </a:xfrm>
          <a:prstGeom prst="rect">
            <a:avLst/>
          </a:prstGeom>
          <a:noFill/>
        </p:spPr>
        <p:txBody>
          <a:bodyPr wrap="square" rtlCol="0">
            <a:spAutoFit/>
          </a:bodyPr>
          <a:lstStyle/>
          <a:p>
            <a:pPr algn="ctr"/>
            <a:r>
              <a:rPr lang="ru-RU" sz="1100" dirty="0" smtClean="0"/>
              <a:t>Возможность самоизлечения</a:t>
            </a:r>
            <a:endParaRPr lang="ru-RU" sz="1100" dirty="0"/>
          </a:p>
        </p:txBody>
      </p:sp>
      <p:sp>
        <p:nvSpPr>
          <p:cNvPr id="13" name="TextBox 12"/>
          <p:cNvSpPr txBox="1"/>
          <p:nvPr/>
        </p:nvSpPr>
        <p:spPr>
          <a:xfrm rot="16200000">
            <a:off x="-684657" y="4041648"/>
            <a:ext cx="1800200" cy="430887"/>
          </a:xfrm>
          <a:prstGeom prst="rect">
            <a:avLst/>
          </a:prstGeom>
          <a:noFill/>
        </p:spPr>
        <p:txBody>
          <a:bodyPr wrap="square" rtlCol="0">
            <a:spAutoFit/>
          </a:bodyPr>
          <a:lstStyle/>
          <a:p>
            <a:pPr algn="ctr"/>
            <a:r>
              <a:rPr lang="ru-RU" sz="1100" dirty="0" smtClean="0"/>
              <a:t>Величина опухоли</a:t>
            </a:r>
          </a:p>
          <a:p>
            <a:pPr algn="ctr"/>
            <a:r>
              <a:rPr lang="ru-RU" sz="1100" dirty="0" smtClean="0"/>
              <a:t>2,5 : 4,5 мм</a:t>
            </a:r>
            <a:endParaRPr lang="ru-RU" sz="1100" dirty="0"/>
          </a:p>
        </p:txBody>
      </p:sp>
      <p:sp>
        <p:nvSpPr>
          <p:cNvPr id="14" name="Пятиугольник 13"/>
          <p:cNvSpPr/>
          <p:nvPr/>
        </p:nvSpPr>
        <p:spPr>
          <a:xfrm>
            <a:off x="0" y="3501008"/>
            <a:ext cx="1043608" cy="1512168"/>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1403648" y="6453336"/>
            <a:ext cx="432048" cy="276999"/>
          </a:xfrm>
          <a:prstGeom prst="rect">
            <a:avLst/>
          </a:prstGeom>
          <a:noFill/>
        </p:spPr>
        <p:txBody>
          <a:bodyPr wrap="square" rtlCol="0">
            <a:spAutoFit/>
          </a:bodyPr>
          <a:lstStyle/>
          <a:p>
            <a:r>
              <a:rPr lang="ru-RU" sz="1200" dirty="0" smtClean="0">
                <a:solidFill>
                  <a:srgbClr val="002060"/>
                </a:solidFill>
              </a:rPr>
              <a:t>(в)</a:t>
            </a:r>
            <a:endParaRPr lang="ru-RU" sz="1200" dirty="0">
              <a:solidFill>
                <a:srgbClr val="002060"/>
              </a:solidFill>
            </a:endParaRPr>
          </a:p>
        </p:txBody>
      </p:sp>
      <p:sp>
        <p:nvSpPr>
          <p:cNvPr id="16" name="TextBox 15"/>
          <p:cNvSpPr txBox="1"/>
          <p:nvPr/>
        </p:nvSpPr>
        <p:spPr>
          <a:xfrm>
            <a:off x="2339752" y="764704"/>
            <a:ext cx="432048" cy="276999"/>
          </a:xfrm>
          <a:prstGeom prst="rect">
            <a:avLst/>
          </a:prstGeom>
          <a:noFill/>
        </p:spPr>
        <p:txBody>
          <a:bodyPr wrap="square" rtlCol="0">
            <a:spAutoFit/>
          </a:bodyPr>
          <a:lstStyle/>
          <a:p>
            <a:r>
              <a:rPr lang="ru-RU" sz="1200" dirty="0" smtClean="0">
                <a:solidFill>
                  <a:srgbClr val="002060"/>
                </a:solidFill>
              </a:rPr>
              <a:t>(г)</a:t>
            </a:r>
            <a:endParaRPr lang="ru-RU" sz="1200" dirty="0">
              <a:solidFill>
                <a:srgbClr val="00206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xfrm>
            <a:off x="468313" y="2060575"/>
            <a:ext cx="8229600" cy="4321175"/>
          </a:xfrm>
          <a:ln>
            <a:solidFill>
              <a:srgbClr val="E5FFFF"/>
            </a:solidFill>
          </a:ln>
        </p:spPr>
        <p:txBody>
          <a:bodyPr/>
          <a:lstStyle/>
          <a:p>
            <a:pPr eaLnBrk="1" hangingPunct="1">
              <a:buFont typeface="Wingdings" pitchFamily="2" charset="2"/>
              <a:buNone/>
            </a:pPr>
            <a:r>
              <a:rPr lang="ru-RU" dirty="0" smtClean="0"/>
              <a:t>В </a:t>
            </a:r>
            <a:r>
              <a:rPr lang="ru-RU" smtClean="0"/>
              <a:t>Алтайском крае исследовали </a:t>
            </a:r>
            <a:r>
              <a:rPr lang="ru-RU" dirty="0" smtClean="0"/>
              <a:t>уровень загрязнения продуктов питания, воды, почвы, атмосферного воздуха: тяжелыми металлами, </a:t>
            </a:r>
            <a:r>
              <a:rPr lang="ru-RU" dirty="0" smtClean="0">
                <a:latin typeface="Arial Unicode MS" pitchFamily="34" charset="-128"/>
                <a:ea typeface="Arial Unicode MS" pitchFamily="34" charset="-128"/>
                <a:cs typeface="Arial Unicode MS" pitchFamily="34" charset="-128"/>
              </a:rPr>
              <a:t>продуктами</a:t>
            </a:r>
            <a:r>
              <a:rPr lang="ru-RU" dirty="0" smtClean="0"/>
              <a:t> неполного сгорания, пестицидами, радионуклидами и другими канцерогенами, а также обсеменение жителей вирусом </a:t>
            </a:r>
            <a:r>
              <a:rPr lang="ru-RU" dirty="0" err="1" smtClean="0"/>
              <a:t>Эпштейна-Барр</a:t>
            </a:r>
            <a:r>
              <a:rPr lang="ru-RU" dirty="0" smtClean="0"/>
              <a:t>, природно-климатические факторы (ультрафиолет, радон), </a:t>
            </a:r>
            <a:r>
              <a:rPr lang="ru-RU" dirty="0" err="1" smtClean="0"/>
              <a:t>табакокурение</a:t>
            </a:r>
            <a:r>
              <a:rPr lang="ru-RU" dirty="0" smtClean="0"/>
              <a:t>.</a:t>
            </a:r>
          </a:p>
        </p:txBody>
      </p:sp>
      <p:sp>
        <p:nvSpPr>
          <p:cNvPr id="41987" name="Прямоугольник 2"/>
          <p:cNvSpPr>
            <a:spLocks noChangeArrowheads="1"/>
          </p:cNvSpPr>
          <p:nvPr/>
        </p:nvSpPr>
        <p:spPr bwMode="auto">
          <a:xfrm>
            <a:off x="5275263" y="6434138"/>
            <a:ext cx="3833812" cy="307975"/>
          </a:xfrm>
          <a:prstGeom prst="rect">
            <a:avLst/>
          </a:prstGeom>
          <a:noFill/>
          <a:ln w="9525">
            <a:noFill/>
            <a:miter lim="800000"/>
            <a:headEnd/>
            <a:tailEnd/>
          </a:ln>
        </p:spPr>
        <p:txBody>
          <a:bodyPr wrap="none">
            <a:spAutoFit/>
          </a:bodyPr>
          <a:lstStyle/>
          <a:p>
            <a:pPr algn="r"/>
            <a:r>
              <a:rPr lang="ru-RU" sz="1400" dirty="0" err="1"/>
              <a:t>Роспотребнадзор</a:t>
            </a:r>
            <a:r>
              <a:rPr lang="ru-RU" sz="1400" dirty="0"/>
              <a:t>, 2013; Лазарев А.Ф., 2013</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xfrm>
            <a:off x="304800" y="1295400"/>
            <a:ext cx="8012113" cy="4725988"/>
          </a:xfrm>
          <a:noFill/>
        </p:spPr>
        <p:txBody>
          <a:bodyPr lIns="90488" tIns="44450" rIns="90488" bIns="44450"/>
          <a:lstStyle/>
          <a:p>
            <a:pPr eaLnBrk="1" hangingPunct="1">
              <a:lnSpc>
                <a:spcPct val="80000"/>
              </a:lnSpc>
              <a:spcBef>
                <a:spcPct val="0"/>
              </a:spcBef>
              <a:spcAft>
                <a:spcPct val="20000"/>
              </a:spcAft>
              <a:buFont typeface="Wingdings" pitchFamily="2" charset="2"/>
              <a:buNone/>
            </a:pPr>
            <a:r>
              <a:rPr lang="ru-RU" sz="2400" b="1" smtClean="0">
                <a:solidFill>
                  <a:srgbClr val="C00000"/>
                </a:solidFill>
              </a:rPr>
              <a:t>Курение является </a:t>
            </a:r>
            <a:r>
              <a:rPr lang="ru-RU" sz="2400" b="1" i="1" u="sng" smtClean="0">
                <a:solidFill>
                  <a:srgbClr val="C00000"/>
                </a:solidFill>
              </a:rPr>
              <a:t>ведущей причиной</a:t>
            </a:r>
            <a:r>
              <a:rPr lang="ru-RU" sz="2400" b="1" smtClean="0">
                <a:solidFill>
                  <a:srgbClr val="C00000"/>
                </a:solidFill>
              </a:rPr>
              <a:t> развития злокачественных опухолей следующих локализаций</a:t>
            </a:r>
            <a:r>
              <a:rPr lang="ru-RU" sz="2400" b="1" smtClean="0">
                <a:solidFill>
                  <a:srgbClr val="FFFF00"/>
                </a:solidFill>
              </a:rPr>
              <a:t>:</a:t>
            </a:r>
            <a:endParaRPr lang="en-US" sz="2400" smtClean="0">
              <a:solidFill>
                <a:srgbClr val="FFFF00"/>
              </a:solidFill>
            </a:endParaRPr>
          </a:p>
          <a:p>
            <a:pPr eaLnBrk="1" hangingPunct="1">
              <a:lnSpc>
                <a:spcPct val="80000"/>
              </a:lnSpc>
              <a:spcBef>
                <a:spcPct val="0"/>
              </a:spcBef>
              <a:spcAft>
                <a:spcPct val="20000"/>
              </a:spcAft>
              <a:buClr>
                <a:schemeClr val="tx1"/>
              </a:buClr>
              <a:buFont typeface="Wingdings" pitchFamily="2" charset="2"/>
              <a:buChar char="v"/>
            </a:pPr>
            <a:r>
              <a:rPr lang="ru-RU" sz="2400" smtClean="0"/>
              <a:t>Лёгкие</a:t>
            </a:r>
            <a:endParaRPr lang="en-US" sz="2400" smtClean="0"/>
          </a:p>
          <a:p>
            <a:pPr eaLnBrk="1" hangingPunct="1">
              <a:lnSpc>
                <a:spcPct val="80000"/>
              </a:lnSpc>
              <a:spcBef>
                <a:spcPct val="0"/>
              </a:spcBef>
              <a:spcAft>
                <a:spcPct val="20000"/>
              </a:spcAft>
              <a:buClr>
                <a:schemeClr val="tx1"/>
              </a:buClr>
              <a:buFont typeface="Wingdings" pitchFamily="2" charset="2"/>
              <a:buChar char="v"/>
            </a:pPr>
            <a:r>
              <a:rPr lang="ru-RU" sz="2400" smtClean="0"/>
              <a:t>Гортань</a:t>
            </a:r>
            <a:endParaRPr lang="en-US" sz="2400" smtClean="0"/>
          </a:p>
          <a:p>
            <a:pPr eaLnBrk="1" hangingPunct="1">
              <a:lnSpc>
                <a:spcPct val="80000"/>
              </a:lnSpc>
              <a:spcBef>
                <a:spcPct val="0"/>
              </a:spcBef>
              <a:spcAft>
                <a:spcPct val="20000"/>
              </a:spcAft>
              <a:buClr>
                <a:schemeClr val="tx1"/>
              </a:buClr>
              <a:buFont typeface="Wingdings" pitchFamily="2" charset="2"/>
              <a:buChar char="v"/>
            </a:pPr>
            <a:r>
              <a:rPr lang="ru-RU" sz="2400" smtClean="0"/>
              <a:t>Полость рта</a:t>
            </a:r>
            <a:endParaRPr lang="en-US" sz="2400" smtClean="0"/>
          </a:p>
          <a:p>
            <a:pPr eaLnBrk="1" hangingPunct="1">
              <a:lnSpc>
                <a:spcPct val="80000"/>
              </a:lnSpc>
              <a:spcBef>
                <a:spcPct val="0"/>
              </a:spcBef>
              <a:spcAft>
                <a:spcPct val="20000"/>
              </a:spcAft>
              <a:buClr>
                <a:schemeClr val="tx1"/>
              </a:buClr>
              <a:buFont typeface="Wingdings" pitchFamily="2" charset="2"/>
              <a:buChar char="v"/>
            </a:pPr>
            <a:r>
              <a:rPr lang="ru-RU" sz="2400" smtClean="0"/>
              <a:t>Пищевод</a:t>
            </a:r>
            <a:endParaRPr lang="en-US" sz="2400" smtClean="0"/>
          </a:p>
          <a:p>
            <a:pPr eaLnBrk="1" hangingPunct="1">
              <a:lnSpc>
                <a:spcPct val="80000"/>
              </a:lnSpc>
              <a:spcBef>
                <a:spcPct val="0"/>
              </a:spcBef>
              <a:spcAft>
                <a:spcPct val="20000"/>
              </a:spcAft>
              <a:buFont typeface="Wingdings" pitchFamily="2" charset="2"/>
              <a:buNone/>
            </a:pPr>
            <a:r>
              <a:rPr lang="ru-RU" sz="2400" b="1" smtClean="0">
                <a:solidFill>
                  <a:srgbClr val="C00000"/>
                </a:solidFill>
              </a:rPr>
              <a:t>  - </a:t>
            </a:r>
            <a:r>
              <a:rPr lang="ru-RU" sz="2400" b="1" i="1" u="sng" smtClean="0">
                <a:solidFill>
                  <a:srgbClr val="C00000"/>
                </a:solidFill>
              </a:rPr>
              <a:t>способствующим фактором </a:t>
            </a:r>
            <a:r>
              <a:rPr lang="ru-RU" sz="2400" b="1" i="1" smtClean="0">
                <a:solidFill>
                  <a:srgbClr val="C00000"/>
                </a:solidFill>
              </a:rPr>
              <a:t>:</a:t>
            </a:r>
            <a:endParaRPr lang="en-US" sz="2400" i="1" u="sng" smtClean="0">
              <a:solidFill>
                <a:srgbClr val="C00000"/>
              </a:solidFill>
            </a:endParaRPr>
          </a:p>
          <a:p>
            <a:pPr eaLnBrk="1" hangingPunct="1">
              <a:lnSpc>
                <a:spcPct val="80000"/>
              </a:lnSpc>
              <a:spcBef>
                <a:spcPct val="0"/>
              </a:spcBef>
              <a:spcAft>
                <a:spcPct val="20000"/>
              </a:spcAft>
              <a:buClr>
                <a:schemeClr val="tx1"/>
              </a:buClr>
              <a:buFont typeface="Wingdings" pitchFamily="2" charset="2"/>
              <a:buChar char="v"/>
            </a:pPr>
            <a:r>
              <a:rPr lang="ru-RU" sz="2400" smtClean="0"/>
              <a:t>Поджелудочная железа</a:t>
            </a:r>
            <a:endParaRPr lang="en-US" sz="2400" smtClean="0"/>
          </a:p>
          <a:p>
            <a:pPr eaLnBrk="1" hangingPunct="1">
              <a:lnSpc>
                <a:spcPct val="80000"/>
              </a:lnSpc>
              <a:spcBef>
                <a:spcPct val="0"/>
              </a:spcBef>
              <a:spcAft>
                <a:spcPct val="20000"/>
              </a:spcAft>
              <a:buClr>
                <a:schemeClr val="tx1"/>
              </a:buClr>
              <a:buFont typeface="Wingdings" pitchFamily="2" charset="2"/>
              <a:buChar char="v"/>
            </a:pPr>
            <a:r>
              <a:rPr lang="ru-RU" sz="2400" smtClean="0"/>
              <a:t>Мочевой пузырь</a:t>
            </a:r>
            <a:endParaRPr lang="en-US" sz="2400" smtClean="0"/>
          </a:p>
          <a:p>
            <a:pPr eaLnBrk="1" hangingPunct="1">
              <a:lnSpc>
                <a:spcPct val="80000"/>
              </a:lnSpc>
              <a:spcBef>
                <a:spcPct val="0"/>
              </a:spcBef>
              <a:spcAft>
                <a:spcPct val="20000"/>
              </a:spcAft>
              <a:buClr>
                <a:schemeClr val="tx1"/>
              </a:buClr>
              <a:buFont typeface="Wingdings" pitchFamily="2" charset="2"/>
              <a:buChar char="v"/>
            </a:pPr>
            <a:r>
              <a:rPr lang="ru-RU" sz="2400" smtClean="0"/>
              <a:t>Почки</a:t>
            </a:r>
          </a:p>
          <a:p>
            <a:pPr eaLnBrk="1" hangingPunct="1">
              <a:lnSpc>
                <a:spcPct val="80000"/>
              </a:lnSpc>
              <a:spcBef>
                <a:spcPct val="0"/>
              </a:spcBef>
              <a:spcAft>
                <a:spcPct val="20000"/>
              </a:spcAft>
              <a:buClr>
                <a:schemeClr val="tx1"/>
              </a:buClr>
              <a:buFont typeface="Wingdings" pitchFamily="2" charset="2"/>
              <a:buChar char="v"/>
            </a:pPr>
            <a:r>
              <a:rPr lang="ru-RU" sz="2400" smtClean="0"/>
              <a:t>Желудок</a:t>
            </a:r>
            <a:endParaRPr lang="en-US" sz="2400" smtClean="0"/>
          </a:p>
          <a:p>
            <a:pPr eaLnBrk="1" hangingPunct="1">
              <a:lnSpc>
                <a:spcPct val="80000"/>
              </a:lnSpc>
              <a:spcBef>
                <a:spcPct val="0"/>
              </a:spcBef>
              <a:spcAft>
                <a:spcPct val="20000"/>
              </a:spcAft>
              <a:buClr>
                <a:schemeClr val="tx1"/>
              </a:buClr>
              <a:buFont typeface="Wingdings" pitchFamily="2" charset="2"/>
              <a:buChar char="v"/>
            </a:pPr>
            <a:r>
              <a:rPr lang="ru-RU" sz="2400" smtClean="0"/>
              <a:t>Шейка матки</a:t>
            </a:r>
            <a:endParaRPr lang="en-US" sz="2400" smtClean="0"/>
          </a:p>
        </p:txBody>
      </p:sp>
      <p:sp>
        <p:nvSpPr>
          <p:cNvPr id="45059" name="Rectangle 3"/>
          <p:cNvSpPr>
            <a:spLocks noChangeArrowheads="1"/>
          </p:cNvSpPr>
          <p:nvPr/>
        </p:nvSpPr>
        <p:spPr bwMode="auto">
          <a:xfrm>
            <a:off x="2339975" y="6453188"/>
            <a:ext cx="6705600" cy="304800"/>
          </a:xfrm>
          <a:prstGeom prst="rect">
            <a:avLst/>
          </a:prstGeom>
          <a:noFill/>
          <a:ln w="12700">
            <a:noFill/>
            <a:miter lim="800000"/>
            <a:headEnd/>
            <a:tailEnd/>
          </a:ln>
        </p:spPr>
        <p:txBody>
          <a:bodyPr>
            <a:spAutoFit/>
          </a:bodyPr>
          <a:lstStyle/>
          <a:p>
            <a:pPr algn="r" eaLnBrk="0" hangingPunct="0"/>
            <a:r>
              <a:rPr lang="en-US" sz="1400" i="1"/>
              <a:t>Cole P, Rodu B. Cancer: Principles &amp; Practice of Oncology. 6th ed. 2001;241-252.</a:t>
            </a:r>
          </a:p>
        </p:txBody>
      </p:sp>
      <p:sp>
        <p:nvSpPr>
          <p:cNvPr id="45060" name="Rectangle 4"/>
          <p:cNvSpPr>
            <a:spLocks noChangeArrowheads="1"/>
          </p:cNvSpPr>
          <p:nvPr/>
        </p:nvSpPr>
        <p:spPr bwMode="auto">
          <a:xfrm>
            <a:off x="381000" y="304800"/>
            <a:ext cx="8078788" cy="676275"/>
          </a:xfrm>
          <a:prstGeom prst="rect">
            <a:avLst/>
          </a:prstGeom>
          <a:noFill/>
          <a:ln w="12700">
            <a:noFill/>
            <a:miter lim="800000"/>
            <a:headEnd/>
            <a:tailEnd/>
          </a:ln>
        </p:spPr>
        <p:txBody>
          <a:bodyPr lIns="0" tIns="0" rIns="0" bIns="0"/>
          <a:lstStyle/>
          <a:p>
            <a:pPr algn="ctr"/>
            <a:r>
              <a:rPr lang="ru-RU" sz="3200" b="1"/>
              <a:t>ЗНО, связанные с </a:t>
            </a:r>
            <a:r>
              <a:rPr lang="ru-RU" sz="3200" b="1" u="sng"/>
              <a:t>курением</a:t>
            </a:r>
            <a:endParaRPr lang="en-US" sz="3200" b="1" u="sng"/>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ChangeArrowheads="1"/>
          </p:cNvSpPr>
          <p:nvPr/>
        </p:nvSpPr>
        <p:spPr bwMode="auto">
          <a:xfrm>
            <a:off x="420688" y="1743075"/>
            <a:ext cx="5524500" cy="882650"/>
          </a:xfrm>
          <a:prstGeom prst="rect">
            <a:avLst/>
          </a:prstGeom>
          <a:noFill/>
          <a:ln w="9525">
            <a:noFill/>
            <a:miter lim="800000"/>
            <a:headEnd/>
            <a:tailEnd/>
          </a:ln>
        </p:spPr>
        <p:txBody>
          <a:bodyPr wrap="none" anchor="ctr">
            <a:spAutoFit/>
          </a:bodyPr>
          <a:lstStyle/>
          <a:p>
            <a:r>
              <a:rPr lang="ru-RU" sz="1400">
                <a:cs typeface="Times New Roman" pitchFamily="18" charset="0"/>
              </a:rPr>
              <a:t>.</a:t>
            </a:r>
            <a:endParaRPr lang="ru-RU" sz="900"/>
          </a:p>
          <a:p>
            <a:pPr eaLnBrk="0" hangingPunct="0"/>
            <a:r>
              <a:rPr lang="ru-RU" sz="1400">
                <a:cs typeface="Times New Roman" pitchFamily="18" charset="0"/>
              </a:rPr>
              <a:t>                                                                                                              </a:t>
            </a:r>
            <a:endParaRPr lang="ru-RU" sz="900"/>
          </a:p>
          <a:p>
            <a:pPr eaLnBrk="0" hangingPunct="0"/>
            <a:endParaRPr lang="ru-RU" sz="2400"/>
          </a:p>
        </p:txBody>
      </p:sp>
      <p:graphicFrame>
        <p:nvGraphicFramePr>
          <p:cNvPr id="3074" name="Object 2"/>
          <p:cNvGraphicFramePr>
            <a:graphicFrameLocks noChangeAspect="1"/>
          </p:cNvGraphicFramePr>
          <p:nvPr/>
        </p:nvGraphicFramePr>
        <p:xfrm>
          <a:off x="2268538" y="3644900"/>
          <a:ext cx="6480175" cy="3097213"/>
        </p:xfrm>
        <a:graphic>
          <a:graphicData uri="http://schemas.openxmlformats.org/presentationml/2006/ole">
            <mc:AlternateContent xmlns:mc="http://schemas.openxmlformats.org/markup-compatibility/2006">
              <mc:Choice xmlns:v="urn:schemas-microsoft-com:vml" Requires="v">
                <p:oleObj spid="_x0000_s3076" r:id="rId4" imgW="6480610" imgH="3097036" progId="Excel.Sheet.8">
                  <p:embed/>
                </p:oleObj>
              </mc:Choice>
              <mc:Fallback>
                <p:oleObj r:id="rId4" imgW="6480610" imgH="3097036"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3644900"/>
                        <a:ext cx="6480175" cy="3097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Rectangle 4"/>
          <p:cNvSpPr>
            <a:spLocks noChangeArrowheads="1"/>
          </p:cNvSpPr>
          <p:nvPr/>
        </p:nvSpPr>
        <p:spPr bwMode="auto">
          <a:xfrm>
            <a:off x="323850" y="1196975"/>
            <a:ext cx="1738313" cy="396875"/>
          </a:xfrm>
          <a:prstGeom prst="rect">
            <a:avLst/>
          </a:prstGeom>
          <a:noFill/>
          <a:ln w="9525">
            <a:noFill/>
            <a:miter lim="800000"/>
            <a:headEnd/>
            <a:tailEnd/>
          </a:ln>
        </p:spPr>
        <p:txBody>
          <a:bodyPr wrap="none">
            <a:spAutoFit/>
          </a:bodyPr>
          <a:lstStyle/>
          <a:p>
            <a:pPr eaLnBrk="0" hangingPunct="0"/>
            <a:r>
              <a:rPr lang="ru-RU"/>
              <a:t>Мужчины</a:t>
            </a:r>
          </a:p>
        </p:txBody>
      </p:sp>
      <p:sp>
        <p:nvSpPr>
          <p:cNvPr id="3078" name="Rectangle 5"/>
          <p:cNvSpPr>
            <a:spLocks noChangeArrowheads="1"/>
          </p:cNvSpPr>
          <p:nvPr/>
        </p:nvSpPr>
        <p:spPr bwMode="auto">
          <a:xfrm>
            <a:off x="0" y="0"/>
            <a:ext cx="9144000" cy="830263"/>
          </a:xfrm>
          <a:prstGeom prst="rect">
            <a:avLst/>
          </a:prstGeom>
          <a:noFill/>
          <a:ln w="9525">
            <a:noFill/>
            <a:miter lim="800000"/>
            <a:headEnd/>
            <a:tailEnd/>
          </a:ln>
        </p:spPr>
        <p:txBody>
          <a:bodyPr>
            <a:spAutoFit/>
          </a:bodyPr>
          <a:lstStyle/>
          <a:p>
            <a:pPr algn="ctr"/>
            <a:r>
              <a:rPr lang="ru-RU" sz="2400" b="1">
                <a:solidFill>
                  <a:schemeClr val="tx2"/>
                </a:solidFill>
              </a:rPr>
              <a:t>Соотношение курящих (куривших) и некурящих в разных возрастных группах у мужчин и женщин в Алтайском крае</a:t>
            </a:r>
          </a:p>
        </p:txBody>
      </p:sp>
      <p:sp>
        <p:nvSpPr>
          <p:cNvPr id="3079" name="Rectangle 6"/>
          <p:cNvSpPr>
            <a:spLocks noChangeArrowheads="1"/>
          </p:cNvSpPr>
          <p:nvPr/>
        </p:nvSpPr>
        <p:spPr bwMode="auto">
          <a:xfrm>
            <a:off x="539750" y="4724400"/>
            <a:ext cx="1373188" cy="396875"/>
          </a:xfrm>
          <a:prstGeom prst="rect">
            <a:avLst/>
          </a:prstGeom>
          <a:noFill/>
          <a:ln w="9525">
            <a:noFill/>
            <a:miter lim="800000"/>
            <a:headEnd/>
            <a:tailEnd/>
          </a:ln>
        </p:spPr>
        <p:txBody>
          <a:bodyPr>
            <a:spAutoFit/>
          </a:bodyPr>
          <a:lstStyle/>
          <a:p>
            <a:pPr eaLnBrk="0" hangingPunct="0"/>
            <a:r>
              <a:rPr lang="ru-RU"/>
              <a:t>Женщины</a:t>
            </a:r>
          </a:p>
        </p:txBody>
      </p:sp>
      <p:sp>
        <p:nvSpPr>
          <p:cNvPr id="3080" name="Rectangle 7"/>
          <p:cNvSpPr>
            <a:spLocks noChangeArrowheads="1"/>
          </p:cNvSpPr>
          <p:nvPr/>
        </p:nvSpPr>
        <p:spPr bwMode="auto">
          <a:xfrm>
            <a:off x="1905000" y="2625725"/>
            <a:ext cx="1162050" cy="304800"/>
          </a:xfrm>
          <a:prstGeom prst="rect">
            <a:avLst/>
          </a:prstGeom>
          <a:noFill/>
          <a:ln w="9525">
            <a:noFill/>
            <a:miter lim="800000"/>
            <a:headEnd/>
            <a:tailEnd/>
          </a:ln>
        </p:spPr>
        <p:txBody>
          <a:bodyPr wrap="none" anchor="ctr">
            <a:spAutoFit/>
          </a:bodyPr>
          <a:lstStyle/>
          <a:p>
            <a:r>
              <a:rPr lang="ru-RU" sz="1400" b="1">
                <a:cs typeface="Times New Roman" pitchFamily="18" charset="0"/>
              </a:rPr>
              <a:t>                      </a:t>
            </a:r>
            <a:endParaRPr lang="ru-RU" sz="2400"/>
          </a:p>
        </p:txBody>
      </p:sp>
      <p:graphicFrame>
        <p:nvGraphicFramePr>
          <p:cNvPr id="3075" name="Object 3"/>
          <p:cNvGraphicFramePr>
            <a:graphicFrameLocks noGrp="1" noChangeAspect="1"/>
          </p:cNvGraphicFramePr>
          <p:nvPr>
            <p:ph/>
          </p:nvPr>
        </p:nvGraphicFramePr>
        <p:xfrm>
          <a:off x="2268538" y="714375"/>
          <a:ext cx="6480175" cy="3290888"/>
        </p:xfrm>
        <a:graphic>
          <a:graphicData uri="http://schemas.openxmlformats.org/presentationml/2006/ole">
            <mc:AlternateContent xmlns:mc="http://schemas.openxmlformats.org/markup-compatibility/2006">
              <mc:Choice xmlns:v="urn:schemas-microsoft-com:vml" Requires="v">
                <p:oleObj spid="_x0000_s3077" name="Диаграмма" r:id="rId6" imgW="4495960" imgH="2314555" progId="MSGraph.Chart.8">
                  <p:embed/>
                </p:oleObj>
              </mc:Choice>
              <mc:Fallback>
                <p:oleObj name="Диаграмма" r:id="rId6" imgW="4495960" imgH="2314555" progId="MSGraph.Chart.8">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8538" y="714375"/>
                        <a:ext cx="6480175" cy="3290888"/>
                      </a:xfrm>
                      <a:prstGeom prst="rect">
                        <a:avLst/>
                      </a:prstGeom>
                      <a:noFill/>
                      <a:ln>
                        <a:noFill/>
                      </a:ln>
                      <a:effectLst/>
                      <a:extLst>
                        <a:ext uri="{909E8E84-426E-40DD-AFC4-6F175D3DCCD1}">
                          <a14:hiddenFill xmlns:a14="http://schemas.microsoft.com/office/drawing/2010/main">
                            <a:solidFill>
                              <a:srgbClr val="F8A5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663300"/>
                              </a:outerShdw>
                            </a:effectLst>
                          </a14:hiddenEffects>
                        </a:ext>
                      </a:extLst>
                    </p:spPr>
                  </p:pic>
                </p:oleObj>
              </mc:Fallback>
            </mc:AlternateContent>
          </a:graphicData>
        </a:graphic>
      </p:graphicFrame>
      <p:sp>
        <p:nvSpPr>
          <p:cNvPr id="3081" name="Rectangle 9"/>
          <p:cNvSpPr>
            <a:spLocks noChangeArrowheads="1"/>
          </p:cNvSpPr>
          <p:nvPr/>
        </p:nvSpPr>
        <p:spPr bwMode="auto">
          <a:xfrm>
            <a:off x="2438400" y="6521450"/>
            <a:ext cx="6705600" cy="304800"/>
          </a:xfrm>
          <a:prstGeom prst="rect">
            <a:avLst/>
          </a:prstGeom>
          <a:noFill/>
          <a:ln w="12700">
            <a:noFill/>
            <a:miter lim="800000"/>
            <a:headEnd/>
            <a:tailEnd/>
          </a:ln>
        </p:spPr>
        <p:txBody>
          <a:bodyPr>
            <a:spAutoFit/>
          </a:bodyPr>
          <a:lstStyle/>
          <a:p>
            <a:pPr algn="r" eaLnBrk="0" hangingPunct="0"/>
            <a:r>
              <a:rPr lang="ru-RU" sz="1400" i="1"/>
              <a:t>Лазарев А.Ф., Игитов В.И., 2007</a:t>
            </a:r>
            <a:endParaRPr lang="en-US" sz="1400" i="1"/>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Grp="1" noChangeAspect="1"/>
          </p:cNvGraphicFramePr>
          <p:nvPr>
            <p:ph/>
          </p:nvPr>
        </p:nvGraphicFramePr>
        <p:xfrm>
          <a:off x="71438" y="1568450"/>
          <a:ext cx="8964612" cy="5121275"/>
        </p:xfrm>
        <a:graphic>
          <a:graphicData uri="http://schemas.openxmlformats.org/presentationml/2006/ole">
            <mc:AlternateContent xmlns:mc="http://schemas.openxmlformats.org/markup-compatibility/2006">
              <mc:Choice xmlns:v="urn:schemas-microsoft-com:vml" Requires="v">
                <p:oleObj spid="_x0000_s4099" name="Image" r:id="rId3" imgW="12495238" imgH="7136508" progId="">
                  <p:embed/>
                </p:oleObj>
              </mc:Choice>
              <mc:Fallback>
                <p:oleObj name="Image" r:id="rId3" imgW="12495238" imgH="7136508" progId="">
                  <p:embed/>
                  <p:pic>
                    <p:nvPicPr>
                      <p:cNvPr id="0" name="Object 2"/>
                      <p:cNvPicPr>
                        <a:picLocks noChangeAspect="1" noChangeArrowheads="1"/>
                      </p:cNvPicPr>
                      <p:nvPr/>
                    </p:nvPicPr>
                    <p:blipFill>
                      <a:blip r:embed="rId4">
                        <a:lum bright="-10000" contrast="10000"/>
                        <a:extLst>
                          <a:ext uri="{28A0092B-C50C-407E-A947-70E740481C1C}">
                            <a14:useLocalDpi xmlns:a14="http://schemas.microsoft.com/office/drawing/2010/main" val="0"/>
                          </a:ext>
                        </a:extLst>
                      </a:blip>
                      <a:srcRect/>
                      <a:stretch>
                        <a:fillRect/>
                      </a:stretch>
                    </p:blipFill>
                    <p:spPr bwMode="auto">
                      <a:xfrm>
                        <a:off x="71438" y="1568450"/>
                        <a:ext cx="8964612"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9" name="Text Box 7"/>
          <p:cNvSpPr txBox="1">
            <a:spLocks noChangeArrowheads="1"/>
          </p:cNvSpPr>
          <p:nvPr/>
        </p:nvSpPr>
        <p:spPr bwMode="auto">
          <a:xfrm>
            <a:off x="0" y="0"/>
            <a:ext cx="9144000" cy="822325"/>
          </a:xfrm>
          <a:prstGeom prst="rect">
            <a:avLst/>
          </a:prstGeom>
          <a:noFill/>
          <a:ln w="9525">
            <a:noFill/>
            <a:miter lim="800000"/>
            <a:headEnd/>
            <a:tailEnd/>
          </a:ln>
        </p:spPr>
        <p:txBody>
          <a:bodyPr>
            <a:spAutoFit/>
          </a:bodyPr>
          <a:lstStyle/>
          <a:p>
            <a:pPr algn="ctr">
              <a:spcBef>
                <a:spcPct val="50000"/>
              </a:spcBef>
            </a:pPr>
            <a:r>
              <a:rPr lang="ru-RU" sz="2400" b="1"/>
              <a:t>Величина суммарной солнечной радиации                                      в районах Алтайского края </a:t>
            </a:r>
          </a:p>
        </p:txBody>
      </p:sp>
      <p:sp>
        <p:nvSpPr>
          <p:cNvPr id="4100" name="Text Box 8"/>
          <p:cNvSpPr txBox="1">
            <a:spLocks noChangeArrowheads="1"/>
          </p:cNvSpPr>
          <p:nvPr/>
        </p:nvSpPr>
        <p:spPr bwMode="auto">
          <a:xfrm>
            <a:off x="4643438" y="6086475"/>
            <a:ext cx="1223962" cy="400050"/>
          </a:xfrm>
          <a:prstGeom prst="rect">
            <a:avLst/>
          </a:prstGeom>
          <a:noFill/>
          <a:ln w="9525">
            <a:noFill/>
            <a:miter lim="800000"/>
            <a:headEnd/>
            <a:tailEnd/>
          </a:ln>
        </p:spPr>
        <p:txBody>
          <a:bodyPr>
            <a:spAutoFit/>
          </a:bodyPr>
          <a:lstStyle/>
          <a:p>
            <a:pPr>
              <a:spcBef>
                <a:spcPct val="50000"/>
              </a:spcBef>
            </a:pPr>
            <a:r>
              <a:rPr lang="ru-RU">
                <a:solidFill>
                  <a:srgbClr val="000099"/>
                </a:solidFill>
              </a:rPr>
              <a:t>высокий</a:t>
            </a:r>
          </a:p>
        </p:txBody>
      </p:sp>
      <p:sp>
        <p:nvSpPr>
          <p:cNvPr id="4101" name="Text Box 9"/>
          <p:cNvSpPr txBox="1">
            <a:spLocks noChangeArrowheads="1"/>
          </p:cNvSpPr>
          <p:nvPr/>
        </p:nvSpPr>
        <p:spPr bwMode="auto">
          <a:xfrm>
            <a:off x="4643438" y="5734050"/>
            <a:ext cx="1368425" cy="400050"/>
          </a:xfrm>
          <a:prstGeom prst="rect">
            <a:avLst/>
          </a:prstGeom>
          <a:noFill/>
          <a:ln w="9525">
            <a:noFill/>
            <a:miter lim="800000"/>
            <a:headEnd/>
            <a:tailEnd/>
          </a:ln>
        </p:spPr>
        <p:txBody>
          <a:bodyPr>
            <a:spAutoFit/>
          </a:bodyPr>
          <a:lstStyle/>
          <a:p>
            <a:pPr>
              <a:spcBef>
                <a:spcPct val="50000"/>
              </a:spcBef>
            </a:pPr>
            <a:r>
              <a:rPr lang="ru-RU">
                <a:solidFill>
                  <a:srgbClr val="000099"/>
                </a:solidFill>
              </a:rPr>
              <a:t>средний</a:t>
            </a:r>
          </a:p>
        </p:txBody>
      </p:sp>
      <p:sp>
        <p:nvSpPr>
          <p:cNvPr id="4102" name="Text Box 10"/>
          <p:cNvSpPr txBox="1">
            <a:spLocks noChangeArrowheads="1"/>
          </p:cNvSpPr>
          <p:nvPr/>
        </p:nvSpPr>
        <p:spPr bwMode="auto">
          <a:xfrm>
            <a:off x="4716463" y="5300663"/>
            <a:ext cx="1079500" cy="366712"/>
          </a:xfrm>
          <a:prstGeom prst="rect">
            <a:avLst/>
          </a:prstGeom>
          <a:noFill/>
          <a:ln w="9525">
            <a:noFill/>
            <a:miter lim="800000"/>
            <a:headEnd/>
            <a:tailEnd/>
          </a:ln>
        </p:spPr>
        <p:txBody>
          <a:bodyPr>
            <a:spAutoFit/>
          </a:bodyPr>
          <a:lstStyle/>
          <a:p>
            <a:pPr>
              <a:spcBef>
                <a:spcPct val="50000"/>
              </a:spcBef>
            </a:pPr>
            <a:r>
              <a:rPr lang="ru-RU">
                <a:solidFill>
                  <a:srgbClr val="000099"/>
                </a:solidFill>
              </a:rPr>
              <a:t>низкий</a:t>
            </a:r>
          </a:p>
        </p:txBody>
      </p:sp>
      <p:sp>
        <p:nvSpPr>
          <p:cNvPr id="4103" name="AutoShape 11"/>
          <p:cNvSpPr>
            <a:spLocks/>
          </p:cNvSpPr>
          <p:nvPr/>
        </p:nvSpPr>
        <p:spPr bwMode="auto">
          <a:xfrm>
            <a:off x="5795963" y="5300663"/>
            <a:ext cx="71437" cy="504825"/>
          </a:xfrm>
          <a:prstGeom prst="leftBrace">
            <a:avLst>
              <a:gd name="adj1" fmla="val 58889"/>
              <a:gd name="adj2" fmla="val 50000"/>
            </a:avLst>
          </a:prstGeom>
          <a:noFill/>
          <a:ln w="28575">
            <a:solidFill>
              <a:srgbClr val="000000"/>
            </a:solidFill>
            <a:round/>
            <a:headEnd/>
            <a:tailEnd/>
          </a:ln>
        </p:spPr>
        <p:txBody>
          <a:bodyPr wrap="none" anchor="ctr"/>
          <a:lstStyle/>
          <a:p>
            <a:endParaRPr lang="ru-RU"/>
          </a:p>
        </p:txBody>
      </p:sp>
      <p:sp>
        <p:nvSpPr>
          <p:cNvPr id="4104" name="AutoShape 12"/>
          <p:cNvSpPr>
            <a:spLocks/>
          </p:cNvSpPr>
          <p:nvPr/>
        </p:nvSpPr>
        <p:spPr bwMode="auto">
          <a:xfrm>
            <a:off x="5795963" y="6092825"/>
            <a:ext cx="71437" cy="433388"/>
          </a:xfrm>
          <a:prstGeom prst="leftBrace">
            <a:avLst>
              <a:gd name="adj1" fmla="val 50556"/>
              <a:gd name="adj2" fmla="val 50000"/>
            </a:avLst>
          </a:prstGeom>
          <a:noFill/>
          <a:ln w="28575">
            <a:solidFill>
              <a:srgbClr val="000000"/>
            </a:solidFill>
            <a:round/>
            <a:headEnd/>
            <a:tailEnd/>
          </a:ln>
        </p:spPr>
        <p:txBody>
          <a:bodyPr wrap="none" anchor="ctr"/>
          <a:lstStyle/>
          <a:p>
            <a:endParaRPr lang="ru-RU"/>
          </a:p>
        </p:txBody>
      </p:sp>
      <p:sp>
        <p:nvSpPr>
          <p:cNvPr id="4105" name="Прямоугольник 8"/>
          <p:cNvSpPr>
            <a:spLocks noChangeArrowheads="1"/>
          </p:cNvSpPr>
          <p:nvPr/>
        </p:nvSpPr>
        <p:spPr bwMode="auto">
          <a:xfrm>
            <a:off x="5275263" y="6524625"/>
            <a:ext cx="3833812" cy="307975"/>
          </a:xfrm>
          <a:prstGeom prst="rect">
            <a:avLst/>
          </a:prstGeom>
          <a:noFill/>
          <a:ln w="9525">
            <a:noFill/>
            <a:miter lim="800000"/>
            <a:headEnd/>
            <a:tailEnd/>
          </a:ln>
        </p:spPr>
        <p:txBody>
          <a:bodyPr wrap="none">
            <a:spAutoFit/>
          </a:bodyPr>
          <a:lstStyle/>
          <a:p>
            <a:pPr algn="r"/>
            <a:r>
              <a:rPr lang="ru-RU" sz="1400"/>
              <a:t>Роспотребнадзор, 2013; Лазарев А.Ф., 2013</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ChangeArrowheads="1"/>
          </p:cNvSpPr>
          <p:nvPr/>
        </p:nvSpPr>
        <p:spPr bwMode="auto">
          <a:xfrm>
            <a:off x="684213" y="2381250"/>
            <a:ext cx="8064500" cy="3109913"/>
          </a:xfrm>
          <a:prstGeom prst="rect">
            <a:avLst/>
          </a:prstGeom>
          <a:noFill/>
          <a:ln w="9525">
            <a:noFill/>
            <a:miter lim="800000"/>
            <a:headEnd/>
            <a:tailEnd/>
          </a:ln>
          <a:effectLst/>
        </p:spPr>
        <p:txBody>
          <a:bodyPr anchor="ctr">
            <a:spAutoFit/>
          </a:bodyPr>
          <a:lstStyle/>
          <a:p>
            <a:pPr marL="357188" indent="-357188">
              <a:buFontTx/>
              <a:buBlip>
                <a:blip r:embed="rId2"/>
              </a:buBlip>
              <a:defRPr/>
            </a:pPr>
            <a:r>
              <a:rPr lang="ru-RU" sz="2800" dirty="0">
                <a:solidFill>
                  <a:schemeClr val="tx2">
                    <a:lumMod val="50000"/>
                  </a:schemeClr>
                </a:solidFill>
              </a:rPr>
              <a:t>Рак в семейном анамнезе</a:t>
            </a:r>
          </a:p>
          <a:p>
            <a:pPr marL="357188" indent="-357188">
              <a:buFontTx/>
              <a:buBlip>
                <a:blip r:embed="rId2"/>
              </a:buBlip>
              <a:defRPr/>
            </a:pPr>
            <a:r>
              <a:rPr lang="ru-RU" sz="2800" dirty="0">
                <a:solidFill>
                  <a:schemeClr val="tx2">
                    <a:lumMod val="50000"/>
                  </a:schemeClr>
                </a:solidFill>
              </a:rPr>
              <a:t>Появление рака в более молодом возрасте</a:t>
            </a:r>
          </a:p>
          <a:p>
            <a:pPr marL="357188" indent="-357188">
              <a:buFontTx/>
              <a:buBlip>
                <a:blip r:embed="rId2"/>
              </a:buBlip>
              <a:defRPr/>
            </a:pPr>
            <a:r>
              <a:rPr lang="ru-RU" sz="2800" dirty="0">
                <a:solidFill>
                  <a:schemeClr val="tx2">
                    <a:lumMod val="50000"/>
                  </a:schemeClr>
                </a:solidFill>
              </a:rPr>
              <a:t>Множественные и билатеральные опухоли (в одном органе или системе)</a:t>
            </a:r>
          </a:p>
          <a:p>
            <a:pPr marL="357188" indent="-357188">
              <a:buFontTx/>
              <a:buBlip>
                <a:blip r:embed="rId2"/>
              </a:buBlip>
              <a:defRPr/>
            </a:pPr>
            <a:r>
              <a:rPr lang="ru-RU" sz="2800" dirty="0">
                <a:solidFill>
                  <a:schemeClr val="tx2">
                    <a:lumMod val="50000"/>
                  </a:schemeClr>
                </a:solidFill>
              </a:rPr>
              <a:t>Возможны редкие виды опухолей (например, </a:t>
            </a:r>
            <a:r>
              <a:rPr lang="ru-RU" sz="2800" dirty="0" err="1">
                <a:solidFill>
                  <a:schemeClr val="tx2">
                    <a:lumMod val="50000"/>
                  </a:schemeClr>
                </a:solidFill>
              </a:rPr>
              <a:t>ретинобластома</a:t>
            </a:r>
            <a:r>
              <a:rPr lang="ru-RU" sz="2800" dirty="0">
                <a:solidFill>
                  <a:schemeClr val="tx2">
                    <a:lumMod val="50000"/>
                  </a:schemeClr>
                </a:solidFill>
              </a:rPr>
              <a:t>) </a:t>
            </a:r>
          </a:p>
          <a:p>
            <a:pPr marL="357188" indent="-357188">
              <a:buFontTx/>
              <a:buBlip>
                <a:blip r:embed="rId2"/>
              </a:buBlip>
              <a:defRPr/>
            </a:pPr>
            <a:r>
              <a:rPr lang="ru-RU" sz="2800" dirty="0" err="1">
                <a:solidFill>
                  <a:schemeClr val="tx2">
                    <a:lumMod val="50000"/>
                  </a:schemeClr>
                </a:solidFill>
              </a:rPr>
              <a:t>Мультисистемное</a:t>
            </a:r>
            <a:r>
              <a:rPr lang="ru-RU" sz="2800" dirty="0">
                <a:solidFill>
                  <a:schemeClr val="tx2">
                    <a:lumMod val="50000"/>
                  </a:schemeClr>
                </a:solidFill>
              </a:rPr>
              <a:t> поражение</a:t>
            </a:r>
            <a:endParaRPr lang="en-US" sz="2800" dirty="0">
              <a:solidFill>
                <a:schemeClr val="tx2">
                  <a:lumMod val="50000"/>
                </a:schemeClr>
              </a:solidFill>
            </a:endParaRPr>
          </a:p>
        </p:txBody>
      </p:sp>
      <p:sp>
        <p:nvSpPr>
          <p:cNvPr id="46083" name="AutoShape 3"/>
          <p:cNvSpPr>
            <a:spLocks noChangeArrowheads="1"/>
          </p:cNvSpPr>
          <p:nvPr/>
        </p:nvSpPr>
        <p:spPr bwMode="auto">
          <a:xfrm>
            <a:off x="679450" y="204788"/>
            <a:ext cx="8034338" cy="1022350"/>
          </a:xfrm>
          <a:prstGeom prst="roundRect">
            <a:avLst>
              <a:gd name="adj" fmla="val 16667"/>
            </a:avLst>
          </a:prstGeom>
          <a:noFill/>
          <a:ln w="9525">
            <a:solidFill>
              <a:schemeClr val="tx1"/>
            </a:solidFill>
            <a:round/>
            <a:headEnd/>
            <a:tailEnd/>
          </a:ln>
        </p:spPr>
        <p:txBody>
          <a:bodyPr anchor="ctr">
            <a:spAutoFit/>
          </a:bodyPr>
          <a:lstStyle/>
          <a:p>
            <a:pPr algn="ctr">
              <a:tabLst>
                <a:tab pos="1169988" algn="l"/>
              </a:tabLst>
            </a:pPr>
            <a:r>
              <a:rPr lang="ru-RU" sz="2700" b="1">
                <a:solidFill>
                  <a:srgbClr val="FF0000"/>
                </a:solidFill>
              </a:rPr>
              <a:t>Генетические факторы риска: </a:t>
            </a:r>
          </a:p>
          <a:p>
            <a:pPr algn="ctr">
              <a:tabLst>
                <a:tab pos="1169988" algn="l"/>
              </a:tabLst>
            </a:pPr>
            <a:r>
              <a:rPr lang="ru-RU" sz="2700" b="1">
                <a:solidFill>
                  <a:srgbClr val="FF0000"/>
                </a:solidFill>
              </a:rPr>
              <a:t>характеристика </a:t>
            </a:r>
            <a:r>
              <a:rPr lang="ru-RU" sz="2700" b="1" u="sng">
                <a:solidFill>
                  <a:srgbClr val="FF0000"/>
                </a:solidFill>
              </a:rPr>
              <a:t>«раковых семей»</a:t>
            </a:r>
            <a:endParaRPr lang="ru-RU" sz="2700" b="1" u="sng"/>
          </a:p>
        </p:txBody>
      </p:sp>
      <p:sp>
        <p:nvSpPr>
          <p:cNvPr id="46084" name="Rectangle 4"/>
          <p:cNvSpPr>
            <a:spLocks noChangeArrowheads="1"/>
          </p:cNvSpPr>
          <p:nvPr/>
        </p:nvSpPr>
        <p:spPr bwMode="auto">
          <a:xfrm>
            <a:off x="1598613" y="6362700"/>
            <a:ext cx="7510462" cy="522288"/>
          </a:xfrm>
          <a:prstGeom prst="rect">
            <a:avLst/>
          </a:prstGeom>
          <a:noFill/>
          <a:ln w="12700">
            <a:noFill/>
            <a:miter lim="800000"/>
            <a:headEnd/>
            <a:tailEnd/>
          </a:ln>
        </p:spPr>
        <p:txBody>
          <a:bodyPr>
            <a:spAutoFit/>
          </a:bodyPr>
          <a:lstStyle/>
          <a:p>
            <a:pPr algn="r" eaLnBrk="0" hangingPunct="0"/>
            <a:r>
              <a:rPr lang="en-US" sz="1400"/>
              <a:t>Bale AE, Brown SJ. </a:t>
            </a:r>
            <a:r>
              <a:rPr lang="en-US" sz="1400" i="1"/>
              <a:t>Cancer: Principles &amp; Practice of Oncology. </a:t>
            </a:r>
            <a:r>
              <a:rPr lang="en-US" sz="1400"/>
              <a:t>6th ed. 2001;</a:t>
            </a:r>
            <a:r>
              <a:rPr lang="en-US" sz="1400" b="1"/>
              <a:t>207-217</a:t>
            </a:r>
            <a:r>
              <a:rPr lang="en-US" sz="1400"/>
              <a:t>.</a:t>
            </a:r>
            <a:r>
              <a:rPr lang="ru-RU" sz="1400"/>
              <a:t>;</a:t>
            </a:r>
          </a:p>
          <a:p>
            <a:pPr algn="r" eaLnBrk="0" hangingPunct="0"/>
            <a:r>
              <a:rPr lang="ru-RU" sz="1400"/>
              <a:t> Лазарев А.Ф., 2003, 2005</a:t>
            </a:r>
            <a:endParaRPr lang="en-US" sz="14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228600"/>
            <a:ext cx="9144000" cy="457200"/>
          </a:xfrm>
        </p:spPr>
        <p:txBody>
          <a:bodyPr/>
          <a:lstStyle/>
          <a:p>
            <a:pPr eaLnBrk="1" hangingPunct="1">
              <a:lnSpc>
                <a:spcPct val="70000"/>
              </a:lnSpc>
            </a:pPr>
            <a:r>
              <a:rPr lang="ru-RU" sz="2400" b="1" smtClean="0">
                <a:solidFill>
                  <a:schemeClr val="accent2"/>
                </a:solidFill>
                <a:latin typeface="Arial" pitchFamily="34" charset="0"/>
              </a:rPr>
              <a:t>Основные разновидности «наследственных опухолей» и генетических обусловленных опухолевых синдромов</a:t>
            </a:r>
          </a:p>
        </p:txBody>
      </p:sp>
      <p:graphicFrame>
        <p:nvGraphicFramePr>
          <p:cNvPr id="190625" name="Group 161"/>
          <p:cNvGraphicFramePr>
            <a:graphicFrameLocks noGrp="1"/>
          </p:cNvGraphicFramePr>
          <p:nvPr>
            <p:ph type="tbl" idx="1"/>
          </p:nvPr>
        </p:nvGraphicFramePr>
        <p:xfrm>
          <a:off x="76200" y="1122363"/>
          <a:ext cx="9067800" cy="5330952"/>
        </p:xfrm>
        <a:graphic>
          <a:graphicData uri="http://schemas.openxmlformats.org/drawingml/2006/table">
            <a:tbl>
              <a:tblPr/>
              <a:tblGrid>
                <a:gridCol w="2438400"/>
                <a:gridCol w="3886200"/>
                <a:gridCol w="1600200"/>
                <a:gridCol w="1143000"/>
              </a:tblGrid>
              <a:tr h="933617">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dirty="0" smtClean="0">
                          <a:ln>
                            <a:noFill/>
                          </a:ln>
                          <a:solidFill>
                            <a:srgbClr val="0033CC"/>
                          </a:solidFill>
                          <a:effectLst/>
                          <a:latin typeface="Times New Roman" pitchFamily="18" charset="0"/>
                        </a:rPr>
                        <a:t>Название заболевания</a:t>
                      </a:r>
                    </a:p>
                  </a:txBody>
                  <a:tcPr marL="38100" marR="381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smtClean="0">
                          <a:ln>
                            <a:noFill/>
                          </a:ln>
                          <a:solidFill>
                            <a:srgbClr val="0033CC"/>
                          </a:solidFill>
                          <a:effectLst/>
                          <a:latin typeface="Times New Roman" pitchFamily="18" charset="0"/>
                        </a:rPr>
                        <a:t>Основные виды опухолей</a:t>
                      </a:r>
                    </a:p>
                  </a:txBody>
                  <a:tcPr marL="38100" marR="38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smtClean="0">
                          <a:ln>
                            <a:noFill/>
                          </a:ln>
                          <a:solidFill>
                            <a:srgbClr val="0033CC"/>
                          </a:solidFill>
                          <a:effectLst/>
                          <a:latin typeface="Times New Roman" pitchFamily="18" charset="0"/>
                        </a:rPr>
                        <a:t>Ген</a:t>
                      </a:r>
                    </a:p>
                  </a:txBody>
                  <a:tcPr marL="38100" marR="38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smtClean="0">
                          <a:ln>
                            <a:noFill/>
                          </a:ln>
                          <a:solidFill>
                            <a:srgbClr val="0033CC"/>
                          </a:solidFill>
                          <a:effectLst/>
                          <a:latin typeface="Times New Roman" pitchFamily="18" charset="0"/>
                        </a:rPr>
                        <a:t>Хромосомная локализация</a:t>
                      </a:r>
                    </a:p>
                  </a:txBody>
                  <a:tcPr marL="38100" marR="381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3252">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dirty="0" smtClean="0">
                          <a:ln>
                            <a:noFill/>
                          </a:ln>
                          <a:solidFill>
                            <a:srgbClr val="0033CC"/>
                          </a:solidFill>
                          <a:effectLst/>
                          <a:latin typeface="Times New Roman" pitchFamily="18" charset="0"/>
                        </a:rPr>
                        <a:t>Наследственный рак молочной железы</a:t>
                      </a:r>
                    </a:p>
                  </a:txBody>
                  <a:tcPr marL="38100" marR="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rPr>
                        <a:t>Карциномы молочной железы, часто билатеральные; опухоли яичников</a:t>
                      </a: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1" i="0" u="none" strike="noStrike" cap="none" normalizeH="0" baseline="0" dirty="0" smtClean="0">
                          <a:ln>
                            <a:noFill/>
                          </a:ln>
                          <a:solidFill>
                            <a:srgbClr val="0033CC"/>
                          </a:solidFill>
                          <a:effectLst/>
                          <a:latin typeface="Times New Roman" pitchFamily="18" charset="0"/>
                        </a:rPr>
                        <a:t>BRCA-1</a:t>
                      </a:r>
                    </a:p>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1" i="0" u="none" strike="noStrike" cap="none" normalizeH="0" baseline="0" dirty="0" smtClean="0">
                          <a:ln>
                            <a:noFill/>
                          </a:ln>
                          <a:solidFill>
                            <a:srgbClr val="0033CC"/>
                          </a:solidFill>
                          <a:effectLst/>
                          <a:latin typeface="Times New Roman" pitchFamily="18" charset="0"/>
                        </a:rPr>
                        <a:t>BRCA-2</a:t>
                      </a:r>
                    </a:p>
                    <a:p>
                      <a:pPr marL="0" marR="0" lvl="0" indent="0" algn="ctr"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dirty="0" err="1" smtClean="0">
                          <a:ln>
                            <a:noFill/>
                          </a:ln>
                          <a:solidFill>
                            <a:srgbClr val="0033CC"/>
                          </a:solidFill>
                          <a:effectLst/>
                          <a:latin typeface="Times New Roman" pitchFamily="18" charset="0"/>
                        </a:rPr>
                        <a:t>р</a:t>
                      </a:r>
                      <a:r>
                        <a:rPr kumimoji="0" lang="en-US" sz="1800" b="1" i="0" u="none" strike="noStrike" cap="none" normalizeH="0" baseline="0" dirty="0" smtClean="0">
                          <a:ln>
                            <a:noFill/>
                          </a:ln>
                          <a:solidFill>
                            <a:srgbClr val="0033CC"/>
                          </a:solidFill>
                          <a:effectLst/>
                          <a:latin typeface="Times New Roman" pitchFamily="18" charset="0"/>
                        </a:rPr>
                        <a:t>53 (</a:t>
                      </a:r>
                      <a:r>
                        <a:rPr kumimoji="0" lang="ru-RU" sz="1800" b="1" i="0" u="none" strike="noStrike" cap="none" normalizeH="0" baseline="0" dirty="0" smtClean="0">
                          <a:ln>
                            <a:noFill/>
                          </a:ln>
                          <a:solidFill>
                            <a:srgbClr val="0033CC"/>
                          </a:solidFill>
                          <a:effectLst/>
                          <a:latin typeface="Times New Roman" pitchFamily="18" charset="0"/>
                        </a:rPr>
                        <a:t>редко</a:t>
                      </a:r>
                      <a:r>
                        <a:rPr kumimoji="0" lang="en-US" sz="1800" b="1" i="0" u="none" strike="noStrike" cap="none" normalizeH="0" baseline="0" dirty="0" smtClean="0">
                          <a:ln>
                            <a:noFill/>
                          </a:ln>
                          <a:solidFill>
                            <a:srgbClr val="0033CC"/>
                          </a:solidFill>
                          <a:effectLst/>
                          <a:latin typeface="Times New Roman" pitchFamily="18" charset="0"/>
                        </a:rPr>
                        <a:t>)</a:t>
                      </a:r>
                      <a:endParaRPr kumimoji="0" lang="ru-RU" sz="1800" b="1" i="0" u="none" strike="noStrike" cap="none" normalizeH="0" baseline="0" dirty="0" smtClean="0">
                        <a:ln>
                          <a:noFill/>
                        </a:ln>
                        <a:solidFill>
                          <a:srgbClr val="0033CC"/>
                        </a:solidFill>
                        <a:effectLst/>
                        <a:latin typeface="Times New Roman" pitchFamily="18" charset="0"/>
                      </a:endParaRPr>
                    </a:p>
                    <a:p>
                      <a:pPr marL="0" marR="0" lvl="0" indent="0" algn="ctr"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dirty="0" smtClean="0">
                          <a:ln>
                            <a:noFill/>
                          </a:ln>
                          <a:solidFill>
                            <a:srgbClr val="0033CC"/>
                          </a:solidFill>
                          <a:effectLst/>
                          <a:latin typeface="Times New Roman" pitchFamily="18" charset="0"/>
                        </a:rPr>
                        <a:t>АТМ (редко)</a:t>
                      </a: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17q</a:t>
                      </a:r>
                    </a:p>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13q</a:t>
                      </a:r>
                    </a:p>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17p</a:t>
                      </a:r>
                    </a:p>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11q</a:t>
                      </a:r>
                      <a:endParaRPr kumimoji="0" lang="ru-RU" sz="1800" b="0" i="0" u="none" strike="noStrike" cap="none" normalizeH="0" baseline="0" smtClean="0">
                        <a:ln>
                          <a:noFill/>
                        </a:ln>
                        <a:solidFill>
                          <a:schemeClr val="tx1"/>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2232">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dirty="0" smtClean="0">
                          <a:ln>
                            <a:noFill/>
                          </a:ln>
                          <a:solidFill>
                            <a:srgbClr val="0033CC"/>
                          </a:solidFill>
                          <a:effectLst/>
                          <a:latin typeface="Times New Roman" pitchFamily="18" charset="0"/>
                        </a:rPr>
                        <a:t>Наследственный </a:t>
                      </a:r>
                      <a:r>
                        <a:rPr kumimoji="0" lang="ru-RU" sz="1800" b="1" i="0" u="none" strike="noStrike" cap="none" normalizeH="0" baseline="0" dirty="0" err="1" smtClean="0">
                          <a:ln>
                            <a:noFill/>
                          </a:ln>
                          <a:solidFill>
                            <a:srgbClr val="0033CC"/>
                          </a:solidFill>
                          <a:effectLst/>
                          <a:latin typeface="Times New Roman" pitchFamily="18" charset="0"/>
                        </a:rPr>
                        <a:t>полипоз</a:t>
                      </a:r>
                      <a:r>
                        <a:rPr kumimoji="0" lang="ru-RU" sz="1800" b="1" i="0" u="none" strike="noStrike" cap="none" normalizeH="0" baseline="0" dirty="0" smtClean="0">
                          <a:ln>
                            <a:noFill/>
                          </a:ln>
                          <a:solidFill>
                            <a:srgbClr val="0033CC"/>
                          </a:solidFill>
                          <a:effectLst/>
                          <a:latin typeface="Times New Roman" pitchFamily="18" charset="0"/>
                        </a:rPr>
                        <a:t> толстой кишки (</a:t>
                      </a:r>
                      <a:r>
                        <a:rPr kumimoji="0" lang="en-US" sz="1800" b="1" i="0" u="none" strike="noStrike" cap="none" normalizeH="0" baseline="0" dirty="0" err="1" smtClean="0">
                          <a:ln>
                            <a:noFill/>
                          </a:ln>
                          <a:solidFill>
                            <a:srgbClr val="0033CC"/>
                          </a:solidFill>
                          <a:effectLst/>
                          <a:latin typeface="Times New Roman" pitchFamily="18" charset="0"/>
                        </a:rPr>
                        <a:t>linch</a:t>
                      </a:r>
                      <a:r>
                        <a:rPr kumimoji="0" lang="ru-RU" sz="1800" b="1" i="0" u="none" strike="noStrike" cap="none" normalizeH="0" baseline="0" dirty="0" smtClean="0">
                          <a:ln>
                            <a:noFill/>
                          </a:ln>
                          <a:solidFill>
                            <a:srgbClr val="0033CC"/>
                          </a:solidFill>
                          <a:effectLst/>
                          <a:latin typeface="Times New Roman" pitchFamily="18" charset="0"/>
                        </a:rPr>
                        <a:t> синдром)</a:t>
                      </a:r>
                    </a:p>
                  </a:txBody>
                  <a:tcPr marL="38100" marR="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rPr>
                        <a:t>Множественные полипы толстой кишки, имеющие тенденцию к злокач.перерождению</a:t>
                      </a: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dirty="0" smtClean="0">
                          <a:ln>
                            <a:noFill/>
                          </a:ln>
                          <a:solidFill>
                            <a:srgbClr val="0033CC"/>
                          </a:solidFill>
                          <a:effectLst/>
                          <a:latin typeface="Times New Roman" pitchFamily="18" charset="0"/>
                        </a:rPr>
                        <a:t>АРС</a:t>
                      </a: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5q</a:t>
                      </a:r>
                      <a:endParaRPr kumimoji="0" lang="ru-RU" sz="1800" b="0" i="0" u="none" strike="noStrike" cap="none" normalizeH="0" baseline="0" smtClean="0">
                        <a:ln>
                          <a:noFill/>
                        </a:ln>
                        <a:solidFill>
                          <a:schemeClr val="tx1"/>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3252">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dirty="0" smtClean="0">
                          <a:ln>
                            <a:noFill/>
                          </a:ln>
                          <a:solidFill>
                            <a:srgbClr val="0033CC"/>
                          </a:solidFill>
                          <a:effectLst/>
                          <a:latin typeface="Times New Roman" pitchFamily="18" charset="0"/>
                        </a:rPr>
                        <a:t>Наследственный </a:t>
                      </a:r>
                      <a:r>
                        <a:rPr kumimoji="0" lang="ru-RU" sz="1800" b="1" i="0" u="none" strike="noStrike" cap="none" normalizeH="0" baseline="0" dirty="0" err="1" smtClean="0">
                          <a:ln>
                            <a:noFill/>
                          </a:ln>
                          <a:solidFill>
                            <a:srgbClr val="0033CC"/>
                          </a:solidFill>
                          <a:effectLst/>
                          <a:latin typeface="Times New Roman" pitchFamily="18" charset="0"/>
                        </a:rPr>
                        <a:t>неполипозный</a:t>
                      </a:r>
                      <a:r>
                        <a:rPr kumimoji="0" lang="ru-RU" sz="1800" b="1" i="0" u="none" strike="noStrike" cap="none" normalizeH="0" baseline="0" dirty="0" smtClean="0">
                          <a:ln>
                            <a:noFill/>
                          </a:ln>
                          <a:solidFill>
                            <a:srgbClr val="0033CC"/>
                          </a:solidFill>
                          <a:effectLst/>
                          <a:latin typeface="Times New Roman" pitchFamily="18" charset="0"/>
                        </a:rPr>
                        <a:t> рак толстой кишки</a:t>
                      </a:r>
                    </a:p>
                  </a:txBody>
                  <a:tcPr marL="38100" marR="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rPr>
                        <a:t>Множественные карциномы  толстой кишки, часто в сочетании с опухолями других органов</a:t>
                      </a: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1" i="0" u="none" strike="noStrike" cap="none" normalizeH="0" baseline="0" dirty="0" smtClean="0">
                          <a:ln>
                            <a:noFill/>
                          </a:ln>
                          <a:solidFill>
                            <a:srgbClr val="0033CC"/>
                          </a:solidFill>
                          <a:effectLst/>
                          <a:latin typeface="Times New Roman" pitchFamily="18" charset="0"/>
                        </a:rPr>
                        <a:t>MSH2</a:t>
                      </a:r>
                    </a:p>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1" i="0" u="none" strike="noStrike" cap="none" normalizeH="0" baseline="0" dirty="0" smtClean="0">
                          <a:ln>
                            <a:noFill/>
                          </a:ln>
                          <a:solidFill>
                            <a:srgbClr val="0033CC"/>
                          </a:solidFill>
                          <a:effectLst/>
                          <a:latin typeface="Times New Roman" pitchFamily="18" charset="0"/>
                        </a:rPr>
                        <a:t>MLH1</a:t>
                      </a:r>
                    </a:p>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1" i="0" u="none" strike="noStrike" cap="none" normalizeH="0" baseline="0" dirty="0" smtClean="0">
                          <a:ln>
                            <a:noFill/>
                          </a:ln>
                          <a:solidFill>
                            <a:srgbClr val="0033CC"/>
                          </a:solidFill>
                          <a:effectLst/>
                          <a:latin typeface="Times New Roman" pitchFamily="18" charset="0"/>
                        </a:rPr>
                        <a:t>PMS</a:t>
                      </a:r>
                      <a:r>
                        <a:rPr kumimoji="0" lang="ru-RU" sz="1800" b="1" i="0" u="none" strike="noStrike" cap="none" normalizeH="0" baseline="0" dirty="0" smtClean="0">
                          <a:ln>
                            <a:noFill/>
                          </a:ln>
                          <a:solidFill>
                            <a:srgbClr val="0033CC"/>
                          </a:solidFill>
                          <a:effectLst/>
                          <a:latin typeface="Times New Roman" pitchFamily="18" charset="0"/>
                        </a:rPr>
                        <a:t>1(редко)</a:t>
                      </a:r>
                      <a:endParaRPr kumimoji="0" lang="en-US" sz="1800" b="1" i="0" u="none" strike="noStrike" cap="none" normalizeH="0" baseline="0" dirty="0" smtClean="0">
                        <a:ln>
                          <a:noFill/>
                        </a:ln>
                        <a:solidFill>
                          <a:srgbClr val="0033CC"/>
                        </a:solidFill>
                        <a:effectLst/>
                        <a:latin typeface="Times New Roman" pitchFamily="18" charset="0"/>
                      </a:endParaRPr>
                    </a:p>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1" i="0" u="none" strike="noStrike" cap="none" normalizeH="0" baseline="0" dirty="0" smtClean="0">
                          <a:ln>
                            <a:noFill/>
                          </a:ln>
                          <a:solidFill>
                            <a:srgbClr val="0033CC"/>
                          </a:solidFill>
                          <a:effectLst/>
                          <a:latin typeface="Times New Roman" pitchFamily="18" charset="0"/>
                        </a:rPr>
                        <a:t>PMS</a:t>
                      </a:r>
                      <a:r>
                        <a:rPr kumimoji="0" lang="ru-RU" sz="1800" b="1" i="0" u="none" strike="noStrike" cap="none" normalizeH="0" baseline="0" dirty="0" smtClean="0">
                          <a:ln>
                            <a:noFill/>
                          </a:ln>
                          <a:solidFill>
                            <a:srgbClr val="0033CC"/>
                          </a:solidFill>
                          <a:effectLst/>
                          <a:latin typeface="Times New Roman" pitchFamily="18" charset="0"/>
                        </a:rPr>
                        <a:t>2(редко)</a:t>
                      </a: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2p</a:t>
                      </a:r>
                    </a:p>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3p</a:t>
                      </a:r>
                    </a:p>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2p</a:t>
                      </a:r>
                    </a:p>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7p</a:t>
                      </a:r>
                      <a:endParaRPr kumimoji="0" lang="ru-RU" sz="1800" b="0" i="0" u="none" strike="noStrike" cap="none" normalizeH="0" baseline="0" smtClean="0">
                        <a:ln>
                          <a:noFill/>
                        </a:ln>
                        <a:solidFill>
                          <a:schemeClr val="tx1"/>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0847">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en-US" sz="1800" b="1" i="0" u="none" strike="noStrike" cap="none" normalizeH="0" baseline="0" dirty="0" smtClean="0">
                          <a:ln>
                            <a:noFill/>
                          </a:ln>
                          <a:solidFill>
                            <a:srgbClr val="0033CC"/>
                          </a:solidFill>
                          <a:effectLst/>
                          <a:latin typeface="Times New Roman" pitchFamily="18" charset="0"/>
                        </a:rPr>
                        <a:t>Li-</a:t>
                      </a:r>
                      <a:r>
                        <a:rPr kumimoji="0" lang="en-US" sz="1800" b="1" i="0" u="none" strike="noStrike" cap="none" normalizeH="0" baseline="0" dirty="0" err="1" smtClean="0">
                          <a:ln>
                            <a:noFill/>
                          </a:ln>
                          <a:solidFill>
                            <a:srgbClr val="0033CC"/>
                          </a:solidFill>
                          <a:effectLst/>
                          <a:latin typeface="Times New Roman" pitchFamily="18" charset="0"/>
                        </a:rPr>
                        <a:t>fraumeni</a:t>
                      </a:r>
                      <a:r>
                        <a:rPr kumimoji="0" lang="ru-RU" sz="1800" b="1" i="0" u="none" strike="noStrike" cap="none" normalizeH="0" baseline="0" dirty="0" smtClean="0">
                          <a:ln>
                            <a:noFill/>
                          </a:ln>
                          <a:solidFill>
                            <a:srgbClr val="0033CC"/>
                          </a:solidFill>
                          <a:effectLst/>
                          <a:latin typeface="Times New Roman" pitchFamily="18" charset="0"/>
                        </a:rPr>
                        <a:t> синдром</a:t>
                      </a:r>
                    </a:p>
                  </a:txBody>
                  <a:tcPr marL="38100" marR="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rPr>
                        <a:t>Саркомы, лейкозы, опухоли молочной железы, мозга и др.органов</a:t>
                      </a: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1" i="0" u="none" strike="noStrike" cap="none" normalizeH="0" baseline="0" dirty="0" smtClean="0">
                          <a:ln>
                            <a:noFill/>
                          </a:ln>
                          <a:solidFill>
                            <a:srgbClr val="0033CC"/>
                          </a:solidFill>
                          <a:effectLst/>
                          <a:latin typeface="Times New Roman" pitchFamily="18" charset="0"/>
                        </a:rPr>
                        <a:t>p</a:t>
                      </a:r>
                      <a:r>
                        <a:rPr kumimoji="0" lang="ru-RU" sz="1800" b="1" i="0" u="none" strike="noStrike" cap="none" normalizeH="0" baseline="0" dirty="0" smtClean="0">
                          <a:ln>
                            <a:noFill/>
                          </a:ln>
                          <a:solidFill>
                            <a:srgbClr val="0033CC"/>
                          </a:solidFill>
                          <a:effectLst/>
                          <a:latin typeface="Times New Roman" pitchFamily="18" charset="0"/>
                        </a:rPr>
                        <a:t>53</a:t>
                      </a:r>
                      <a:r>
                        <a:rPr kumimoji="0" lang="en-US" sz="1800" b="1" i="0" u="none" strike="noStrike" cap="none" normalizeH="0" baseline="0" dirty="0" smtClean="0">
                          <a:ln>
                            <a:noFill/>
                          </a:ln>
                          <a:solidFill>
                            <a:srgbClr val="0033CC"/>
                          </a:solidFill>
                          <a:effectLst/>
                          <a:latin typeface="Times New Roman" pitchFamily="18" charset="0"/>
                        </a:rPr>
                        <a:t> </a:t>
                      </a:r>
                      <a:endParaRPr kumimoji="0" lang="ru-RU" sz="1800" b="1" i="0" u="none" strike="noStrike" cap="none" normalizeH="0" baseline="0" dirty="0" smtClean="0">
                        <a:ln>
                          <a:noFill/>
                        </a:ln>
                        <a:solidFill>
                          <a:srgbClr val="0033CC"/>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17p</a:t>
                      </a:r>
                      <a:endParaRPr kumimoji="0" lang="ru-RU" sz="1800" b="0" i="0" u="none" strike="noStrike" cap="none" normalizeH="0" baseline="0" smtClean="0">
                        <a:ln>
                          <a:noFill/>
                        </a:ln>
                        <a:solidFill>
                          <a:schemeClr val="tx1"/>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0847">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en-US" sz="1800" b="1" i="0" u="none" strike="noStrike" cap="none" normalizeH="0" baseline="0" dirty="0" smtClean="0">
                          <a:ln>
                            <a:noFill/>
                          </a:ln>
                          <a:solidFill>
                            <a:srgbClr val="0033CC"/>
                          </a:solidFill>
                          <a:effectLst/>
                          <a:latin typeface="Times New Roman" pitchFamily="18" charset="0"/>
                        </a:rPr>
                        <a:t>Von </a:t>
                      </a:r>
                      <a:r>
                        <a:rPr kumimoji="0" lang="en-US" sz="1800" b="1" i="0" u="none" strike="noStrike" cap="none" normalizeH="0" baseline="0" dirty="0" err="1" smtClean="0">
                          <a:ln>
                            <a:noFill/>
                          </a:ln>
                          <a:solidFill>
                            <a:srgbClr val="0033CC"/>
                          </a:solidFill>
                          <a:effectLst/>
                          <a:latin typeface="Times New Roman" pitchFamily="18" charset="0"/>
                        </a:rPr>
                        <a:t>hippel-lindau</a:t>
                      </a:r>
                      <a:r>
                        <a:rPr kumimoji="0" lang="ru-RU" sz="1800" b="1" i="0" u="none" strike="noStrike" cap="none" normalizeH="0" baseline="0" dirty="0" smtClean="0">
                          <a:ln>
                            <a:noFill/>
                          </a:ln>
                          <a:solidFill>
                            <a:srgbClr val="0033CC"/>
                          </a:solidFill>
                          <a:effectLst/>
                          <a:latin typeface="Times New Roman" pitchFamily="18" charset="0"/>
                        </a:rPr>
                        <a:t> синдром</a:t>
                      </a:r>
                      <a:r>
                        <a:rPr kumimoji="0" lang="en-US" sz="1800" b="1" i="0" u="none" strike="noStrike" cap="none" normalizeH="0" baseline="0" dirty="0" smtClean="0">
                          <a:ln>
                            <a:noFill/>
                          </a:ln>
                          <a:solidFill>
                            <a:srgbClr val="0033CC"/>
                          </a:solidFill>
                          <a:effectLst/>
                          <a:latin typeface="Times New Roman" pitchFamily="18" charset="0"/>
                        </a:rPr>
                        <a:t> </a:t>
                      </a:r>
                      <a:endParaRPr kumimoji="0" lang="ru-RU" sz="1800" b="1" i="0" u="none" strike="noStrike" cap="none" normalizeH="0" baseline="0" dirty="0" smtClean="0">
                        <a:ln>
                          <a:noFill/>
                        </a:ln>
                        <a:solidFill>
                          <a:srgbClr val="0033CC"/>
                        </a:solidFill>
                        <a:effectLst/>
                        <a:latin typeface="Times New Roman" pitchFamily="18" charset="0"/>
                      </a:endParaRPr>
                    </a:p>
                  </a:txBody>
                  <a:tcPr marL="38100" marR="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rPr>
                        <a:t>Двусторонние неоплазии почек, поражения головного мозга</a:t>
                      </a: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1" i="0" u="none" strike="noStrike" cap="none" normalizeH="0" baseline="0" dirty="0" smtClean="0">
                          <a:ln>
                            <a:noFill/>
                          </a:ln>
                          <a:solidFill>
                            <a:srgbClr val="0033CC"/>
                          </a:solidFill>
                          <a:effectLst/>
                          <a:latin typeface="Times New Roman" pitchFamily="18" charset="0"/>
                        </a:rPr>
                        <a:t>VLH</a:t>
                      </a:r>
                      <a:endParaRPr kumimoji="0" lang="ru-RU" sz="1800" b="1" i="0" u="none" strike="noStrike" cap="none" normalizeH="0" baseline="0" dirty="0" smtClean="0">
                        <a:ln>
                          <a:noFill/>
                        </a:ln>
                        <a:solidFill>
                          <a:srgbClr val="0033CC"/>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3p</a:t>
                      </a:r>
                      <a:endParaRPr kumimoji="0" lang="ru-RU" sz="1800" b="0" i="0" u="none" strike="noStrike" cap="none" normalizeH="0" baseline="0" smtClean="0">
                        <a:ln>
                          <a:noFill/>
                        </a:ln>
                        <a:solidFill>
                          <a:schemeClr val="tx1"/>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0847">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dirty="0" err="1" smtClean="0">
                          <a:ln>
                            <a:noFill/>
                          </a:ln>
                          <a:solidFill>
                            <a:srgbClr val="0033CC"/>
                          </a:solidFill>
                          <a:effectLst/>
                          <a:latin typeface="Times New Roman" pitchFamily="18" charset="0"/>
                        </a:rPr>
                        <a:t>Ретинобластома</a:t>
                      </a:r>
                      <a:endParaRPr kumimoji="0" lang="ru-RU" sz="1800" b="1" i="0" u="none" strike="noStrike" cap="none" normalizeH="0" baseline="0" dirty="0" smtClean="0">
                        <a:ln>
                          <a:noFill/>
                        </a:ln>
                        <a:solidFill>
                          <a:srgbClr val="0033CC"/>
                        </a:solidFill>
                        <a:effectLst/>
                        <a:latin typeface="Times New Roman" pitchFamily="18" charset="0"/>
                      </a:endParaRPr>
                    </a:p>
                  </a:txBody>
                  <a:tcPr marL="38100" marR="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rPr>
                        <a:t>Билатеральные поражения сетчатки, саркомы</a:t>
                      </a: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1" i="0" u="none" strike="noStrike" cap="none" normalizeH="0" baseline="0" dirty="0" smtClean="0">
                          <a:ln>
                            <a:noFill/>
                          </a:ln>
                          <a:solidFill>
                            <a:srgbClr val="0033CC"/>
                          </a:solidFill>
                          <a:effectLst/>
                          <a:latin typeface="Times New Roman" pitchFamily="18" charset="0"/>
                        </a:rPr>
                        <a:t>RB-1</a:t>
                      </a:r>
                      <a:endParaRPr kumimoji="0" lang="ru-RU" sz="1800" b="1" i="0" u="none" strike="noStrike" cap="none" normalizeH="0" baseline="0" dirty="0" smtClean="0">
                        <a:ln>
                          <a:noFill/>
                        </a:ln>
                        <a:solidFill>
                          <a:srgbClr val="0033CC"/>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rPr>
                        <a:t>13q</a:t>
                      </a:r>
                      <a:endParaRPr kumimoji="0" lang="ru-RU" sz="1800" b="0" i="0" u="none" strike="noStrike" cap="none" normalizeH="0" baseline="0" dirty="0" smtClean="0">
                        <a:ln>
                          <a:noFill/>
                        </a:ln>
                        <a:solidFill>
                          <a:schemeClr val="tx1"/>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7149" name="Text Box 162"/>
          <p:cNvSpPr txBox="1">
            <a:spLocks noChangeArrowheads="1"/>
          </p:cNvSpPr>
          <p:nvPr/>
        </p:nvSpPr>
        <p:spPr bwMode="auto">
          <a:xfrm>
            <a:off x="3275856" y="6477000"/>
            <a:ext cx="5868144" cy="307777"/>
          </a:xfrm>
          <a:prstGeom prst="rect">
            <a:avLst/>
          </a:prstGeom>
          <a:noFill/>
          <a:ln w="9525">
            <a:noFill/>
            <a:miter lim="800000"/>
            <a:headEnd/>
            <a:tailEnd/>
          </a:ln>
        </p:spPr>
        <p:txBody>
          <a:bodyPr wrap="square">
            <a:spAutoFit/>
          </a:bodyPr>
          <a:lstStyle/>
          <a:p>
            <a:pPr algn="r">
              <a:spcBef>
                <a:spcPct val="50000"/>
              </a:spcBef>
            </a:pPr>
            <a:r>
              <a:rPr lang="ru-RU" sz="1400" i="1" dirty="0" err="1"/>
              <a:t>Имянитов</a:t>
            </a:r>
            <a:r>
              <a:rPr lang="ru-RU" sz="1400" i="1" dirty="0"/>
              <a:t> Е.Н., </a:t>
            </a:r>
            <a:r>
              <a:rPr lang="ru-RU" sz="1400" i="1" dirty="0" err="1"/>
              <a:t>Хансон</a:t>
            </a:r>
            <a:r>
              <a:rPr lang="ru-RU" sz="1400" i="1" dirty="0"/>
              <a:t> К.П.., </a:t>
            </a:r>
            <a:r>
              <a:rPr lang="ru-RU" sz="1400" i="1" dirty="0" smtClean="0"/>
              <a:t>1998; </a:t>
            </a:r>
            <a:r>
              <a:rPr lang="ru-RU" sz="1400" dirty="0" smtClean="0"/>
              <a:t>Лазарев А.Ф., 2013</a:t>
            </a:r>
            <a:endParaRPr lang="ru-RU" sz="1400" i="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228600"/>
            <a:ext cx="9144000" cy="533400"/>
          </a:xfrm>
        </p:spPr>
        <p:txBody>
          <a:bodyPr/>
          <a:lstStyle/>
          <a:p>
            <a:pPr eaLnBrk="1" hangingPunct="1">
              <a:lnSpc>
                <a:spcPct val="70000"/>
              </a:lnSpc>
            </a:pPr>
            <a:r>
              <a:rPr lang="ru-RU" sz="2400" b="1" smtClean="0">
                <a:solidFill>
                  <a:srgbClr val="0033CC"/>
                </a:solidFill>
                <a:latin typeface="Arial" pitchFamily="34" charset="0"/>
              </a:rPr>
              <a:t>Основные разновидности «наследственных опухолей» и генетических обусловленных опухолевых синдромов</a:t>
            </a:r>
          </a:p>
        </p:txBody>
      </p:sp>
      <p:graphicFrame>
        <p:nvGraphicFramePr>
          <p:cNvPr id="212055" name="Group 87"/>
          <p:cNvGraphicFramePr>
            <a:graphicFrameLocks noGrp="1"/>
          </p:cNvGraphicFramePr>
          <p:nvPr>
            <p:ph type="tbl" idx="1"/>
          </p:nvPr>
        </p:nvGraphicFramePr>
        <p:xfrm>
          <a:off x="76200" y="1100138"/>
          <a:ext cx="9067800" cy="5353812"/>
        </p:xfrm>
        <a:graphic>
          <a:graphicData uri="http://schemas.openxmlformats.org/drawingml/2006/table">
            <a:tbl>
              <a:tblPr/>
              <a:tblGrid>
                <a:gridCol w="2590800"/>
                <a:gridCol w="4038600"/>
                <a:gridCol w="1295400"/>
                <a:gridCol w="1143000"/>
              </a:tblGrid>
              <a:tr h="381000">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dirty="0" smtClean="0">
                          <a:ln>
                            <a:noFill/>
                          </a:ln>
                          <a:solidFill>
                            <a:srgbClr val="0033CC"/>
                          </a:solidFill>
                          <a:effectLst/>
                          <a:latin typeface="Times New Roman" pitchFamily="18" charset="0"/>
                        </a:rPr>
                        <a:t>Название заболевания</a:t>
                      </a:r>
                    </a:p>
                  </a:txBody>
                  <a:tcPr marL="38100" marR="381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smtClean="0">
                          <a:ln>
                            <a:noFill/>
                          </a:ln>
                          <a:solidFill>
                            <a:srgbClr val="0033CC"/>
                          </a:solidFill>
                          <a:effectLst/>
                          <a:latin typeface="Times New Roman" pitchFamily="18" charset="0"/>
                        </a:rPr>
                        <a:t>Основные виды опухолей</a:t>
                      </a:r>
                    </a:p>
                  </a:txBody>
                  <a:tcPr marL="38100" marR="38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smtClean="0">
                          <a:ln>
                            <a:noFill/>
                          </a:ln>
                          <a:solidFill>
                            <a:srgbClr val="0033CC"/>
                          </a:solidFill>
                          <a:effectLst/>
                          <a:latin typeface="Times New Roman" pitchFamily="18" charset="0"/>
                        </a:rPr>
                        <a:t>Ген</a:t>
                      </a:r>
                    </a:p>
                  </a:txBody>
                  <a:tcPr marL="38100" marR="381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smtClean="0">
                          <a:ln>
                            <a:noFill/>
                          </a:ln>
                          <a:solidFill>
                            <a:srgbClr val="0033CC"/>
                          </a:solidFill>
                          <a:effectLst/>
                          <a:latin typeface="Times New Roman" pitchFamily="18" charset="0"/>
                        </a:rPr>
                        <a:t>Хромосомная локализация</a:t>
                      </a:r>
                    </a:p>
                  </a:txBody>
                  <a:tcPr marL="38100" marR="381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3688">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smtClean="0">
                          <a:ln>
                            <a:noFill/>
                          </a:ln>
                          <a:solidFill>
                            <a:srgbClr val="0033CC"/>
                          </a:solidFill>
                          <a:effectLst/>
                          <a:latin typeface="Times New Roman" pitchFamily="18" charset="0"/>
                        </a:rPr>
                        <a:t>Множественная эндокринная неоплазия </a:t>
                      </a:r>
                      <a:r>
                        <a:rPr kumimoji="0" lang="en-US" sz="1800" b="1" i="0" u="none" strike="noStrike" cap="none" normalizeH="0" baseline="0" smtClean="0">
                          <a:ln>
                            <a:noFill/>
                          </a:ln>
                          <a:solidFill>
                            <a:srgbClr val="0033CC"/>
                          </a:solidFill>
                          <a:effectLst/>
                          <a:latin typeface="Times New Roman" pitchFamily="18" charset="0"/>
                        </a:rPr>
                        <a:t>I</a:t>
                      </a:r>
                      <a:r>
                        <a:rPr kumimoji="0" lang="ru-RU" sz="1800" b="1" i="0" u="none" strike="noStrike" cap="none" normalizeH="0" baseline="0" smtClean="0">
                          <a:ln>
                            <a:noFill/>
                          </a:ln>
                          <a:solidFill>
                            <a:srgbClr val="0033CC"/>
                          </a:solidFill>
                          <a:effectLst/>
                          <a:latin typeface="Times New Roman" pitchFamily="18" charset="0"/>
                        </a:rPr>
                        <a:t> типа</a:t>
                      </a:r>
                    </a:p>
                  </a:txBody>
                  <a:tcPr marL="38100" marR="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rPr>
                        <a:t>Поражения различных эндокринных желез (гипофиза, паращитовидных желез, поджелудочной железы и </a:t>
                      </a:r>
                      <a:r>
                        <a:rPr kumimoji="0" lang="en-US" sz="1800" b="0" i="0" u="none" strike="noStrike" cap="none" normalizeH="0" baseline="0" smtClean="0">
                          <a:ln>
                            <a:noFill/>
                          </a:ln>
                          <a:solidFill>
                            <a:schemeClr val="tx1"/>
                          </a:solidFill>
                          <a:effectLst/>
                          <a:latin typeface="Times New Roman" pitchFamily="18" charset="0"/>
                        </a:rPr>
                        <a:t> </a:t>
                      </a:r>
                      <a:r>
                        <a:rPr kumimoji="0" lang="ru-RU" sz="1800" b="0" i="0" u="none" strike="noStrike" cap="none" normalizeH="0" baseline="0" smtClean="0">
                          <a:ln>
                            <a:noFill/>
                          </a:ln>
                          <a:solidFill>
                            <a:schemeClr val="tx1"/>
                          </a:solidFill>
                          <a:effectLst/>
                          <a:latin typeface="Times New Roman" pitchFamily="18" charset="0"/>
                        </a:rPr>
                        <a:t>др)</a:t>
                      </a: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1" i="0" u="none" strike="noStrike" cap="none" normalizeH="0" baseline="0" smtClean="0">
                          <a:ln>
                            <a:noFill/>
                          </a:ln>
                          <a:solidFill>
                            <a:srgbClr val="0033CC"/>
                          </a:solidFill>
                          <a:effectLst/>
                          <a:latin typeface="Times New Roman" pitchFamily="18" charset="0"/>
                        </a:rPr>
                        <a:t>MEN-1</a:t>
                      </a:r>
                      <a:endParaRPr kumimoji="0" lang="ru-RU" sz="1800" b="1" i="0" u="none" strike="noStrike" cap="none" normalizeH="0" baseline="0" smtClean="0">
                        <a:ln>
                          <a:noFill/>
                        </a:ln>
                        <a:solidFill>
                          <a:srgbClr val="0033CC"/>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11q</a:t>
                      </a:r>
                      <a:endParaRPr kumimoji="0" lang="ru-RU" sz="1800" b="0" i="0" u="none" strike="noStrike" cap="none" normalizeH="0" baseline="0" smtClean="0">
                        <a:ln>
                          <a:noFill/>
                        </a:ln>
                        <a:solidFill>
                          <a:schemeClr val="tx1"/>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3688">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smtClean="0">
                          <a:ln>
                            <a:noFill/>
                          </a:ln>
                          <a:solidFill>
                            <a:srgbClr val="0033CC"/>
                          </a:solidFill>
                          <a:effectLst/>
                          <a:latin typeface="Times New Roman" pitchFamily="18" charset="0"/>
                        </a:rPr>
                        <a:t>Множественная эндокринная неоплазия </a:t>
                      </a:r>
                      <a:r>
                        <a:rPr kumimoji="0" lang="en-US" sz="1800" b="1" i="0" u="none" strike="noStrike" cap="none" normalizeH="0" baseline="0" smtClean="0">
                          <a:ln>
                            <a:noFill/>
                          </a:ln>
                          <a:solidFill>
                            <a:srgbClr val="0033CC"/>
                          </a:solidFill>
                          <a:effectLst/>
                          <a:latin typeface="Times New Roman" pitchFamily="18" charset="0"/>
                        </a:rPr>
                        <a:t>II</a:t>
                      </a:r>
                      <a:r>
                        <a:rPr kumimoji="0" lang="ru-RU" sz="1800" b="1" i="0" u="none" strike="noStrike" cap="none" normalizeH="0" baseline="0" smtClean="0">
                          <a:ln>
                            <a:noFill/>
                          </a:ln>
                          <a:solidFill>
                            <a:srgbClr val="0033CC"/>
                          </a:solidFill>
                          <a:effectLst/>
                          <a:latin typeface="Times New Roman" pitchFamily="18" charset="0"/>
                        </a:rPr>
                        <a:t> типа</a:t>
                      </a:r>
                    </a:p>
                  </a:txBody>
                  <a:tcPr marL="38100" marR="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rPr>
                        <a:t>Поражения щитовидной железы, зачастую сопровождающиеся опухолями др. Органов эндокринной системы</a:t>
                      </a: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1" i="0" u="none" strike="noStrike" cap="none" normalizeH="0" baseline="0" smtClean="0">
                          <a:ln>
                            <a:noFill/>
                          </a:ln>
                          <a:solidFill>
                            <a:srgbClr val="0033CC"/>
                          </a:solidFill>
                          <a:effectLst/>
                          <a:latin typeface="Times New Roman" pitchFamily="18" charset="0"/>
                        </a:rPr>
                        <a:t>RET</a:t>
                      </a:r>
                      <a:endParaRPr kumimoji="0" lang="ru-RU" sz="1800" b="1" i="0" u="none" strike="noStrike" cap="none" normalizeH="0" baseline="0" smtClean="0">
                        <a:ln>
                          <a:noFill/>
                        </a:ln>
                        <a:solidFill>
                          <a:srgbClr val="0033CC"/>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10q</a:t>
                      </a:r>
                      <a:endParaRPr kumimoji="0" lang="ru-RU" sz="1800" b="0" i="0" u="none" strike="noStrike" cap="none" normalizeH="0" baseline="0" smtClean="0">
                        <a:ln>
                          <a:noFill/>
                        </a:ln>
                        <a:solidFill>
                          <a:schemeClr val="tx1"/>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3688">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en-US" sz="1800" b="1" i="0" u="none" strike="noStrike" cap="none" normalizeH="0" baseline="0" smtClean="0">
                          <a:ln>
                            <a:noFill/>
                          </a:ln>
                          <a:solidFill>
                            <a:srgbClr val="0033CC"/>
                          </a:solidFill>
                          <a:effectLst/>
                          <a:latin typeface="Times New Roman" pitchFamily="18" charset="0"/>
                        </a:rPr>
                        <a:t>Gorlin</a:t>
                      </a:r>
                      <a:r>
                        <a:rPr kumimoji="0" lang="ru-RU" sz="1800" b="1" i="0" u="none" strike="noStrike" cap="none" normalizeH="0" baseline="0" smtClean="0">
                          <a:ln>
                            <a:noFill/>
                          </a:ln>
                          <a:solidFill>
                            <a:srgbClr val="0033CC"/>
                          </a:solidFill>
                          <a:effectLst/>
                          <a:latin typeface="Times New Roman" pitchFamily="18" charset="0"/>
                        </a:rPr>
                        <a:t> синдром</a:t>
                      </a:r>
                    </a:p>
                  </a:txBody>
                  <a:tcPr marL="38100" marR="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rPr>
                        <a:t>Множественные базалиомы;реже – опухоли мозга</a:t>
                      </a: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1" i="0" u="none" strike="noStrike" cap="none" normalizeH="0" baseline="0" smtClean="0">
                          <a:ln>
                            <a:noFill/>
                          </a:ln>
                          <a:solidFill>
                            <a:srgbClr val="0033CC"/>
                          </a:solidFill>
                          <a:effectLst/>
                          <a:latin typeface="Times New Roman" pitchFamily="18" charset="0"/>
                        </a:rPr>
                        <a:t>PTCH</a:t>
                      </a:r>
                      <a:endParaRPr kumimoji="0" lang="ru-RU" sz="1800" b="1" i="0" u="none" strike="noStrike" cap="none" normalizeH="0" baseline="0" smtClean="0">
                        <a:ln>
                          <a:noFill/>
                        </a:ln>
                        <a:solidFill>
                          <a:srgbClr val="0033CC"/>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9q</a:t>
                      </a:r>
                      <a:endParaRPr kumimoji="0" lang="ru-RU" sz="1800" b="0" i="0" u="none" strike="noStrike" cap="none" normalizeH="0" baseline="0" smtClean="0">
                        <a:ln>
                          <a:noFill/>
                        </a:ln>
                        <a:solidFill>
                          <a:schemeClr val="tx1"/>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5275">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smtClean="0">
                          <a:ln>
                            <a:noFill/>
                          </a:ln>
                          <a:solidFill>
                            <a:srgbClr val="0033CC"/>
                          </a:solidFill>
                          <a:effectLst/>
                          <a:latin typeface="Times New Roman" pitchFamily="18" charset="0"/>
                        </a:rPr>
                        <a:t>Опухоль </a:t>
                      </a:r>
                      <a:r>
                        <a:rPr kumimoji="0" lang="en-US" sz="1800" b="1" i="0" u="none" strike="noStrike" cap="none" normalizeH="0" baseline="0" smtClean="0">
                          <a:ln>
                            <a:noFill/>
                          </a:ln>
                          <a:solidFill>
                            <a:srgbClr val="0033CC"/>
                          </a:solidFill>
                          <a:effectLst/>
                          <a:latin typeface="Times New Roman" pitchFamily="18" charset="0"/>
                        </a:rPr>
                        <a:t>wilms</a:t>
                      </a:r>
                      <a:endParaRPr kumimoji="0" lang="ru-RU" sz="1800" b="1" i="0" u="none" strike="noStrike" cap="none" normalizeH="0" baseline="0" smtClean="0">
                        <a:ln>
                          <a:noFill/>
                        </a:ln>
                        <a:solidFill>
                          <a:srgbClr val="0033CC"/>
                        </a:solidFill>
                        <a:effectLst/>
                        <a:latin typeface="Times New Roman" pitchFamily="18" charset="0"/>
                      </a:endParaRPr>
                    </a:p>
                  </a:txBody>
                  <a:tcPr marL="38100" marR="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rPr>
                        <a:t>Билатеральное поражение почек</a:t>
                      </a: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1" i="0" u="none" strike="noStrike" cap="none" normalizeH="0" baseline="0" smtClean="0">
                          <a:ln>
                            <a:noFill/>
                          </a:ln>
                          <a:solidFill>
                            <a:srgbClr val="0033CC"/>
                          </a:solidFill>
                          <a:effectLst/>
                          <a:latin typeface="Times New Roman" pitchFamily="18" charset="0"/>
                        </a:rPr>
                        <a:t>WT-1</a:t>
                      </a:r>
                      <a:endParaRPr kumimoji="0" lang="ru-RU" sz="1800" b="1" i="0" u="none" strike="noStrike" cap="none" normalizeH="0" baseline="0" smtClean="0">
                        <a:ln>
                          <a:noFill/>
                        </a:ln>
                        <a:solidFill>
                          <a:srgbClr val="0033CC"/>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11p</a:t>
                      </a:r>
                      <a:endParaRPr kumimoji="0" lang="ru-RU" sz="1800" b="0" i="0" u="none" strike="noStrike" cap="none" normalizeH="0" baseline="0" smtClean="0">
                        <a:ln>
                          <a:noFill/>
                        </a:ln>
                        <a:solidFill>
                          <a:schemeClr val="tx1"/>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3688">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smtClean="0">
                          <a:ln>
                            <a:noFill/>
                          </a:ln>
                          <a:solidFill>
                            <a:srgbClr val="0033CC"/>
                          </a:solidFill>
                          <a:effectLst/>
                          <a:latin typeface="Times New Roman" pitchFamily="18" charset="0"/>
                        </a:rPr>
                        <a:t>Нейрофиброматоз </a:t>
                      </a:r>
                      <a:r>
                        <a:rPr kumimoji="0" lang="en-US" sz="1800" b="1" i="0" u="none" strike="noStrike" cap="none" normalizeH="0" baseline="0" smtClean="0">
                          <a:ln>
                            <a:noFill/>
                          </a:ln>
                          <a:solidFill>
                            <a:srgbClr val="0033CC"/>
                          </a:solidFill>
                          <a:effectLst/>
                          <a:latin typeface="Times New Roman" pitchFamily="18" charset="0"/>
                        </a:rPr>
                        <a:t>I</a:t>
                      </a:r>
                      <a:r>
                        <a:rPr kumimoji="0" lang="ru-RU" sz="1800" b="1" i="0" u="none" strike="noStrike" cap="none" normalizeH="0" baseline="0" smtClean="0">
                          <a:ln>
                            <a:noFill/>
                          </a:ln>
                          <a:solidFill>
                            <a:srgbClr val="0033CC"/>
                          </a:solidFill>
                          <a:effectLst/>
                          <a:latin typeface="Times New Roman" pitchFamily="18" charset="0"/>
                        </a:rPr>
                        <a:t> типа (болезнь </a:t>
                      </a:r>
                      <a:r>
                        <a:rPr kumimoji="0" lang="en-US" sz="1800" b="1" i="0" u="none" strike="noStrike" cap="none" normalizeH="0" baseline="0" smtClean="0">
                          <a:ln>
                            <a:noFill/>
                          </a:ln>
                          <a:solidFill>
                            <a:srgbClr val="0033CC"/>
                          </a:solidFill>
                          <a:effectLst/>
                          <a:latin typeface="Times New Roman" pitchFamily="18" charset="0"/>
                        </a:rPr>
                        <a:t>recklinghausen</a:t>
                      </a:r>
                      <a:r>
                        <a:rPr kumimoji="0" lang="ru-RU" sz="1800" b="1" i="0" u="none" strike="noStrike" cap="none" normalizeH="0" baseline="0" smtClean="0">
                          <a:ln>
                            <a:noFill/>
                          </a:ln>
                          <a:solidFill>
                            <a:srgbClr val="0033CC"/>
                          </a:solidFill>
                          <a:effectLst/>
                          <a:latin typeface="Times New Roman" pitchFamily="18" charset="0"/>
                        </a:rPr>
                        <a:t>)</a:t>
                      </a:r>
                    </a:p>
                  </a:txBody>
                  <a:tcPr marL="38100" marR="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rPr>
                        <a:t>Нейрофибросаркомы, глиомы, феохромоцитомы, лейкозы</a:t>
                      </a: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1" i="0" u="none" strike="noStrike" cap="none" normalizeH="0" baseline="0" smtClean="0">
                          <a:ln>
                            <a:noFill/>
                          </a:ln>
                          <a:solidFill>
                            <a:srgbClr val="0033CC"/>
                          </a:solidFill>
                          <a:effectLst/>
                          <a:latin typeface="Times New Roman" pitchFamily="18" charset="0"/>
                        </a:rPr>
                        <a:t>Nf1</a:t>
                      </a:r>
                      <a:endParaRPr kumimoji="0" lang="ru-RU" sz="1800" b="1" i="0" u="none" strike="noStrike" cap="none" normalizeH="0" baseline="0" smtClean="0">
                        <a:ln>
                          <a:noFill/>
                        </a:ln>
                        <a:solidFill>
                          <a:srgbClr val="0033CC"/>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17q</a:t>
                      </a:r>
                      <a:endParaRPr kumimoji="0" lang="ru-RU" sz="1800" b="0" i="0" u="none" strike="noStrike" cap="none" normalizeH="0" baseline="0" smtClean="0">
                        <a:ln>
                          <a:noFill/>
                        </a:ln>
                        <a:solidFill>
                          <a:schemeClr val="tx1"/>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4175">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smtClean="0">
                          <a:ln>
                            <a:noFill/>
                          </a:ln>
                          <a:solidFill>
                            <a:srgbClr val="0033CC"/>
                          </a:solidFill>
                          <a:effectLst/>
                          <a:latin typeface="Times New Roman" pitchFamily="18" charset="0"/>
                        </a:rPr>
                        <a:t>Нейрофиброматоз </a:t>
                      </a:r>
                      <a:r>
                        <a:rPr kumimoji="0" lang="en-US" sz="1800" b="1" i="0" u="none" strike="noStrike" cap="none" normalizeH="0" baseline="0" smtClean="0">
                          <a:ln>
                            <a:noFill/>
                          </a:ln>
                          <a:solidFill>
                            <a:srgbClr val="0033CC"/>
                          </a:solidFill>
                          <a:effectLst/>
                          <a:latin typeface="Times New Roman" pitchFamily="18" charset="0"/>
                        </a:rPr>
                        <a:t>II</a:t>
                      </a:r>
                      <a:r>
                        <a:rPr kumimoji="0" lang="ru-RU" sz="1800" b="1" i="0" u="none" strike="noStrike" cap="none" normalizeH="0" baseline="0" smtClean="0">
                          <a:ln>
                            <a:noFill/>
                          </a:ln>
                          <a:solidFill>
                            <a:srgbClr val="0033CC"/>
                          </a:solidFill>
                          <a:effectLst/>
                          <a:latin typeface="Times New Roman" pitchFamily="18" charset="0"/>
                        </a:rPr>
                        <a:t> типа</a:t>
                      </a:r>
                    </a:p>
                  </a:txBody>
                  <a:tcPr marL="38100" marR="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0" i="0" u="none" strike="noStrike" cap="none" normalizeH="0" baseline="0" dirty="0" err="1" smtClean="0">
                          <a:ln>
                            <a:noFill/>
                          </a:ln>
                          <a:solidFill>
                            <a:schemeClr val="tx1"/>
                          </a:solidFill>
                          <a:effectLst/>
                          <a:latin typeface="Times New Roman" pitchFamily="18" charset="0"/>
                        </a:rPr>
                        <a:t>Менингиомы</a:t>
                      </a:r>
                      <a:r>
                        <a:rPr kumimoji="0" lang="ru-RU" sz="1800" b="0" i="0" u="none" strike="noStrike" cap="none" normalizeH="0" baseline="0" dirty="0" smtClean="0">
                          <a:ln>
                            <a:noFill/>
                          </a:ln>
                          <a:solidFill>
                            <a:schemeClr val="tx1"/>
                          </a:solidFill>
                          <a:effectLst/>
                          <a:latin typeface="Times New Roman" pitchFamily="18" charset="0"/>
                        </a:rPr>
                        <a:t>; Двустороннее поражение слухового нерва</a:t>
                      </a: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1" i="0" u="none" strike="noStrike" cap="none" normalizeH="0" baseline="0" smtClean="0">
                          <a:ln>
                            <a:noFill/>
                          </a:ln>
                          <a:solidFill>
                            <a:srgbClr val="0033CC"/>
                          </a:solidFill>
                          <a:effectLst/>
                          <a:latin typeface="Times New Roman" pitchFamily="18" charset="0"/>
                        </a:rPr>
                        <a:t>NF2</a:t>
                      </a:r>
                      <a:endParaRPr kumimoji="0" lang="ru-RU" sz="1800" b="1" i="0" u="none" strike="noStrike" cap="none" normalizeH="0" baseline="0" smtClean="0">
                        <a:ln>
                          <a:noFill/>
                        </a:ln>
                        <a:solidFill>
                          <a:srgbClr val="0033CC"/>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22q</a:t>
                      </a:r>
                      <a:endParaRPr kumimoji="0" lang="ru-RU" sz="1800" b="0" i="0" u="none" strike="noStrike" cap="none" normalizeH="0" baseline="0" smtClean="0">
                        <a:ln>
                          <a:noFill/>
                        </a:ln>
                        <a:solidFill>
                          <a:schemeClr val="tx1"/>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3688">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1" i="0" u="none" strike="noStrike" cap="none" normalizeH="0" baseline="0" smtClean="0">
                          <a:ln>
                            <a:noFill/>
                          </a:ln>
                          <a:solidFill>
                            <a:srgbClr val="0033CC"/>
                          </a:solidFill>
                          <a:effectLst/>
                          <a:latin typeface="Times New Roman" pitchFamily="18" charset="0"/>
                        </a:rPr>
                        <a:t>Наследственная меланома </a:t>
                      </a:r>
                    </a:p>
                  </a:txBody>
                  <a:tcPr marL="38100" marR="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500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rPr>
                        <a:t>Множественные меланомы</a:t>
                      </a: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1" i="0" u="none" strike="noStrike" cap="none" normalizeH="0" baseline="0" smtClean="0">
                          <a:ln>
                            <a:noFill/>
                          </a:ln>
                          <a:solidFill>
                            <a:srgbClr val="0033CC"/>
                          </a:solidFill>
                          <a:effectLst/>
                          <a:latin typeface="Times New Roman" pitchFamily="18" charset="0"/>
                        </a:rPr>
                        <a:t>INKA4A</a:t>
                      </a:r>
                    </a:p>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1" i="0" u="none" strike="noStrike" cap="none" normalizeH="0" baseline="0" smtClean="0">
                          <a:ln>
                            <a:noFill/>
                          </a:ln>
                          <a:solidFill>
                            <a:srgbClr val="0033CC"/>
                          </a:solidFill>
                          <a:effectLst/>
                          <a:latin typeface="Times New Roman" pitchFamily="18" charset="0"/>
                        </a:rPr>
                        <a:t>CDK4</a:t>
                      </a:r>
                      <a:endParaRPr kumimoji="0" lang="ru-RU" sz="1800" b="1" i="0" u="none" strike="noStrike" cap="none" normalizeH="0" baseline="0" smtClean="0">
                        <a:ln>
                          <a:noFill/>
                        </a:ln>
                        <a:solidFill>
                          <a:srgbClr val="0033CC"/>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rPr>
                        <a:t>9p</a:t>
                      </a:r>
                    </a:p>
                    <a:p>
                      <a:pPr marL="0" marR="0" lvl="0" indent="0" algn="ctr" defTabSz="914400" rtl="0" eaLnBrk="1" fontAlgn="base" latinLnBrk="0" hangingPunct="1">
                        <a:lnSpc>
                          <a:spcPct val="80000"/>
                        </a:lnSpc>
                        <a:spcBef>
                          <a:spcPct val="500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rPr>
                        <a:t>12q</a:t>
                      </a:r>
                      <a:endParaRPr kumimoji="0" lang="ru-RU" sz="1800" b="0" i="0" u="none" strike="noStrike" cap="none" normalizeH="0" baseline="0" dirty="0" smtClean="0">
                        <a:ln>
                          <a:noFill/>
                        </a:ln>
                        <a:solidFill>
                          <a:schemeClr val="tx1"/>
                        </a:solidFill>
                        <a:effectLst/>
                        <a:latin typeface="Times New Roman" pitchFamily="18" charset="0"/>
                      </a:endParaRPr>
                    </a:p>
                  </a:txBody>
                  <a:tcPr marL="38100" marR="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Text Box 162"/>
          <p:cNvSpPr txBox="1">
            <a:spLocks noChangeArrowheads="1"/>
          </p:cNvSpPr>
          <p:nvPr/>
        </p:nvSpPr>
        <p:spPr bwMode="auto">
          <a:xfrm>
            <a:off x="3275856" y="6550223"/>
            <a:ext cx="5868144" cy="307777"/>
          </a:xfrm>
          <a:prstGeom prst="rect">
            <a:avLst/>
          </a:prstGeom>
          <a:noFill/>
          <a:ln w="9525">
            <a:noFill/>
            <a:miter lim="800000"/>
            <a:headEnd/>
            <a:tailEnd/>
          </a:ln>
        </p:spPr>
        <p:txBody>
          <a:bodyPr wrap="square">
            <a:spAutoFit/>
          </a:bodyPr>
          <a:lstStyle/>
          <a:p>
            <a:pPr algn="r">
              <a:spcBef>
                <a:spcPct val="50000"/>
              </a:spcBef>
            </a:pPr>
            <a:r>
              <a:rPr lang="ru-RU" sz="1400" i="1" dirty="0" err="1"/>
              <a:t>Имянитов</a:t>
            </a:r>
            <a:r>
              <a:rPr lang="ru-RU" sz="1400" i="1" dirty="0"/>
              <a:t> Е.Н., </a:t>
            </a:r>
            <a:r>
              <a:rPr lang="ru-RU" sz="1400" i="1" dirty="0" err="1"/>
              <a:t>Хансон</a:t>
            </a:r>
            <a:r>
              <a:rPr lang="ru-RU" sz="1400" i="1" dirty="0"/>
              <a:t> К.П.., </a:t>
            </a:r>
            <a:r>
              <a:rPr lang="ru-RU" sz="1400" i="1" dirty="0" smtClean="0"/>
              <a:t>1998; </a:t>
            </a:r>
            <a:r>
              <a:rPr lang="ru-RU" sz="1400" dirty="0" smtClean="0"/>
              <a:t>Лазарев А.Ф., 2013</a:t>
            </a:r>
            <a:endParaRPr lang="ru-RU" sz="1400" i="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684213" y="1628775"/>
            <a:ext cx="8064500" cy="4614863"/>
          </a:xfrm>
          <a:prstGeom prst="rect">
            <a:avLst/>
          </a:prstGeom>
          <a:noFill/>
          <a:ln w="9525">
            <a:noFill/>
            <a:miter lim="800000"/>
            <a:headEnd/>
            <a:tailEnd/>
          </a:ln>
        </p:spPr>
        <p:txBody>
          <a:bodyPr anchor="ctr">
            <a:spAutoFit/>
          </a:bodyPr>
          <a:lstStyle/>
          <a:p>
            <a:pPr marL="357188" indent="-357188">
              <a:buFontTx/>
              <a:buBlip>
                <a:blip r:embed="rId2"/>
              </a:buBlip>
            </a:pPr>
            <a:r>
              <a:rPr lang="ru-RU" sz="2700"/>
              <a:t>рак щитовидной железы</a:t>
            </a:r>
          </a:p>
          <a:p>
            <a:pPr marL="357188" indent="-357188">
              <a:buFontTx/>
              <a:buBlip>
                <a:blip r:embed="rId2"/>
              </a:buBlip>
            </a:pPr>
            <a:r>
              <a:rPr lang="ru-RU" sz="2700"/>
              <a:t>лейкозы (острый лимфоцитарный и миелоцитарный и хронический миелоцитарный лейкоз, но не хронический лимфоцитарный и Т-клеточный лейкоз), злокачественные лимфомы, множественная миелома </a:t>
            </a:r>
          </a:p>
          <a:p>
            <a:pPr marL="357188" indent="-357188">
              <a:buFontTx/>
              <a:buBlip>
                <a:blip r:embed="rId2"/>
              </a:buBlip>
            </a:pPr>
            <a:r>
              <a:rPr lang="ru-RU" sz="2700"/>
              <a:t>рак легкого </a:t>
            </a:r>
          </a:p>
          <a:p>
            <a:pPr marL="357188" indent="-357188">
              <a:buFontTx/>
              <a:buBlip>
                <a:blip r:embed="rId2"/>
              </a:buBlip>
            </a:pPr>
            <a:r>
              <a:rPr lang="ru-RU" sz="2700"/>
              <a:t>рак молочной железы</a:t>
            </a:r>
          </a:p>
          <a:p>
            <a:pPr marL="357188" indent="-357188">
              <a:buFontTx/>
              <a:buBlip>
                <a:blip r:embed="rId2"/>
              </a:buBlip>
            </a:pPr>
            <a:r>
              <a:rPr lang="ru-RU" sz="2700"/>
              <a:t>рак пищевода </a:t>
            </a:r>
          </a:p>
          <a:p>
            <a:pPr marL="357188" indent="-357188">
              <a:buFontTx/>
              <a:buBlip>
                <a:blip r:embed="rId2"/>
              </a:buBlip>
            </a:pPr>
            <a:r>
              <a:rPr lang="ru-RU" sz="2700"/>
              <a:t>рак кожи и т. д.</a:t>
            </a:r>
          </a:p>
        </p:txBody>
      </p:sp>
      <p:sp>
        <p:nvSpPr>
          <p:cNvPr id="49155" name="AutoShape 3"/>
          <p:cNvSpPr>
            <a:spLocks noChangeArrowheads="1"/>
          </p:cNvSpPr>
          <p:nvPr/>
        </p:nvSpPr>
        <p:spPr bwMode="auto">
          <a:xfrm>
            <a:off x="679450" y="209550"/>
            <a:ext cx="8034338" cy="1012825"/>
          </a:xfrm>
          <a:prstGeom prst="roundRect">
            <a:avLst>
              <a:gd name="adj" fmla="val 16667"/>
            </a:avLst>
          </a:prstGeom>
          <a:noFill/>
          <a:ln w="9525">
            <a:solidFill>
              <a:schemeClr val="tx1"/>
            </a:solidFill>
            <a:round/>
            <a:headEnd/>
            <a:tailEnd/>
          </a:ln>
        </p:spPr>
        <p:txBody>
          <a:bodyPr anchor="ctr">
            <a:spAutoFit/>
          </a:bodyPr>
          <a:lstStyle/>
          <a:p>
            <a:pPr algn="ctr">
              <a:tabLst>
                <a:tab pos="1169988" algn="l"/>
              </a:tabLst>
            </a:pPr>
            <a:r>
              <a:rPr lang="ru-RU" sz="2700" b="1">
                <a:solidFill>
                  <a:srgbClr val="FF0000"/>
                </a:solidFill>
              </a:rPr>
              <a:t>Ионизирующая радиация является фактором риска следующих ЗН:</a:t>
            </a:r>
            <a:r>
              <a:rPr lang="ru-RU" sz="2700" b="1"/>
              <a:t> </a:t>
            </a:r>
          </a:p>
        </p:txBody>
      </p:sp>
      <p:sp>
        <p:nvSpPr>
          <p:cNvPr id="49156" name="Text Box 4"/>
          <p:cNvSpPr txBox="1">
            <a:spLocks noChangeArrowheads="1"/>
          </p:cNvSpPr>
          <p:nvPr/>
        </p:nvSpPr>
        <p:spPr bwMode="auto">
          <a:xfrm>
            <a:off x="6443663" y="6405563"/>
            <a:ext cx="2667000" cy="304800"/>
          </a:xfrm>
          <a:prstGeom prst="rect">
            <a:avLst/>
          </a:prstGeom>
          <a:noFill/>
          <a:ln w="9525">
            <a:noFill/>
            <a:miter lim="800000"/>
            <a:headEnd/>
            <a:tailEnd/>
          </a:ln>
        </p:spPr>
        <p:txBody>
          <a:bodyPr>
            <a:spAutoFit/>
          </a:bodyPr>
          <a:lstStyle/>
          <a:p>
            <a:pPr algn="r">
              <a:spcBef>
                <a:spcPct val="50000"/>
              </a:spcBef>
            </a:pPr>
            <a:r>
              <a:rPr lang="ru-RU" sz="1400" i="1">
                <a:latin typeface="Times New Roman" pitchFamily="18" charset="0"/>
              </a:rPr>
              <a:t>Лазарев А.Ф., 2003</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34925" y="-26988"/>
            <a:ext cx="9036050" cy="6954838"/>
          </a:xfrm>
          <a:prstGeom prst="rect">
            <a:avLst/>
          </a:prstGeom>
          <a:solidFill>
            <a:srgbClr val="FFFFFF"/>
          </a:solidFill>
          <a:ln w="12700">
            <a:noFill/>
            <a:miter lim="800000"/>
            <a:headEnd/>
            <a:tailEnd/>
          </a:ln>
        </p:spPr>
        <p:txBody>
          <a:bodyPr>
            <a:spAutoFit/>
          </a:bodyPr>
          <a:lstStyle/>
          <a:p>
            <a:pPr marL="457200" indent="-457200">
              <a:spcBef>
                <a:spcPct val="50000"/>
              </a:spcBef>
            </a:pPr>
            <a:r>
              <a:rPr lang="ru-RU" sz="2200" b="1" i="1" u="sng" dirty="0">
                <a:solidFill>
                  <a:srgbClr val="990000"/>
                </a:solidFill>
              </a:rPr>
              <a:t>Концепция</a:t>
            </a:r>
            <a:r>
              <a:rPr lang="ru-RU" sz="2200" b="1" i="1" dirty="0">
                <a:solidFill>
                  <a:srgbClr val="990000"/>
                </a:solidFill>
              </a:rPr>
              <a:t> профилактики злокачественных </a:t>
            </a:r>
            <a:r>
              <a:rPr lang="ru-RU" sz="2200" i="1" dirty="0">
                <a:solidFill>
                  <a:srgbClr val="990000"/>
                </a:solidFill>
              </a:rPr>
              <a:t>новообразований  </a:t>
            </a:r>
            <a:r>
              <a:rPr lang="ru-RU" sz="2200" dirty="0">
                <a:solidFill>
                  <a:srgbClr val="990000"/>
                </a:solidFill>
              </a:rPr>
              <a:t> в современных условиях может быть </a:t>
            </a:r>
            <a:r>
              <a:rPr lang="ru-RU" sz="2200" u="sng" dirty="0">
                <a:solidFill>
                  <a:srgbClr val="990000"/>
                </a:solidFill>
              </a:rPr>
              <a:t>построена</a:t>
            </a:r>
            <a:r>
              <a:rPr lang="ru-RU" sz="2200" dirty="0">
                <a:solidFill>
                  <a:srgbClr val="990000"/>
                </a:solidFill>
              </a:rPr>
              <a:t> лишь на основе:</a:t>
            </a:r>
          </a:p>
          <a:p>
            <a:pPr marL="457200" indent="-457200">
              <a:spcBef>
                <a:spcPts val="600"/>
              </a:spcBef>
              <a:buFontTx/>
              <a:buAutoNum type="arabicPeriod"/>
            </a:pPr>
            <a:r>
              <a:rPr lang="ru-RU" dirty="0">
                <a:solidFill>
                  <a:srgbClr val="990000"/>
                </a:solidFill>
              </a:rPr>
              <a:t>знаний о мировых тенденциях в развитии злокачественных новообразований;</a:t>
            </a:r>
          </a:p>
          <a:p>
            <a:pPr marL="457200" indent="-457200">
              <a:spcBef>
                <a:spcPts val="600"/>
              </a:spcBef>
              <a:buFontTx/>
              <a:buAutoNum type="arabicPeriod"/>
            </a:pPr>
            <a:r>
              <a:rPr lang="ru-RU" dirty="0">
                <a:solidFill>
                  <a:srgbClr val="990000"/>
                </a:solidFill>
              </a:rPr>
              <a:t>четкого представления всей схемы канцерогенеза;</a:t>
            </a:r>
          </a:p>
          <a:p>
            <a:pPr marL="457200" indent="-457200">
              <a:spcBef>
                <a:spcPts val="600"/>
              </a:spcBef>
              <a:buFontTx/>
              <a:buAutoNum type="arabicPeriod"/>
            </a:pPr>
            <a:r>
              <a:rPr lang="ru-RU" dirty="0">
                <a:solidFill>
                  <a:srgbClr val="990000"/>
                </a:solidFill>
              </a:rPr>
              <a:t>знаний о факторах риска различных злокачественных новообразований;</a:t>
            </a:r>
          </a:p>
          <a:p>
            <a:pPr marL="457200" indent="-457200">
              <a:spcBef>
                <a:spcPts val="600"/>
              </a:spcBef>
              <a:buFontTx/>
              <a:buAutoNum type="arabicPeriod"/>
            </a:pPr>
            <a:r>
              <a:rPr lang="ru-RU" dirty="0">
                <a:solidFill>
                  <a:srgbClr val="990000"/>
                </a:solidFill>
              </a:rPr>
              <a:t>четких представлениях о механизмах противоопухолевой защиты </a:t>
            </a:r>
            <a:r>
              <a:rPr lang="ru-RU" dirty="0" smtClean="0">
                <a:solidFill>
                  <a:srgbClr val="990000"/>
                </a:solidFill>
              </a:rPr>
              <a:t>у </a:t>
            </a:r>
            <a:r>
              <a:rPr lang="ru-RU" dirty="0">
                <a:solidFill>
                  <a:srgbClr val="990000"/>
                </a:solidFill>
              </a:rPr>
              <a:t>конкретного пациента в конкретный промежуток времени;</a:t>
            </a:r>
          </a:p>
          <a:p>
            <a:pPr marL="457200" indent="-457200">
              <a:spcBef>
                <a:spcPts val="600"/>
              </a:spcBef>
              <a:buFontTx/>
              <a:buAutoNum type="arabicPeriod"/>
            </a:pPr>
            <a:r>
              <a:rPr lang="ru-RU" dirty="0">
                <a:solidFill>
                  <a:srgbClr val="990000"/>
                </a:solidFill>
              </a:rPr>
              <a:t>проведения многофакторного анализа с определением степени онкологического риска;</a:t>
            </a:r>
          </a:p>
          <a:p>
            <a:pPr marL="457200" indent="-457200">
              <a:spcBef>
                <a:spcPts val="600"/>
              </a:spcBef>
              <a:buFontTx/>
              <a:buAutoNum type="arabicPeriod"/>
            </a:pPr>
            <a:r>
              <a:rPr lang="ru-RU" dirty="0">
                <a:solidFill>
                  <a:srgbClr val="990000"/>
                </a:solidFill>
              </a:rPr>
              <a:t>формирования групп лиц с повышенным и высоким онкологическим риском; </a:t>
            </a:r>
          </a:p>
          <a:p>
            <a:pPr marL="457200" indent="-457200">
              <a:spcBef>
                <a:spcPts val="600"/>
              </a:spcBef>
              <a:buFontTx/>
              <a:buAutoNum type="arabicPeriod"/>
            </a:pPr>
            <a:r>
              <a:rPr lang="ru-RU" dirty="0">
                <a:solidFill>
                  <a:srgbClr val="990000"/>
                </a:solidFill>
              </a:rPr>
              <a:t>строгого структурирования профилактических мероприятий, разработке эффективных методов излечения </a:t>
            </a:r>
            <a:r>
              <a:rPr lang="ru-RU" dirty="0" err="1">
                <a:solidFill>
                  <a:srgbClr val="990000"/>
                </a:solidFill>
              </a:rPr>
              <a:t>предраковых</a:t>
            </a:r>
            <a:r>
              <a:rPr lang="ru-RU" dirty="0">
                <a:solidFill>
                  <a:srgbClr val="990000"/>
                </a:solidFill>
              </a:rPr>
              <a:t> заболеваний;</a:t>
            </a:r>
          </a:p>
          <a:p>
            <a:pPr marL="457200" indent="-457200">
              <a:spcBef>
                <a:spcPts val="600"/>
              </a:spcBef>
              <a:buFontTx/>
              <a:buAutoNum type="arabicPeriod"/>
            </a:pPr>
            <a:r>
              <a:rPr lang="ru-RU" dirty="0">
                <a:solidFill>
                  <a:srgbClr val="990000"/>
                </a:solidFill>
              </a:rPr>
              <a:t>Разработке персонифицированной профилактики ЗН и проведение высоко качественной целевой диспансеризации в группах онкологического  риска.</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12"/>
          <p:cNvSpPr txBox="1">
            <a:spLocks noChangeArrowheads="1"/>
          </p:cNvSpPr>
          <p:nvPr/>
        </p:nvSpPr>
        <p:spPr bwMode="auto">
          <a:xfrm>
            <a:off x="900113" y="6292850"/>
            <a:ext cx="1150937" cy="304800"/>
          </a:xfrm>
          <a:prstGeom prst="rect">
            <a:avLst/>
          </a:prstGeom>
          <a:noFill/>
          <a:ln w="9525">
            <a:noFill/>
            <a:miter lim="800000"/>
            <a:headEnd/>
            <a:tailEnd/>
          </a:ln>
        </p:spPr>
        <p:txBody>
          <a:bodyPr>
            <a:spAutoFit/>
          </a:bodyPr>
          <a:lstStyle/>
          <a:p>
            <a:pPr>
              <a:spcBef>
                <a:spcPct val="50000"/>
              </a:spcBef>
            </a:pPr>
            <a:r>
              <a:rPr lang="ru-RU" sz="1400" b="1"/>
              <a:t>до 5 сЗв</a:t>
            </a:r>
          </a:p>
        </p:txBody>
      </p:sp>
      <p:sp>
        <p:nvSpPr>
          <p:cNvPr id="323593" name="Rectangle 9"/>
          <p:cNvSpPr>
            <a:spLocks noGrp="1" noChangeArrowheads="1"/>
          </p:cNvSpPr>
          <p:nvPr>
            <p:ph type="title"/>
          </p:nvPr>
        </p:nvSpPr>
        <p:spPr>
          <a:xfrm>
            <a:off x="0" y="0"/>
            <a:ext cx="9144000" cy="908050"/>
          </a:xfrm>
          <a:solidFill>
            <a:schemeClr val="accent3">
              <a:lumMod val="20000"/>
              <a:lumOff val="80000"/>
            </a:schemeClr>
          </a:solidFill>
        </p:spPr>
        <p:txBody>
          <a:bodyPr>
            <a:normAutofit/>
          </a:bodyPr>
          <a:lstStyle/>
          <a:p>
            <a:pPr eaLnBrk="1" fontAlgn="auto" hangingPunct="1">
              <a:spcAft>
                <a:spcPts val="0"/>
              </a:spcAft>
              <a:defRPr/>
            </a:pPr>
            <a:r>
              <a:rPr lang="ru-RU" sz="2400" b="1" dirty="0">
                <a:solidFill>
                  <a:schemeClr val="tx1"/>
                </a:solidFill>
              </a:rPr>
              <a:t>Фрагмент карты Алтайского края с дозовой нагрузкой от взрывов 29 августа 1949 г. и 7 августа 1962 г.</a:t>
            </a:r>
          </a:p>
        </p:txBody>
      </p:sp>
      <p:graphicFrame>
        <p:nvGraphicFramePr>
          <p:cNvPr id="5122" name="Object 2"/>
          <p:cNvGraphicFramePr>
            <a:graphicFrameLocks noGrp="1" noChangeAspect="1"/>
          </p:cNvGraphicFramePr>
          <p:nvPr>
            <p:ph sz="half" idx="1"/>
          </p:nvPr>
        </p:nvGraphicFramePr>
        <p:xfrm>
          <a:off x="107950" y="944563"/>
          <a:ext cx="8964613" cy="5283200"/>
        </p:xfrm>
        <a:graphic>
          <a:graphicData uri="http://schemas.openxmlformats.org/presentationml/2006/ole">
            <mc:AlternateContent xmlns:mc="http://schemas.openxmlformats.org/markup-compatibility/2006">
              <mc:Choice xmlns:v="urn:schemas-microsoft-com:vml" Requires="v">
                <p:oleObj spid="_x0000_s5124" name="Image" r:id="rId3" imgW="13942857" imgH="8215873" progId="">
                  <p:embed/>
                </p:oleObj>
              </mc:Choice>
              <mc:Fallback>
                <p:oleObj name="Image" r:id="rId3" imgW="13942857" imgH="8215873" progId="">
                  <p:embed/>
                  <p:pic>
                    <p:nvPicPr>
                      <p:cNvPr id="0" name="Object 2"/>
                      <p:cNvPicPr>
                        <a:picLocks noChangeAspect="1" noChangeArrowheads="1"/>
                      </p:cNvPicPr>
                      <p:nvPr/>
                    </p:nvPicPr>
                    <p:blipFill>
                      <a:blip r:embed="rId4">
                        <a:lum bright="10000" contrast="20000"/>
                        <a:extLst>
                          <a:ext uri="{28A0092B-C50C-407E-A947-70E740481C1C}">
                            <a14:useLocalDpi xmlns:a14="http://schemas.microsoft.com/office/drawing/2010/main" val="0"/>
                          </a:ext>
                        </a:extLst>
                      </a:blip>
                      <a:srcRect/>
                      <a:stretch>
                        <a:fillRect/>
                      </a:stretch>
                    </p:blipFill>
                    <p:spPr bwMode="auto">
                      <a:xfrm>
                        <a:off x="107950" y="944563"/>
                        <a:ext cx="8964613"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6" name="Rectangle 11"/>
          <p:cNvSpPr>
            <a:spLocks noChangeArrowheads="1"/>
          </p:cNvSpPr>
          <p:nvPr/>
        </p:nvSpPr>
        <p:spPr bwMode="auto">
          <a:xfrm>
            <a:off x="250825" y="6237288"/>
            <a:ext cx="649288" cy="360362"/>
          </a:xfrm>
          <a:prstGeom prst="rect">
            <a:avLst/>
          </a:prstGeom>
          <a:solidFill>
            <a:schemeClr val="tx1"/>
          </a:solidFill>
          <a:ln w="9525">
            <a:solidFill>
              <a:srgbClr val="000000"/>
            </a:solidFill>
            <a:miter lim="800000"/>
            <a:headEnd/>
            <a:tailEnd/>
          </a:ln>
        </p:spPr>
        <p:txBody>
          <a:bodyPr wrap="none" anchor="ctr"/>
          <a:lstStyle/>
          <a:p>
            <a:endParaRPr lang="ru-RU"/>
          </a:p>
        </p:txBody>
      </p:sp>
      <p:sp>
        <p:nvSpPr>
          <p:cNvPr id="5127" name="Rectangle 13" descr="Светлый вертикальный"/>
          <p:cNvSpPr>
            <a:spLocks noChangeArrowheads="1"/>
          </p:cNvSpPr>
          <p:nvPr/>
        </p:nvSpPr>
        <p:spPr bwMode="auto">
          <a:xfrm>
            <a:off x="2627313" y="6237288"/>
            <a:ext cx="649287" cy="360362"/>
          </a:xfrm>
          <a:prstGeom prst="rect">
            <a:avLst/>
          </a:prstGeom>
          <a:pattFill prst="ltVert">
            <a:fgClr>
              <a:srgbClr val="000000"/>
            </a:fgClr>
            <a:bgClr>
              <a:schemeClr val="tx1"/>
            </a:bgClr>
          </a:pattFill>
          <a:ln w="9525">
            <a:solidFill>
              <a:srgbClr val="000000"/>
            </a:solidFill>
            <a:miter lim="800000"/>
            <a:headEnd/>
            <a:tailEnd/>
          </a:ln>
        </p:spPr>
        <p:txBody>
          <a:bodyPr wrap="none" anchor="ctr"/>
          <a:lstStyle/>
          <a:p>
            <a:endParaRPr lang="ru-RU"/>
          </a:p>
        </p:txBody>
      </p:sp>
      <p:sp>
        <p:nvSpPr>
          <p:cNvPr id="5128" name="Rectangle 14" descr="Мелкая сетка"/>
          <p:cNvSpPr>
            <a:spLocks noChangeArrowheads="1"/>
          </p:cNvSpPr>
          <p:nvPr/>
        </p:nvSpPr>
        <p:spPr bwMode="auto">
          <a:xfrm>
            <a:off x="5003800" y="6237288"/>
            <a:ext cx="576263" cy="360362"/>
          </a:xfrm>
          <a:prstGeom prst="rect">
            <a:avLst/>
          </a:prstGeom>
          <a:pattFill prst="smGrid">
            <a:fgClr>
              <a:srgbClr val="000000"/>
            </a:fgClr>
            <a:bgClr>
              <a:schemeClr val="tx1"/>
            </a:bgClr>
          </a:pattFill>
          <a:ln w="9525">
            <a:solidFill>
              <a:srgbClr val="000000"/>
            </a:solidFill>
            <a:miter lim="800000"/>
            <a:headEnd/>
            <a:tailEnd/>
          </a:ln>
        </p:spPr>
        <p:txBody>
          <a:bodyPr wrap="none" anchor="ctr"/>
          <a:lstStyle/>
          <a:p>
            <a:endParaRPr lang="ru-RU"/>
          </a:p>
        </p:txBody>
      </p:sp>
      <p:sp>
        <p:nvSpPr>
          <p:cNvPr id="5129" name="Text Box 15"/>
          <p:cNvSpPr txBox="1">
            <a:spLocks noChangeArrowheads="1"/>
          </p:cNvSpPr>
          <p:nvPr/>
        </p:nvSpPr>
        <p:spPr bwMode="auto">
          <a:xfrm>
            <a:off x="5581650" y="6308725"/>
            <a:ext cx="1150938" cy="304800"/>
          </a:xfrm>
          <a:prstGeom prst="rect">
            <a:avLst/>
          </a:prstGeom>
          <a:noFill/>
          <a:ln w="9525">
            <a:noFill/>
            <a:miter lim="800000"/>
            <a:headEnd/>
            <a:tailEnd/>
          </a:ln>
        </p:spPr>
        <p:txBody>
          <a:bodyPr>
            <a:spAutoFit/>
          </a:bodyPr>
          <a:lstStyle/>
          <a:p>
            <a:pPr>
              <a:spcBef>
                <a:spcPct val="50000"/>
              </a:spcBef>
            </a:pPr>
            <a:r>
              <a:rPr lang="ru-RU" sz="1400" b="1"/>
              <a:t>25 сЗв</a:t>
            </a:r>
          </a:p>
        </p:txBody>
      </p:sp>
      <p:sp>
        <p:nvSpPr>
          <p:cNvPr id="5130" name="Text Box 16"/>
          <p:cNvSpPr txBox="1">
            <a:spLocks noChangeArrowheads="1"/>
          </p:cNvSpPr>
          <p:nvPr/>
        </p:nvSpPr>
        <p:spPr bwMode="auto">
          <a:xfrm>
            <a:off x="3276600" y="6308725"/>
            <a:ext cx="1150938" cy="304800"/>
          </a:xfrm>
          <a:prstGeom prst="rect">
            <a:avLst/>
          </a:prstGeom>
          <a:noFill/>
          <a:ln w="9525">
            <a:noFill/>
            <a:miter lim="800000"/>
            <a:headEnd/>
            <a:tailEnd/>
          </a:ln>
        </p:spPr>
        <p:txBody>
          <a:bodyPr>
            <a:spAutoFit/>
          </a:bodyPr>
          <a:lstStyle/>
          <a:p>
            <a:pPr>
              <a:spcBef>
                <a:spcPct val="50000"/>
              </a:spcBef>
            </a:pPr>
            <a:r>
              <a:rPr lang="ru-RU" sz="1400" b="1"/>
              <a:t>до 5-25 сЗв</a:t>
            </a:r>
          </a:p>
        </p:txBody>
      </p:sp>
      <p:graphicFrame>
        <p:nvGraphicFramePr>
          <p:cNvPr id="5123" name="Object 3"/>
          <p:cNvGraphicFramePr>
            <a:graphicFrameLocks noGrp="1" noChangeAspect="1"/>
          </p:cNvGraphicFramePr>
          <p:nvPr>
            <p:ph sz="quarter" idx="3"/>
          </p:nvPr>
        </p:nvGraphicFramePr>
        <p:xfrm>
          <a:off x="7442200" y="6351588"/>
          <a:ext cx="1701800" cy="533400"/>
        </p:xfrm>
        <a:graphic>
          <a:graphicData uri="http://schemas.openxmlformats.org/presentationml/2006/ole">
            <mc:AlternateContent xmlns:mc="http://schemas.openxmlformats.org/markup-compatibility/2006">
              <mc:Choice xmlns:v="urn:schemas-microsoft-com:vml" Requires="v">
                <p:oleObj spid="_x0000_s5125" name="Image" r:id="rId5" imgW="1701587" imgH="533145" progId="">
                  <p:embed/>
                </p:oleObj>
              </mc:Choice>
              <mc:Fallback>
                <p:oleObj name="Image" r:id="rId5" imgW="1701587" imgH="533145"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2200" y="6351588"/>
                        <a:ext cx="170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31" name="Text Box 4"/>
          <p:cNvSpPr txBox="1">
            <a:spLocks noChangeArrowheads="1"/>
          </p:cNvSpPr>
          <p:nvPr/>
        </p:nvSpPr>
        <p:spPr bwMode="auto">
          <a:xfrm>
            <a:off x="4356100" y="6553200"/>
            <a:ext cx="3095625" cy="307975"/>
          </a:xfrm>
          <a:prstGeom prst="rect">
            <a:avLst/>
          </a:prstGeom>
          <a:noFill/>
          <a:ln w="9525">
            <a:noFill/>
            <a:miter lim="800000"/>
            <a:headEnd/>
            <a:tailEnd/>
          </a:ln>
        </p:spPr>
        <p:txBody>
          <a:bodyPr>
            <a:spAutoFit/>
          </a:bodyPr>
          <a:lstStyle/>
          <a:p>
            <a:pPr algn="r">
              <a:spcBef>
                <a:spcPct val="50000"/>
              </a:spcBef>
            </a:pPr>
            <a:r>
              <a:rPr lang="ru-RU" sz="1400" i="1">
                <a:latin typeface="Times New Roman" pitchFamily="18" charset="0"/>
              </a:rPr>
              <a:t>Шойхет Я.Н., Колядо И.Б. , 1996</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0" y="0"/>
            <a:ext cx="9144000" cy="549275"/>
          </a:xfrm>
          <a:solidFill>
            <a:schemeClr val="accent3">
              <a:lumMod val="20000"/>
              <a:lumOff val="80000"/>
            </a:schemeClr>
          </a:solidFill>
        </p:spPr>
        <p:txBody>
          <a:bodyPr>
            <a:normAutofit/>
          </a:bodyPr>
          <a:lstStyle/>
          <a:p>
            <a:pPr eaLnBrk="1" fontAlgn="auto" hangingPunct="1">
              <a:spcAft>
                <a:spcPts val="0"/>
              </a:spcAft>
              <a:defRPr/>
            </a:pPr>
            <a:r>
              <a:rPr lang="ru-RU" sz="2400" b="1" dirty="0">
                <a:solidFill>
                  <a:schemeClr val="tx1"/>
                </a:solidFill>
              </a:rPr>
              <a:t>Современная радиационная обстановка Алтайского края</a:t>
            </a:r>
          </a:p>
        </p:txBody>
      </p:sp>
      <p:pic>
        <p:nvPicPr>
          <p:cNvPr id="50179" name="Picture 4"/>
          <p:cNvPicPr>
            <a:picLocks noChangeAspect="1" noChangeArrowheads="1"/>
          </p:cNvPicPr>
          <p:nvPr/>
        </p:nvPicPr>
        <p:blipFill>
          <a:blip r:embed="rId2" cstate="print"/>
          <a:srcRect/>
          <a:stretch>
            <a:fillRect/>
          </a:stretch>
        </p:blipFill>
        <p:spPr bwMode="auto">
          <a:xfrm>
            <a:off x="0" y="1052513"/>
            <a:ext cx="5651500" cy="4786312"/>
          </a:xfrm>
          <a:prstGeom prst="rect">
            <a:avLst/>
          </a:prstGeom>
          <a:noFill/>
          <a:ln w="9525">
            <a:noFill/>
            <a:miter lim="800000"/>
            <a:headEnd/>
            <a:tailEnd/>
          </a:ln>
        </p:spPr>
      </p:pic>
      <p:sp>
        <p:nvSpPr>
          <p:cNvPr id="50180" name="Rectangle 5"/>
          <p:cNvSpPr>
            <a:spLocks noChangeArrowheads="1"/>
          </p:cNvSpPr>
          <p:nvPr/>
        </p:nvSpPr>
        <p:spPr bwMode="auto">
          <a:xfrm>
            <a:off x="5724525" y="573088"/>
            <a:ext cx="3384550" cy="6143625"/>
          </a:xfrm>
          <a:prstGeom prst="rect">
            <a:avLst/>
          </a:prstGeom>
          <a:solidFill>
            <a:schemeClr val="bg1"/>
          </a:solidFill>
          <a:ln w="9525">
            <a:noFill/>
            <a:miter lim="800000"/>
            <a:headEnd/>
            <a:tailEnd/>
          </a:ln>
        </p:spPr>
        <p:txBody>
          <a:bodyPr lIns="18000" tIns="10800" rIns="18000" bIns="10800" anchor="ctr">
            <a:spAutoFit/>
          </a:bodyPr>
          <a:lstStyle/>
          <a:p>
            <a:pPr marL="177800" indent="-177800">
              <a:lnSpc>
                <a:spcPct val="90000"/>
              </a:lnSpc>
            </a:pPr>
            <a:r>
              <a:rPr lang="ru-RU" sz="1700"/>
              <a:t>1. природные площадные и локальные источники радиации по естественному</a:t>
            </a:r>
            <a:r>
              <a:rPr lang="en-US" sz="1700"/>
              <a:t>y </a:t>
            </a:r>
            <a:r>
              <a:rPr lang="ru-RU" sz="1700"/>
              <a:t>ряду изотопов: </a:t>
            </a:r>
          </a:p>
          <a:p>
            <a:pPr marL="177800" indent="-177800">
              <a:lnSpc>
                <a:spcPct val="90000"/>
              </a:lnSpc>
            </a:pPr>
            <a:r>
              <a:rPr lang="ru-RU" sz="1700"/>
              <a:t> </a:t>
            </a:r>
            <a:r>
              <a:rPr lang="en-US" sz="1700"/>
              <a:t>U</a:t>
            </a:r>
            <a:r>
              <a:rPr lang="en-US" sz="1700" baseline="30000"/>
              <a:t>323-238</a:t>
            </a:r>
            <a:r>
              <a:rPr lang="en-US" sz="1700"/>
              <a:t> </a:t>
            </a:r>
            <a:r>
              <a:rPr lang="ru-RU" sz="1700"/>
              <a:t>    </a:t>
            </a:r>
            <a:r>
              <a:rPr lang="en-US" sz="1700"/>
              <a:t>Th</a:t>
            </a:r>
            <a:r>
              <a:rPr lang="en-US" sz="1700" baseline="30000"/>
              <a:t>226-232</a:t>
            </a:r>
            <a:r>
              <a:rPr lang="en-US" sz="1700"/>
              <a:t> </a:t>
            </a:r>
            <a:r>
              <a:rPr lang="ru-RU" sz="1700"/>
              <a:t>      </a:t>
            </a:r>
            <a:r>
              <a:rPr lang="en-US" sz="1700"/>
              <a:t>Ra</a:t>
            </a:r>
            <a:r>
              <a:rPr lang="ru-RU" sz="1700" baseline="30000"/>
              <a:t>222-228          </a:t>
            </a:r>
            <a:r>
              <a:rPr lang="en-US" sz="1700"/>
              <a:t>Rn</a:t>
            </a:r>
            <a:r>
              <a:rPr lang="en-US" sz="1700" baseline="30000"/>
              <a:t>218-222</a:t>
            </a:r>
            <a:r>
              <a:rPr lang="en-US" sz="1700"/>
              <a:t> </a:t>
            </a:r>
            <a:endParaRPr lang="ru-RU" sz="1700"/>
          </a:p>
          <a:p>
            <a:pPr marL="177800" indent="-177800">
              <a:lnSpc>
                <a:spcPct val="90000"/>
              </a:lnSpc>
              <a:buFontTx/>
              <a:buAutoNum type="arabicPeriod" startAt="2"/>
            </a:pPr>
            <a:r>
              <a:rPr lang="ru-RU" sz="1700"/>
              <a:t> антропогенные площадные и локальные источники радиации с плотностью загрязнения </a:t>
            </a:r>
            <a:r>
              <a:rPr lang="en-US" sz="1700"/>
              <a:t>Cs</a:t>
            </a:r>
            <a:r>
              <a:rPr lang="en-US" sz="1700" baseline="30000"/>
              <a:t>137 </a:t>
            </a:r>
            <a:r>
              <a:rPr lang="ru-RU" sz="1700"/>
              <a:t>(мКн/км</a:t>
            </a:r>
            <a:r>
              <a:rPr lang="ru-RU" sz="1700" baseline="30000"/>
              <a:t>2</a:t>
            </a:r>
            <a:r>
              <a:rPr lang="ru-RU" sz="1700"/>
              <a:t>) превышающим фон в 1,5-2 раза; </a:t>
            </a:r>
          </a:p>
          <a:p>
            <a:pPr marL="177800" indent="-177800">
              <a:lnSpc>
                <a:spcPct val="90000"/>
              </a:lnSpc>
              <a:buFontTx/>
              <a:buAutoNum type="arabicPeriod" startAt="2"/>
            </a:pPr>
            <a:r>
              <a:rPr lang="ru-RU" sz="1700"/>
              <a:t>аномальное содержание общего урана в водных источниках малых рек и озер; </a:t>
            </a:r>
          </a:p>
          <a:p>
            <a:pPr marL="177800" indent="-177800">
              <a:lnSpc>
                <a:spcPct val="90000"/>
              </a:lnSpc>
              <a:buFontTx/>
              <a:buAutoNum type="arabicPeriod" startAt="2"/>
            </a:pPr>
            <a:r>
              <a:rPr lang="ru-RU" sz="1700"/>
              <a:t>комбинированные ареалы природных и антропогенных источников радиации; </a:t>
            </a:r>
          </a:p>
          <a:p>
            <a:pPr marL="177800" indent="-177800">
              <a:lnSpc>
                <a:spcPct val="90000"/>
              </a:lnSpc>
              <a:buFontTx/>
              <a:buAutoNum type="arabicPeriod" startAt="2"/>
            </a:pPr>
            <a:r>
              <a:rPr lang="ru-RU" sz="1700"/>
              <a:t>комбинированные ареалы с аномальным содержанием урана в водных источниках малых рек и антропогенных источников радиации; </a:t>
            </a:r>
          </a:p>
          <a:p>
            <a:pPr marL="177800" indent="-177800">
              <a:lnSpc>
                <a:spcPct val="90000"/>
              </a:lnSpc>
              <a:buFontTx/>
              <a:buAutoNum type="arabicPeriod" startAt="2"/>
            </a:pPr>
            <a:r>
              <a:rPr lang="ru-RU" sz="1700"/>
              <a:t> трансекты отбора почвенных и водных проб на антропогенные радионуклиды.</a:t>
            </a:r>
          </a:p>
        </p:txBody>
      </p:sp>
      <p:sp>
        <p:nvSpPr>
          <p:cNvPr id="50181" name="Line 6"/>
          <p:cNvSpPr>
            <a:spLocks noChangeShapeType="1"/>
          </p:cNvSpPr>
          <p:nvPr/>
        </p:nvSpPr>
        <p:spPr bwMode="auto">
          <a:xfrm>
            <a:off x="8820150" y="1700213"/>
            <a:ext cx="144463" cy="0"/>
          </a:xfrm>
          <a:prstGeom prst="line">
            <a:avLst/>
          </a:prstGeom>
          <a:noFill/>
          <a:ln w="9525">
            <a:solidFill>
              <a:schemeClr val="tx1"/>
            </a:solidFill>
            <a:round/>
            <a:headEnd/>
            <a:tailEnd type="triangle" w="med" len="med"/>
          </a:ln>
        </p:spPr>
        <p:txBody>
          <a:bodyPr/>
          <a:lstStyle/>
          <a:p>
            <a:endParaRPr lang="ru-RU"/>
          </a:p>
        </p:txBody>
      </p:sp>
      <p:sp>
        <p:nvSpPr>
          <p:cNvPr id="50182" name="Line 7"/>
          <p:cNvSpPr>
            <a:spLocks noChangeShapeType="1"/>
          </p:cNvSpPr>
          <p:nvPr/>
        </p:nvSpPr>
        <p:spPr bwMode="auto">
          <a:xfrm>
            <a:off x="6588125" y="1700213"/>
            <a:ext cx="144463" cy="0"/>
          </a:xfrm>
          <a:prstGeom prst="line">
            <a:avLst/>
          </a:prstGeom>
          <a:noFill/>
          <a:ln w="9525">
            <a:solidFill>
              <a:schemeClr val="tx1"/>
            </a:solidFill>
            <a:round/>
            <a:headEnd/>
            <a:tailEnd type="triangle" w="med" len="med"/>
          </a:ln>
        </p:spPr>
        <p:txBody>
          <a:bodyPr/>
          <a:lstStyle/>
          <a:p>
            <a:endParaRPr lang="ru-RU"/>
          </a:p>
        </p:txBody>
      </p:sp>
      <p:sp>
        <p:nvSpPr>
          <p:cNvPr id="50183" name="Line 8"/>
          <p:cNvSpPr>
            <a:spLocks noChangeShapeType="1"/>
          </p:cNvSpPr>
          <p:nvPr/>
        </p:nvSpPr>
        <p:spPr bwMode="auto">
          <a:xfrm>
            <a:off x="7740650" y="1700213"/>
            <a:ext cx="144463" cy="0"/>
          </a:xfrm>
          <a:prstGeom prst="line">
            <a:avLst/>
          </a:prstGeom>
          <a:noFill/>
          <a:ln w="9525">
            <a:solidFill>
              <a:schemeClr val="tx1"/>
            </a:solidFill>
            <a:round/>
            <a:headEnd/>
            <a:tailEnd type="triangle" w="med" len="med"/>
          </a:ln>
        </p:spPr>
        <p:txBody>
          <a:bodyPr/>
          <a:lstStyle/>
          <a:p>
            <a:endParaRPr lang="ru-RU"/>
          </a:p>
        </p:txBody>
      </p:sp>
      <p:sp>
        <p:nvSpPr>
          <p:cNvPr id="50184" name="Text Box 4"/>
          <p:cNvSpPr txBox="1">
            <a:spLocks noChangeArrowheads="1"/>
          </p:cNvSpPr>
          <p:nvPr/>
        </p:nvSpPr>
        <p:spPr bwMode="auto">
          <a:xfrm>
            <a:off x="431973" y="6553200"/>
            <a:ext cx="5364163" cy="307777"/>
          </a:xfrm>
          <a:prstGeom prst="rect">
            <a:avLst/>
          </a:prstGeom>
          <a:noFill/>
          <a:ln w="9525">
            <a:noFill/>
            <a:miter lim="800000"/>
            <a:headEnd/>
            <a:tailEnd/>
          </a:ln>
        </p:spPr>
        <p:txBody>
          <a:bodyPr wrap="square">
            <a:spAutoFit/>
          </a:bodyPr>
          <a:lstStyle/>
          <a:p>
            <a:pPr algn="r">
              <a:spcBef>
                <a:spcPct val="50000"/>
              </a:spcBef>
            </a:pPr>
            <a:r>
              <a:rPr lang="ru-RU" sz="1400" i="1" dirty="0" smtClean="0">
                <a:latin typeface="Times New Roman" pitchFamily="18" charset="0"/>
              </a:rPr>
              <a:t>Шойхет Я.Н., Лазарев </a:t>
            </a:r>
            <a:r>
              <a:rPr lang="ru-RU" sz="1400" i="1" dirty="0">
                <a:latin typeface="Times New Roman" pitchFamily="18" charset="0"/>
              </a:rPr>
              <a:t>А.Ф., Путилова А.А., Винокуров Ю.И.,  2013</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252413" y="115888"/>
            <a:ext cx="8712200" cy="457200"/>
          </a:xfrm>
          <a:prstGeom prst="rect">
            <a:avLst/>
          </a:prstGeom>
          <a:noFill/>
          <a:ln w="9525">
            <a:noFill/>
            <a:miter lim="800000"/>
            <a:headEnd/>
            <a:tailEnd/>
          </a:ln>
        </p:spPr>
        <p:txBody>
          <a:bodyPr>
            <a:spAutoFit/>
          </a:bodyPr>
          <a:lstStyle/>
          <a:p>
            <a:pPr algn="ctr"/>
            <a:r>
              <a:rPr lang="ru-RU" sz="2400" b="1">
                <a:solidFill>
                  <a:srgbClr val="FF0000"/>
                </a:solidFill>
              </a:rPr>
              <a:t>Медико-территориальные зоны Алтайского края</a:t>
            </a:r>
          </a:p>
        </p:txBody>
      </p:sp>
      <p:sp>
        <p:nvSpPr>
          <p:cNvPr id="51203" name="Rectangle 4"/>
          <p:cNvSpPr>
            <a:spLocks noChangeArrowheads="1"/>
          </p:cNvSpPr>
          <p:nvPr/>
        </p:nvSpPr>
        <p:spPr bwMode="auto">
          <a:xfrm>
            <a:off x="323850" y="4581525"/>
            <a:ext cx="8208963" cy="708025"/>
          </a:xfrm>
          <a:prstGeom prst="rect">
            <a:avLst/>
          </a:prstGeom>
          <a:noFill/>
          <a:ln w="9525">
            <a:noFill/>
            <a:miter lim="800000"/>
            <a:headEnd/>
            <a:tailEnd/>
          </a:ln>
        </p:spPr>
        <p:txBody>
          <a:bodyPr anchor="ctr">
            <a:spAutoFit/>
          </a:bodyPr>
          <a:lstStyle/>
          <a:p>
            <a:r>
              <a:rPr lang="en-US"/>
              <a:t>I</a:t>
            </a:r>
            <a:r>
              <a:rPr lang="ru-RU"/>
              <a:t> – Барнаульская, </a:t>
            </a:r>
            <a:r>
              <a:rPr lang="en-US"/>
              <a:t>II</a:t>
            </a:r>
            <a:r>
              <a:rPr lang="ru-RU"/>
              <a:t> - Алейская, </a:t>
            </a:r>
            <a:r>
              <a:rPr lang="en-US"/>
              <a:t>III</a:t>
            </a:r>
            <a:r>
              <a:rPr lang="ru-RU"/>
              <a:t> - Славгородская, </a:t>
            </a:r>
            <a:r>
              <a:rPr lang="en-US"/>
              <a:t>IV</a:t>
            </a:r>
            <a:r>
              <a:rPr lang="ru-RU"/>
              <a:t> - Рубцовская (в нее же входит модельная зона </a:t>
            </a:r>
            <a:r>
              <a:rPr lang="en-US"/>
              <a:t>VI</a:t>
            </a:r>
            <a:r>
              <a:rPr lang="ru-RU"/>
              <a:t>), </a:t>
            </a:r>
            <a:r>
              <a:rPr lang="en-US"/>
              <a:t>V</a:t>
            </a:r>
            <a:r>
              <a:rPr lang="ru-RU"/>
              <a:t> - Бийская. </a:t>
            </a:r>
          </a:p>
        </p:txBody>
      </p:sp>
      <p:sp>
        <p:nvSpPr>
          <p:cNvPr id="51204" name="Rectangle 5"/>
          <p:cNvSpPr>
            <a:spLocks noChangeArrowheads="1"/>
          </p:cNvSpPr>
          <p:nvPr/>
        </p:nvSpPr>
        <p:spPr bwMode="auto">
          <a:xfrm>
            <a:off x="2411413" y="6453188"/>
            <a:ext cx="6705600" cy="304800"/>
          </a:xfrm>
          <a:prstGeom prst="rect">
            <a:avLst/>
          </a:prstGeom>
          <a:noFill/>
          <a:ln w="12700">
            <a:noFill/>
            <a:miter lim="800000"/>
            <a:headEnd/>
            <a:tailEnd/>
          </a:ln>
        </p:spPr>
        <p:txBody>
          <a:bodyPr>
            <a:spAutoFit/>
          </a:bodyPr>
          <a:lstStyle/>
          <a:p>
            <a:pPr algn="r" eaLnBrk="0" hangingPunct="0"/>
            <a:r>
              <a:rPr lang="ru-RU" sz="1400" i="1"/>
              <a:t>Шойхет Я.Н., Колядо И.Б., 1996</a:t>
            </a:r>
            <a:endParaRPr lang="en-US" sz="1400" i="1"/>
          </a:p>
        </p:txBody>
      </p:sp>
      <p:sp>
        <p:nvSpPr>
          <p:cNvPr id="51205" name="Rectangle 6"/>
          <p:cNvSpPr>
            <a:spLocks noChangeArrowheads="1"/>
          </p:cNvSpPr>
          <p:nvPr/>
        </p:nvSpPr>
        <p:spPr bwMode="auto">
          <a:xfrm>
            <a:off x="250825" y="5373688"/>
            <a:ext cx="8893175" cy="1006475"/>
          </a:xfrm>
          <a:prstGeom prst="rect">
            <a:avLst/>
          </a:prstGeom>
          <a:noFill/>
          <a:ln w="9525">
            <a:noFill/>
            <a:miter lim="800000"/>
            <a:headEnd/>
            <a:tailEnd/>
          </a:ln>
        </p:spPr>
        <p:txBody>
          <a:bodyPr>
            <a:spAutoFit/>
          </a:bodyPr>
          <a:lstStyle/>
          <a:p>
            <a:pPr>
              <a:buFontTx/>
              <a:buBlip>
                <a:blip r:embed="rId2"/>
              </a:buBlip>
            </a:pPr>
            <a:r>
              <a:rPr lang="ru-RU" b="1"/>
              <a:t>Определены территории Алтайского края, население которых наиболее пострадало от радиационного воздействия – </a:t>
            </a:r>
            <a:r>
              <a:rPr lang="ru-RU" b="1">
                <a:solidFill>
                  <a:srgbClr val="FF0000"/>
                </a:solidFill>
              </a:rPr>
              <a:t>МОДЕЛЬНАЯ ЗОНА</a:t>
            </a:r>
          </a:p>
        </p:txBody>
      </p:sp>
      <p:grpSp>
        <p:nvGrpSpPr>
          <p:cNvPr id="51206" name="Group 8"/>
          <p:cNvGrpSpPr>
            <a:grpSpLocks/>
          </p:cNvGrpSpPr>
          <p:nvPr/>
        </p:nvGrpSpPr>
        <p:grpSpPr bwMode="auto">
          <a:xfrm>
            <a:off x="1763713" y="692150"/>
            <a:ext cx="5903912" cy="3963988"/>
            <a:chOff x="1111" y="479"/>
            <a:chExt cx="3719" cy="2497"/>
          </a:xfrm>
        </p:grpSpPr>
        <p:pic>
          <p:nvPicPr>
            <p:cNvPr id="51207" name="Picture 3" descr="zones Копировать"/>
            <p:cNvPicPr>
              <a:picLocks noChangeAspect="1" noChangeArrowheads="1"/>
            </p:cNvPicPr>
            <p:nvPr/>
          </p:nvPicPr>
          <p:blipFill>
            <a:blip r:embed="rId3" cstate="print"/>
            <a:srcRect/>
            <a:stretch>
              <a:fillRect/>
            </a:stretch>
          </p:blipFill>
          <p:spPr bwMode="auto">
            <a:xfrm>
              <a:off x="1111" y="479"/>
              <a:ext cx="3719" cy="2497"/>
            </a:xfrm>
            <a:prstGeom prst="rect">
              <a:avLst/>
            </a:prstGeom>
            <a:noFill/>
            <a:ln w="9525">
              <a:noFill/>
              <a:miter lim="800000"/>
              <a:headEnd/>
              <a:tailEnd/>
            </a:ln>
          </p:spPr>
        </p:pic>
        <p:sp>
          <p:nvSpPr>
            <p:cNvPr id="51208" name="Text Box 7"/>
            <p:cNvSpPr txBox="1">
              <a:spLocks noChangeArrowheads="1"/>
            </p:cNvSpPr>
            <p:nvPr/>
          </p:nvSpPr>
          <p:spPr bwMode="auto">
            <a:xfrm>
              <a:off x="2426" y="2475"/>
              <a:ext cx="318" cy="252"/>
            </a:xfrm>
            <a:prstGeom prst="rect">
              <a:avLst/>
            </a:prstGeom>
            <a:noFill/>
            <a:ln w="9525">
              <a:noFill/>
              <a:miter lim="800000"/>
              <a:headEnd/>
              <a:tailEnd/>
            </a:ln>
          </p:spPr>
          <p:txBody>
            <a:bodyPr>
              <a:spAutoFit/>
            </a:bodyPr>
            <a:lstStyle/>
            <a:p>
              <a:pPr>
                <a:spcBef>
                  <a:spcPct val="50000"/>
                </a:spcBef>
              </a:pPr>
              <a:r>
                <a:rPr lang="en-US" b="1">
                  <a:solidFill>
                    <a:schemeClr val="bg1"/>
                  </a:solidFill>
                </a:rPr>
                <a:t>VI</a:t>
              </a:r>
              <a:endParaRPr lang="ru-RU" b="1">
                <a:solidFill>
                  <a:schemeClr val="bg1"/>
                </a:solidFill>
              </a:endParaRP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07950" y="115888"/>
            <a:ext cx="8964613" cy="1187450"/>
          </a:xfrm>
          <a:prstGeom prst="rect">
            <a:avLst/>
          </a:prstGeom>
          <a:noFill/>
          <a:ln w="9525">
            <a:noFill/>
            <a:miter lim="800000"/>
            <a:headEnd/>
            <a:tailEnd/>
          </a:ln>
        </p:spPr>
        <p:txBody>
          <a:bodyPr anchor="ctr">
            <a:spAutoFit/>
          </a:bodyPr>
          <a:lstStyle/>
          <a:p>
            <a:pPr algn="ctr"/>
            <a:r>
              <a:rPr lang="ru-RU" sz="2400" b="1">
                <a:solidFill>
                  <a:srgbClr val="FF0000"/>
                </a:solidFill>
              </a:rPr>
              <a:t>Заболеваемость раком щитовидной железы </a:t>
            </a:r>
          </a:p>
          <a:p>
            <a:pPr algn="ctr"/>
            <a:r>
              <a:rPr lang="ru-RU" sz="2400" b="1">
                <a:solidFill>
                  <a:srgbClr val="FF0000"/>
                </a:solidFill>
              </a:rPr>
              <a:t>женского населения Алтайского края (1992-1996 гг.)</a:t>
            </a:r>
          </a:p>
          <a:p>
            <a:pPr algn="ctr"/>
            <a:r>
              <a:rPr lang="ru-RU" sz="2400" b="1">
                <a:solidFill>
                  <a:srgbClr val="FF0000"/>
                </a:solidFill>
              </a:rPr>
              <a:t>в различных медико-территориальных зонах</a:t>
            </a:r>
            <a:endParaRPr lang="ru-RU" sz="2400">
              <a:solidFill>
                <a:srgbClr val="FF0000"/>
              </a:solidFill>
            </a:endParaRPr>
          </a:p>
        </p:txBody>
      </p:sp>
      <p:graphicFrame>
        <p:nvGraphicFramePr>
          <p:cNvPr id="233551" name="Group 79"/>
          <p:cNvGraphicFramePr>
            <a:graphicFrameLocks noGrp="1"/>
          </p:cNvGraphicFramePr>
          <p:nvPr/>
        </p:nvGraphicFramePr>
        <p:xfrm>
          <a:off x="107950" y="1484313"/>
          <a:ext cx="8893175" cy="4861244"/>
        </p:xfrm>
        <a:graphic>
          <a:graphicData uri="http://schemas.openxmlformats.org/drawingml/2006/table">
            <a:tbl>
              <a:tblPr/>
              <a:tblGrid>
                <a:gridCol w="803275"/>
                <a:gridCol w="2589213"/>
                <a:gridCol w="2913062"/>
                <a:gridCol w="2587625"/>
              </a:tblGrid>
              <a:tr h="474663">
                <a:tc rowSpan="2">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dirty="0" smtClean="0">
                          <a:ln>
                            <a:noFill/>
                          </a:ln>
                          <a:solidFill>
                            <a:srgbClr val="800000"/>
                          </a:solidFill>
                          <a:effectLst>
                            <a:outerShdw blurRad="38100" dist="38100" dir="2700000" algn="tl">
                              <a:srgbClr val="000000"/>
                            </a:outerShdw>
                          </a:effectLst>
                          <a:latin typeface="Arial" pitchFamily="34" charset="0"/>
                          <a:ea typeface="Times New Roman" pitchFamily="18" charset="0"/>
                          <a:cs typeface="Arial" pitchFamily="34" charset="0"/>
                        </a:rPr>
                        <a:t>№ зоны</a:t>
                      </a:r>
                      <a:endParaRPr kumimoji="0" lang="ru-RU" sz="24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25400" cap="flat" cmpd="sng" algn="ctr">
                      <a:solidFill>
                        <a:srgbClr val="800000"/>
                      </a:solidFill>
                      <a:prstDash val="solid"/>
                      <a:round/>
                      <a:headEnd type="none" w="med" len="med"/>
                      <a:tailEnd type="none" w="med" len="med"/>
                    </a:lnL>
                    <a:lnR w="25400" cap="flat" cmpd="sng" algn="ctr">
                      <a:solidFill>
                        <a:srgbClr val="800000"/>
                      </a:solidFill>
                      <a:prstDash val="solid"/>
                      <a:round/>
                      <a:headEnd type="none" w="med" len="med"/>
                      <a:tailEnd type="none" w="med" len="med"/>
                    </a:lnR>
                    <a:lnT w="25400" cap="flat" cmpd="sng" algn="ctr">
                      <a:solidFill>
                        <a:srgbClr val="800000"/>
                      </a:solidFill>
                      <a:prstDash val="solid"/>
                      <a:round/>
                      <a:headEnd type="none" w="med" len="med"/>
                      <a:tailEnd type="none" w="med" len="med"/>
                    </a:lnT>
                    <a:lnB w="25400" cap="flat" cmpd="sng" algn="ctr">
                      <a:solidFill>
                        <a:srgbClr val="800000"/>
                      </a:solidFill>
                      <a:prstDash val="solid"/>
                      <a:round/>
                      <a:headEnd type="none" w="med" len="med"/>
                      <a:tailEnd type="none" w="med" len="med"/>
                    </a:lnB>
                    <a:lnTlToBr>
                      <a:noFill/>
                    </a:lnTlToBr>
                    <a:lnBlToTr>
                      <a:noFill/>
                    </a:lnBlToTr>
                    <a:solidFill>
                      <a:srgbClr val="FFCCCC"/>
                    </a:solidFill>
                  </a:tcPr>
                </a:tc>
                <a:tc rowSpan="2">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dirty="0" smtClean="0">
                          <a:ln>
                            <a:noFill/>
                          </a:ln>
                          <a:solidFill>
                            <a:srgbClr val="800000"/>
                          </a:solidFill>
                          <a:effectLst>
                            <a:outerShdw blurRad="38100" dist="38100" dir="2700000" algn="tl">
                              <a:srgbClr val="000000"/>
                            </a:outerShdw>
                          </a:effectLst>
                          <a:latin typeface="Arial" pitchFamily="34" charset="0"/>
                          <a:ea typeface="Times New Roman" pitchFamily="18" charset="0"/>
                          <a:cs typeface="Arial" pitchFamily="34" charset="0"/>
                        </a:rPr>
                        <a:t>Название зоны</a:t>
                      </a:r>
                      <a:endParaRPr kumimoji="0" lang="ru-RU" sz="24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25400" cap="flat" cmpd="sng" algn="ctr">
                      <a:solidFill>
                        <a:srgbClr val="800000"/>
                      </a:solidFill>
                      <a:prstDash val="solid"/>
                      <a:round/>
                      <a:headEnd type="none" w="med" len="med"/>
                      <a:tailEnd type="none" w="med" len="med"/>
                    </a:lnL>
                    <a:lnR w="25400" cap="flat" cmpd="sng" algn="ctr">
                      <a:solidFill>
                        <a:srgbClr val="800000"/>
                      </a:solidFill>
                      <a:prstDash val="solid"/>
                      <a:round/>
                      <a:headEnd type="none" w="med" len="med"/>
                      <a:tailEnd type="none" w="med" len="med"/>
                    </a:lnR>
                    <a:lnT w="25400" cap="flat" cmpd="sng" algn="ctr">
                      <a:solidFill>
                        <a:srgbClr val="800000"/>
                      </a:solidFill>
                      <a:prstDash val="solid"/>
                      <a:round/>
                      <a:headEnd type="none" w="med" len="med"/>
                      <a:tailEnd type="none" w="med" len="med"/>
                    </a:lnT>
                    <a:lnB w="25400" cap="flat" cmpd="sng" algn="ctr">
                      <a:solidFill>
                        <a:srgbClr val="800000"/>
                      </a:solidFill>
                      <a:prstDash val="solid"/>
                      <a:round/>
                      <a:headEnd type="none" w="med" len="med"/>
                      <a:tailEnd type="none" w="med" len="med"/>
                    </a:lnB>
                    <a:lnTlToBr>
                      <a:noFill/>
                    </a:lnTlToBr>
                    <a:lnBlToTr>
                      <a:noFill/>
                    </a:lnBlToTr>
                    <a:solidFill>
                      <a:srgbClr val="FFCCCC"/>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smtClean="0">
                          <a:ln>
                            <a:noFill/>
                          </a:ln>
                          <a:solidFill>
                            <a:srgbClr val="800000"/>
                          </a:solidFill>
                          <a:effectLst>
                            <a:outerShdw blurRad="38100" dist="38100" dir="2700000" algn="tl">
                              <a:srgbClr val="000000"/>
                            </a:outerShdw>
                          </a:effectLst>
                          <a:latin typeface="Arial" pitchFamily="34" charset="0"/>
                        </a:rPr>
                        <a:t>Заболеваемость</a:t>
                      </a:r>
                    </a:p>
                  </a:txBody>
                  <a:tcPr horzOverflow="overflow">
                    <a:lnL w="25400" cap="flat" cmpd="sng" algn="ctr">
                      <a:solidFill>
                        <a:srgbClr val="800000"/>
                      </a:solidFill>
                      <a:prstDash val="solid"/>
                      <a:round/>
                      <a:headEnd type="none" w="med" len="med"/>
                      <a:tailEnd type="none" w="med" len="med"/>
                    </a:lnL>
                    <a:lnR w="25400" cap="flat" cmpd="sng" algn="ctr">
                      <a:solidFill>
                        <a:srgbClr val="800000"/>
                      </a:solidFill>
                      <a:prstDash val="solid"/>
                      <a:round/>
                      <a:headEnd type="none" w="med" len="med"/>
                      <a:tailEnd type="none" w="med" len="med"/>
                    </a:lnR>
                    <a:lnT w="25400" cap="flat" cmpd="sng" algn="ctr">
                      <a:solidFill>
                        <a:srgbClr val="800000"/>
                      </a:solidFill>
                      <a:prstDash val="solid"/>
                      <a:round/>
                      <a:headEnd type="none" w="med" len="med"/>
                      <a:tailEnd type="none" w="med" len="med"/>
                    </a:lnT>
                    <a:lnB w="25400" cap="flat" cmpd="sng" algn="ctr">
                      <a:solidFill>
                        <a:srgbClr val="800000"/>
                      </a:solidFill>
                      <a:prstDash val="solid"/>
                      <a:round/>
                      <a:headEnd type="none" w="med" len="med"/>
                      <a:tailEnd type="none" w="med" len="med"/>
                    </a:lnB>
                    <a:lnTlToBr>
                      <a:noFill/>
                    </a:lnTlToBr>
                    <a:lnBlToTr>
                      <a:noFill/>
                    </a:lnBlToTr>
                    <a:solidFill>
                      <a:srgbClr val="FFCCCC"/>
                    </a:solidFill>
                  </a:tcPr>
                </a:tc>
                <a:tc hMerge="1">
                  <a:txBody>
                    <a:bodyPr/>
                    <a:lstStyle/>
                    <a:p>
                      <a:endParaRPr lang="ru-RU"/>
                    </a:p>
                  </a:txBody>
                  <a:tcPr/>
                </a:tc>
              </a:tr>
              <a:tr h="474663">
                <a:tc vMerge="1">
                  <a:txBody>
                    <a:bodyPr/>
                    <a:lstStyle/>
                    <a:p>
                      <a:endParaRPr lang="ru-RU"/>
                    </a:p>
                  </a:txBody>
                  <a:tcPr/>
                </a:tc>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smtClean="0">
                          <a:ln>
                            <a:noFill/>
                          </a:ln>
                          <a:solidFill>
                            <a:srgbClr val="800000"/>
                          </a:solidFill>
                          <a:effectLst>
                            <a:outerShdw blurRad="38100" dist="38100" dir="2700000" algn="tl">
                              <a:srgbClr val="000000"/>
                            </a:outerShdw>
                          </a:effectLst>
                          <a:latin typeface="Arial" pitchFamily="34" charset="0"/>
                          <a:ea typeface="Times New Roman" pitchFamily="18" charset="0"/>
                          <a:cs typeface="Arial" pitchFamily="34" charset="0"/>
                        </a:rPr>
                        <a:t>Показатель</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25400" cap="flat" cmpd="sng" algn="ctr">
                      <a:solidFill>
                        <a:srgbClr val="800000"/>
                      </a:solidFill>
                      <a:prstDash val="solid"/>
                      <a:round/>
                      <a:headEnd type="none" w="med" len="med"/>
                      <a:tailEnd type="none" w="med" len="med"/>
                    </a:lnL>
                    <a:lnR w="25400" cap="flat" cmpd="sng" algn="ctr">
                      <a:solidFill>
                        <a:srgbClr val="800000"/>
                      </a:solidFill>
                      <a:prstDash val="solid"/>
                      <a:round/>
                      <a:headEnd type="none" w="med" len="med"/>
                      <a:tailEnd type="none" w="med" len="med"/>
                    </a:lnR>
                    <a:lnT w="25400" cap="flat" cmpd="sng" algn="ctr">
                      <a:solidFill>
                        <a:srgbClr val="800000"/>
                      </a:solidFill>
                      <a:prstDash val="solid"/>
                      <a:round/>
                      <a:headEnd type="none" w="med" len="med"/>
                      <a:tailEnd type="none" w="med" len="med"/>
                    </a:lnT>
                    <a:lnB w="25400" cap="flat" cmpd="sng" algn="ctr">
                      <a:solidFill>
                        <a:srgbClr val="8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smtClean="0">
                          <a:ln>
                            <a:noFill/>
                          </a:ln>
                          <a:solidFill>
                            <a:srgbClr val="800000"/>
                          </a:solidFill>
                          <a:effectLst>
                            <a:outerShdw blurRad="38100" dist="38100" dir="2700000" algn="tl">
                              <a:srgbClr val="000000"/>
                            </a:outerShdw>
                          </a:effectLst>
                          <a:latin typeface="Arial" pitchFamily="34" charset="0"/>
                          <a:ea typeface="Times New Roman" pitchFamily="18" charset="0"/>
                          <a:cs typeface="Arial" pitchFamily="34" charset="0"/>
                        </a:rPr>
                        <a:t>Интервал</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25400" cap="flat" cmpd="sng" algn="ctr">
                      <a:solidFill>
                        <a:srgbClr val="800000"/>
                      </a:solidFill>
                      <a:prstDash val="solid"/>
                      <a:round/>
                      <a:headEnd type="none" w="med" len="med"/>
                      <a:tailEnd type="none" w="med" len="med"/>
                    </a:lnL>
                    <a:lnR w="25400" cap="flat" cmpd="sng" algn="ctr">
                      <a:solidFill>
                        <a:srgbClr val="800000"/>
                      </a:solidFill>
                      <a:prstDash val="solid"/>
                      <a:round/>
                      <a:headEnd type="none" w="med" len="med"/>
                      <a:tailEnd type="none" w="med" len="med"/>
                    </a:lnR>
                    <a:lnT w="25400" cap="flat" cmpd="sng" algn="ctr">
                      <a:solidFill>
                        <a:srgbClr val="800000"/>
                      </a:solidFill>
                      <a:prstDash val="solid"/>
                      <a:round/>
                      <a:headEnd type="none" w="med" len="med"/>
                      <a:tailEnd type="none" w="med" len="med"/>
                    </a:lnT>
                    <a:lnB w="25400" cap="flat" cmpd="sng" algn="ctr">
                      <a:solidFill>
                        <a:srgbClr val="800000"/>
                      </a:solidFill>
                      <a:prstDash val="solid"/>
                      <a:round/>
                      <a:headEnd type="none" w="med" len="med"/>
                      <a:tailEnd type="none" w="med" len="med"/>
                    </a:lnB>
                    <a:lnTlToBr>
                      <a:noFill/>
                    </a:lnTlToBr>
                    <a:lnBlToTr>
                      <a:noFill/>
                    </a:lnBlToTr>
                    <a:solidFill>
                      <a:srgbClr val="FFCCCC"/>
                    </a:solidFill>
                  </a:tcPr>
                </a:tc>
              </a:tr>
              <a:tr h="474663">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2400" b="0" i="0" u="none" strike="noStrike" cap="none" normalizeH="0" baseline="0" smtClean="0">
                          <a:ln>
                            <a:noFill/>
                          </a:ln>
                          <a:solidFill>
                            <a:srgbClr val="800000"/>
                          </a:solidFill>
                          <a:effectLst>
                            <a:outerShdw blurRad="38100" dist="38100" dir="2700000" algn="tl">
                              <a:srgbClr val="000000"/>
                            </a:outerShdw>
                          </a:effectLst>
                          <a:latin typeface="Arial" pitchFamily="34" charset="0"/>
                          <a:ea typeface="Times New Roman" pitchFamily="18" charset="0"/>
                          <a:cs typeface="Arial" pitchFamily="34" charset="0"/>
                        </a:rPr>
                        <a:t>I</a:t>
                      </a:r>
                      <a:endParaRPr kumimoji="0" lang="en-US" sz="2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25400" cap="flat" cmpd="sng" algn="ctr">
                      <a:solidFill>
                        <a:srgbClr val="800000"/>
                      </a:solidFill>
                      <a:prstDash val="solid"/>
                      <a:round/>
                      <a:headEnd type="none" w="med" len="med"/>
                      <a:tailEnd type="none" w="med" len="med"/>
                    </a:lnL>
                    <a:lnR w="25400" cap="flat" cmpd="sng" algn="ctr">
                      <a:solidFill>
                        <a:srgbClr val="800000"/>
                      </a:solidFill>
                      <a:prstDash val="solid"/>
                      <a:round/>
                      <a:headEnd type="none" w="med" len="med"/>
                      <a:tailEnd type="none" w="med" len="med"/>
                    </a:lnR>
                    <a:lnT w="25400" cap="flat" cmpd="sng" algn="ctr">
                      <a:solidFill>
                        <a:srgbClr val="800000"/>
                      </a:solidFill>
                      <a:prstDash val="solid"/>
                      <a:round/>
                      <a:headEnd type="none" w="med" len="med"/>
                      <a:tailEnd type="none" w="med" len="med"/>
                    </a:lnT>
                    <a:lnB w="25400" cap="flat" cmpd="sng" algn="ctr">
                      <a:solidFill>
                        <a:srgbClr val="8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just"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dirty="0" err="1" smtClean="0">
                          <a:ln>
                            <a:noFill/>
                          </a:ln>
                          <a:solidFill>
                            <a:srgbClr val="000000"/>
                          </a:solidFill>
                          <a:effectLst>
                            <a:outerShdw blurRad="38100" dist="38100" dir="2700000" algn="tl">
                              <a:srgbClr val="C0C0C0"/>
                            </a:outerShdw>
                          </a:effectLst>
                          <a:latin typeface="Arial" pitchFamily="34" charset="0"/>
                          <a:ea typeface="Times New Roman" pitchFamily="18" charset="0"/>
                          <a:cs typeface="Arial" pitchFamily="34" charset="0"/>
                        </a:rPr>
                        <a:t>Барнаульская</a:t>
                      </a:r>
                      <a:endParaRPr kumimoji="0" lang="ru-RU" sz="24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Times New Roman" pitchFamily="18" charset="0"/>
                        <a:cs typeface="Arial" pitchFamily="34" charset="0"/>
                      </a:endParaRPr>
                    </a:p>
                  </a:txBody>
                  <a:tcPr horzOverflow="overflow">
                    <a:lnL w="25400" cap="flat" cmpd="sng" algn="ctr">
                      <a:solidFill>
                        <a:srgbClr val="8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8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smtClean="0">
                          <a:ln>
                            <a:noFill/>
                          </a:ln>
                          <a:solidFill>
                            <a:srgbClr val="000000"/>
                          </a:solidFill>
                          <a:effectLst>
                            <a:outerShdw blurRad="38100" dist="38100" dir="2700000" algn="tl">
                              <a:srgbClr val="FFFFFF"/>
                            </a:outerShdw>
                          </a:effectLst>
                          <a:latin typeface="Arial" pitchFamily="34" charset="0"/>
                          <a:ea typeface="Times New Roman" pitchFamily="18" charset="0"/>
                          <a:cs typeface="Arial" pitchFamily="34" charset="0"/>
                        </a:rPr>
                        <a:t>7,3</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8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smtClean="0">
                          <a:ln>
                            <a:noFill/>
                          </a:ln>
                          <a:solidFill>
                            <a:srgbClr val="000000"/>
                          </a:solidFill>
                          <a:effectLst>
                            <a:outerShdw blurRad="38100" dist="38100" dir="2700000" algn="tl">
                              <a:srgbClr val="FFFFFF"/>
                            </a:outerShdw>
                          </a:effectLst>
                          <a:latin typeface="Arial" pitchFamily="34" charset="0"/>
                          <a:ea typeface="Times New Roman" pitchFamily="18" charset="0"/>
                          <a:cs typeface="Arial" pitchFamily="34" charset="0"/>
                        </a:rPr>
                        <a:t>5,9-8,8</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8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474663">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2400" b="0" i="0" u="none" strike="noStrike" cap="none" normalizeH="0" baseline="0" smtClean="0">
                          <a:ln>
                            <a:noFill/>
                          </a:ln>
                          <a:solidFill>
                            <a:srgbClr val="800000"/>
                          </a:solidFill>
                          <a:effectLst>
                            <a:outerShdw blurRad="38100" dist="38100" dir="2700000" algn="tl">
                              <a:srgbClr val="000000"/>
                            </a:outerShdw>
                          </a:effectLst>
                          <a:latin typeface="Arial" pitchFamily="34" charset="0"/>
                          <a:ea typeface="Times New Roman" pitchFamily="18" charset="0"/>
                          <a:cs typeface="Arial" pitchFamily="34" charset="0"/>
                        </a:rPr>
                        <a:t>II</a:t>
                      </a:r>
                      <a:endParaRPr kumimoji="0" lang="en-US" sz="2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25400" cap="flat" cmpd="sng" algn="ctr">
                      <a:solidFill>
                        <a:srgbClr val="800000"/>
                      </a:solidFill>
                      <a:prstDash val="solid"/>
                      <a:round/>
                      <a:headEnd type="none" w="med" len="med"/>
                      <a:tailEnd type="none" w="med" len="med"/>
                    </a:lnL>
                    <a:lnR w="25400" cap="flat" cmpd="sng" algn="ctr">
                      <a:solidFill>
                        <a:srgbClr val="800000"/>
                      </a:solidFill>
                      <a:prstDash val="solid"/>
                      <a:round/>
                      <a:headEnd type="none" w="med" len="med"/>
                      <a:tailEnd type="none" w="med" len="med"/>
                    </a:lnR>
                    <a:lnT w="25400" cap="flat" cmpd="sng" algn="ctr">
                      <a:solidFill>
                        <a:srgbClr val="800000"/>
                      </a:solidFill>
                      <a:prstDash val="solid"/>
                      <a:round/>
                      <a:headEnd type="none" w="med" len="med"/>
                      <a:tailEnd type="none" w="med" len="med"/>
                    </a:lnT>
                    <a:lnB w="25400" cap="flat" cmpd="sng" algn="ctr">
                      <a:solidFill>
                        <a:srgbClr val="8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just"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dirty="0" err="1" smtClean="0">
                          <a:ln>
                            <a:noFill/>
                          </a:ln>
                          <a:solidFill>
                            <a:srgbClr val="000000"/>
                          </a:solidFill>
                          <a:effectLst>
                            <a:outerShdw blurRad="38100" dist="38100" dir="2700000" algn="tl">
                              <a:srgbClr val="C0C0C0"/>
                            </a:outerShdw>
                          </a:effectLst>
                          <a:latin typeface="Arial" pitchFamily="34" charset="0"/>
                          <a:ea typeface="Times New Roman" pitchFamily="18" charset="0"/>
                          <a:cs typeface="Arial" pitchFamily="34" charset="0"/>
                        </a:rPr>
                        <a:t>Алейская</a:t>
                      </a:r>
                      <a:endParaRPr kumimoji="0" lang="ru-RU" sz="24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Times New Roman" pitchFamily="18" charset="0"/>
                        <a:cs typeface="Arial" pitchFamily="34" charset="0"/>
                      </a:endParaRPr>
                    </a:p>
                  </a:txBody>
                  <a:tcPr horzOverflow="overflow">
                    <a:lnL w="25400" cap="flat" cmpd="sng" algn="ctr">
                      <a:solidFill>
                        <a:srgbClr val="8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smtClean="0">
                          <a:ln>
                            <a:noFill/>
                          </a:ln>
                          <a:solidFill>
                            <a:srgbClr val="000000"/>
                          </a:solidFill>
                          <a:effectLst>
                            <a:outerShdw blurRad="38100" dist="38100" dir="2700000" algn="tl">
                              <a:srgbClr val="FFFFFF"/>
                            </a:outerShdw>
                          </a:effectLst>
                          <a:latin typeface="Arial" pitchFamily="34" charset="0"/>
                          <a:ea typeface="Times New Roman" pitchFamily="18" charset="0"/>
                          <a:cs typeface="Arial" pitchFamily="34" charset="0"/>
                        </a:rPr>
                        <a:t>8,2</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smtClean="0">
                          <a:ln>
                            <a:noFill/>
                          </a:ln>
                          <a:solidFill>
                            <a:srgbClr val="000000"/>
                          </a:solidFill>
                          <a:effectLst>
                            <a:outerShdw blurRad="38100" dist="38100" dir="2700000" algn="tl">
                              <a:srgbClr val="FFFFFF"/>
                            </a:outerShdw>
                          </a:effectLst>
                          <a:latin typeface="Arial" pitchFamily="34" charset="0"/>
                          <a:ea typeface="Times New Roman" pitchFamily="18" charset="0"/>
                          <a:cs typeface="Arial" pitchFamily="34" charset="0"/>
                        </a:rPr>
                        <a:t>6,0-10,7</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476250">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2400" b="0" i="0" u="none" strike="noStrike" cap="none" normalizeH="0" baseline="0" smtClean="0">
                          <a:ln>
                            <a:noFill/>
                          </a:ln>
                          <a:solidFill>
                            <a:srgbClr val="800000"/>
                          </a:solidFill>
                          <a:effectLst>
                            <a:outerShdw blurRad="38100" dist="38100" dir="2700000" algn="tl">
                              <a:srgbClr val="000000"/>
                            </a:outerShdw>
                          </a:effectLst>
                          <a:latin typeface="Arial" pitchFamily="34" charset="0"/>
                          <a:ea typeface="Times New Roman" pitchFamily="18" charset="0"/>
                          <a:cs typeface="Arial" pitchFamily="34" charset="0"/>
                        </a:rPr>
                        <a:t>III</a:t>
                      </a:r>
                      <a:endParaRPr kumimoji="0" lang="en-US" sz="2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25400" cap="flat" cmpd="sng" algn="ctr">
                      <a:solidFill>
                        <a:srgbClr val="800000"/>
                      </a:solidFill>
                      <a:prstDash val="solid"/>
                      <a:round/>
                      <a:headEnd type="none" w="med" len="med"/>
                      <a:tailEnd type="none" w="med" len="med"/>
                    </a:lnL>
                    <a:lnR w="25400" cap="flat" cmpd="sng" algn="ctr">
                      <a:solidFill>
                        <a:srgbClr val="800000"/>
                      </a:solidFill>
                      <a:prstDash val="solid"/>
                      <a:round/>
                      <a:headEnd type="none" w="med" len="med"/>
                      <a:tailEnd type="none" w="med" len="med"/>
                    </a:lnR>
                    <a:lnT w="25400" cap="flat" cmpd="sng" algn="ctr">
                      <a:solidFill>
                        <a:srgbClr val="800000"/>
                      </a:solidFill>
                      <a:prstDash val="solid"/>
                      <a:round/>
                      <a:headEnd type="none" w="med" len="med"/>
                      <a:tailEnd type="none" w="med" len="med"/>
                    </a:lnT>
                    <a:lnB w="25400" cap="flat" cmpd="sng" algn="ctr">
                      <a:solidFill>
                        <a:srgbClr val="8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just"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dirty="0" err="1" smtClean="0">
                          <a:ln>
                            <a:noFill/>
                          </a:ln>
                          <a:solidFill>
                            <a:srgbClr val="000000"/>
                          </a:solidFill>
                          <a:effectLst>
                            <a:outerShdw blurRad="38100" dist="38100" dir="2700000" algn="tl">
                              <a:srgbClr val="C0C0C0"/>
                            </a:outerShdw>
                          </a:effectLst>
                          <a:latin typeface="Arial" pitchFamily="34" charset="0"/>
                          <a:ea typeface="Times New Roman" pitchFamily="18" charset="0"/>
                          <a:cs typeface="Arial" pitchFamily="34" charset="0"/>
                        </a:rPr>
                        <a:t>Славгородская</a:t>
                      </a:r>
                      <a:endParaRPr kumimoji="0" lang="ru-RU" sz="24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Times New Roman" pitchFamily="18" charset="0"/>
                        <a:cs typeface="Arial" pitchFamily="34" charset="0"/>
                      </a:endParaRPr>
                    </a:p>
                  </a:txBody>
                  <a:tcPr horzOverflow="overflow">
                    <a:lnL w="25400" cap="flat" cmpd="sng" algn="ctr">
                      <a:solidFill>
                        <a:srgbClr val="8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smtClean="0">
                          <a:ln>
                            <a:noFill/>
                          </a:ln>
                          <a:solidFill>
                            <a:srgbClr val="000000"/>
                          </a:solidFill>
                          <a:effectLst>
                            <a:outerShdw blurRad="38100" dist="38100" dir="2700000" algn="tl">
                              <a:srgbClr val="FFFFFF"/>
                            </a:outerShdw>
                          </a:effectLst>
                          <a:latin typeface="Arial" pitchFamily="34" charset="0"/>
                          <a:ea typeface="Times New Roman" pitchFamily="18" charset="0"/>
                          <a:cs typeface="Arial" pitchFamily="34" charset="0"/>
                        </a:rPr>
                        <a:t>7,4</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smtClean="0">
                          <a:ln>
                            <a:noFill/>
                          </a:ln>
                          <a:solidFill>
                            <a:srgbClr val="000000"/>
                          </a:solidFill>
                          <a:effectLst>
                            <a:outerShdw blurRad="38100" dist="38100" dir="2700000" algn="tl">
                              <a:srgbClr val="FFFFFF"/>
                            </a:outerShdw>
                          </a:effectLst>
                          <a:latin typeface="Arial" pitchFamily="34" charset="0"/>
                          <a:ea typeface="Times New Roman" pitchFamily="18" charset="0"/>
                          <a:cs typeface="Arial" pitchFamily="34" charset="0"/>
                        </a:rPr>
                        <a:t>5,5-9,9</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473075">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2400" b="0" i="0" u="none" strike="noStrike" cap="none" normalizeH="0" baseline="0" smtClean="0">
                          <a:ln>
                            <a:noFill/>
                          </a:ln>
                          <a:solidFill>
                            <a:srgbClr val="800000"/>
                          </a:solidFill>
                          <a:effectLst>
                            <a:outerShdw blurRad="38100" dist="38100" dir="2700000" algn="tl">
                              <a:srgbClr val="000000"/>
                            </a:outerShdw>
                          </a:effectLst>
                          <a:latin typeface="Arial" pitchFamily="34" charset="0"/>
                          <a:ea typeface="Times New Roman" pitchFamily="18" charset="0"/>
                          <a:cs typeface="Arial" pitchFamily="34" charset="0"/>
                        </a:rPr>
                        <a:t>IV</a:t>
                      </a:r>
                      <a:endParaRPr kumimoji="0" lang="en-US" sz="2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25400" cap="flat" cmpd="sng" algn="ctr">
                      <a:solidFill>
                        <a:srgbClr val="800000"/>
                      </a:solidFill>
                      <a:prstDash val="solid"/>
                      <a:round/>
                      <a:headEnd type="none" w="med" len="med"/>
                      <a:tailEnd type="none" w="med" len="med"/>
                    </a:lnL>
                    <a:lnR w="25400" cap="flat" cmpd="sng" algn="ctr">
                      <a:solidFill>
                        <a:srgbClr val="800000"/>
                      </a:solidFill>
                      <a:prstDash val="solid"/>
                      <a:round/>
                      <a:headEnd type="none" w="med" len="med"/>
                      <a:tailEnd type="none" w="med" len="med"/>
                    </a:lnR>
                    <a:lnT w="25400" cap="flat" cmpd="sng" algn="ctr">
                      <a:solidFill>
                        <a:srgbClr val="800000"/>
                      </a:solidFill>
                      <a:prstDash val="solid"/>
                      <a:round/>
                      <a:headEnd type="none" w="med" len="med"/>
                      <a:tailEnd type="none" w="med" len="med"/>
                    </a:lnT>
                    <a:lnB w="25400" cap="flat" cmpd="sng" algn="ctr">
                      <a:solidFill>
                        <a:srgbClr val="8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just"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dirty="0" err="1" smtClean="0">
                          <a:ln>
                            <a:noFill/>
                          </a:ln>
                          <a:solidFill>
                            <a:srgbClr val="000000"/>
                          </a:solidFill>
                          <a:effectLst>
                            <a:outerShdw blurRad="38100" dist="38100" dir="2700000" algn="tl">
                              <a:srgbClr val="C0C0C0"/>
                            </a:outerShdw>
                          </a:effectLst>
                          <a:latin typeface="Arial" pitchFamily="34" charset="0"/>
                          <a:ea typeface="Times New Roman" pitchFamily="18" charset="0"/>
                          <a:cs typeface="Arial" pitchFamily="34" charset="0"/>
                        </a:rPr>
                        <a:t>Рубцовская</a:t>
                      </a:r>
                      <a:endParaRPr kumimoji="0" lang="ru-RU" sz="24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Times New Roman" pitchFamily="18" charset="0"/>
                        <a:cs typeface="Arial" pitchFamily="34" charset="0"/>
                      </a:endParaRPr>
                    </a:p>
                  </a:txBody>
                  <a:tcPr horzOverflow="overflow">
                    <a:lnL w="25400" cap="flat" cmpd="sng" algn="ctr">
                      <a:solidFill>
                        <a:srgbClr val="8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dirty="0" smtClean="0">
                          <a:ln>
                            <a:noFill/>
                          </a:ln>
                          <a:solidFill>
                            <a:srgbClr val="000000"/>
                          </a:solidFill>
                          <a:effectLst>
                            <a:outerShdw blurRad="38100" dist="38100" dir="2700000" algn="tl">
                              <a:srgbClr val="FFFFFF"/>
                            </a:outerShdw>
                          </a:effectLst>
                          <a:latin typeface="Arial" pitchFamily="34" charset="0"/>
                          <a:ea typeface="Times New Roman" pitchFamily="18" charset="0"/>
                          <a:cs typeface="Arial" pitchFamily="34" charset="0"/>
                        </a:rPr>
                        <a:t>13,3</a:t>
                      </a:r>
                      <a:endParaRPr kumimoji="0" lang="ru-RU" sz="24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smtClean="0">
                          <a:ln>
                            <a:noFill/>
                          </a:ln>
                          <a:solidFill>
                            <a:srgbClr val="000000"/>
                          </a:solidFill>
                          <a:effectLst>
                            <a:outerShdw blurRad="38100" dist="38100" dir="2700000" algn="tl">
                              <a:srgbClr val="FFFFFF"/>
                            </a:outerShdw>
                          </a:effectLst>
                          <a:latin typeface="Arial" pitchFamily="34" charset="0"/>
                          <a:ea typeface="Times New Roman" pitchFamily="18" charset="0"/>
                          <a:cs typeface="Arial" pitchFamily="34" charset="0"/>
                        </a:rPr>
                        <a:t>11,2-14,9</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r>
              <a:tr h="474663">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2400" b="0" i="0" u="none" strike="noStrike" cap="none" normalizeH="0" baseline="0" smtClean="0">
                          <a:ln>
                            <a:noFill/>
                          </a:ln>
                          <a:solidFill>
                            <a:srgbClr val="800000"/>
                          </a:solidFill>
                          <a:effectLst>
                            <a:outerShdw blurRad="38100" dist="38100" dir="2700000" algn="tl">
                              <a:srgbClr val="000000"/>
                            </a:outerShdw>
                          </a:effectLst>
                          <a:latin typeface="Arial" pitchFamily="34" charset="0"/>
                          <a:ea typeface="Times New Roman" pitchFamily="18" charset="0"/>
                          <a:cs typeface="Arial" pitchFamily="34" charset="0"/>
                        </a:rPr>
                        <a:t>V</a:t>
                      </a:r>
                      <a:endParaRPr kumimoji="0" lang="en-US" sz="2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25400" cap="flat" cmpd="sng" algn="ctr">
                      <a:solidFill>
                        <a:srgbClr val="800000"/>
                      </a:solidFill>
                      <a:prstDash val="solid"/>
                      <a:round/>
                      <a:headEnd type="none" w="med" len="med"/>
                      <a:tailEnd type="none" w="med" len="med"/>
                    </a:lnL>
                    <a:lnR w="25400" cap="flat" cmpd="sng" algn="ctr">
                      <a:solidFill>
                        <a:srgbClr val="800000"/>
                      </a:solidFill>
                      <a:prstDash val="solid"/>
                      <a:round/>
                      <a:headEnd type="none" w="med" len="med"/>
                      <a:tailEnd type="none" w="med" len="med"/>
                    </a:lnR>
                    <a:lnT w="25400" cap="flat" cmpd="sng" algn="ctr">
                      <a:solidFill>
                        <a:srgbClr val="800000"/>
                      </a:solidFill>
                      <a:prstDash val="solid"/>
                      <a:round/>
                      <a:headEnd type="none" w="med" len="med"/>
                      <a:tailEnd type="none" w="med" len="med"/>
                    </a:lnT>
                    <a:lnB w="25400" cap="flat" cmpd="sng" algn="ctr">
                      <a:solidFill>
                        <a:srgbClr val="8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just"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dirty="0" err="1" smtClean="0">
                          <a:ln>
                            <a:noFill/>
                          </a:ln>
                          <a:solidFill>
                            <a:srgbClr val="000000"/>
                          </a:solidFill>
                          <a:effectLst>
                            <a:outerShdw blurRad="38100" dist="38100" dir="2700000" algn="tl">
                              <a:srgbClr val="C0C0C0"/>
                            </a:outerShdw>
                          </a:effectLst>
                          <a:latin typeface="Arial" pitchFamily="34" charset="0"/>
                          <a:ea typeface="Times New Roman" pitchFamily="18" charset="0"/>
                          <a:cs typeface="Arial" pitchFamily="34" charset="0"/>
                        </a:rPr>
                        <a:t>Бийская</a:t>
                      </a:r>
                      <a:endParaRPr kumimoji="0" lang="ru-RU" sz="24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Times New Roman" pitchFamily="18" charset="0"/>
                        <a:cs typeface="Arial" pitchFamily="34" charset="0"/>
                      </a:endParaRPr>
                    </a:p>
                  </a:txBody>
                  <a:tcPr horzOverflow="overflow">
                    <a:lnL w="25400" cap="flat" cmpd="sng" algn="ctr">
                      <a:solidFill>
                        <a:srgbClr val="8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smtClean="0">
                          <a:ln>
                            <a:noFill/>
                          </a:ln>
                          <a:solidFill>
                            <a:srgbClr val="000000"/>
                          </a:solidFill>
                          <a:effectLst>
                            <a:outerShdw blurRad="38100" dist="38100" dir="2700000" algn="tl">
                              <a:srgbClr val="C0C0C0"/>
                            </a:outerShdw>
                          </a:effectLst>
                          <a:latin typeface="Arial" pitchFamily="34" charset="0"/>
                          <a:ea typeface="Times New Roman" pitchFamily="18" charset="0"/>
                          <a:cs typeface="Arial" pitchFamily="34" charset="0"/>
                        </a:rPr>
                        <a:t>6,6</a:t>
                      </a:r>
                      <a:endParaRPr kumimoji="0" lang="ru-RU" sz="2400" b="0" i="0" u="none" strike="noStrike" cap="none" normalizeH="0" baseline="0" smtClean="0">
                        <a:ln>
                          <a:noFill/>
                        </a:ln>
                        <a:solidFill>
                          <a:schemeClr val="tx1"/>
                        </a:solidFill>
                        <a:effectLst>
                          <a:outerShdw blurRad="38100" dist="38100" dir="2700000" algn="tl">
                            <a:srgbClr val="C0C0C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3F3"/>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smtClean="0">
                          <a:ln>
                            <a:noFill/>
                          </a:ln>
                          <a:solidFill>
                            <a:srgbClr val="000000"/>
                          </a:solidFill>
                          <a:effectLst>
                            <a:outerShdw blurRad="38100" dist="38100" dir="2700000" algn="tl">
                              <a:srgbClr val="C0C0C0"/>
                            </a:outerShdw>
                          </a:effectLst>
                          <a:latin typeface="Arial" pitchFamily="34" charset="0"/>
                          <a:ea typeface="Times New Roman" pitchFamily="18" charset="0"/>
                          <a:cs typeface="Arial" pitchFamily="34" charset="0"/>
                        </a:rPr>
                        <a:t>5,3-8,2</a:t>
                      </a:r>
                      <a:endParaRPr kumimoji="0" lang="ru-RU" sz="2400" b="0" i="0" u="none" strike="noStrike" cap="none" normalizeH="0" baseline="0" smtClean="0">
                        <a:ln>
                          <a:noFill/>
                        </a:ln>
                        <a:solidFill>
                          <a:schemeClr val="tx1"/>
                        </a:solidFill>
                        <a:effectLst>
                          <a:outerShdw blurRad="38100" dist="38100" dir="2700000" algn="tl">
                            <a:srgbClr val="C0C0C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3F3"/>
                    </a:solidFill>
                  </a:tcPr>
                </a:tc>
              </a:tr>
              <a:tr h="476250">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2400" b="0" i="0" u="none" strike="noStrike" cap="none" normalizeH="0" baseline="0" smtClean="0">
                          <a:ln>
                            <a:noFill/>
                          </a:ln>
                          <a:solidFill>
                            <a:srgbClr val="800000"/>
                          </a:solidFill>
                          <a:effectLst>
                            <a:outerShdw blurRad="38100" dist="38100" dir="2700000" algn="tl">
                              <a:srgbClr val="000000"/>
                            </a:outerShdw>
                          </a:effectLst>
                          <a:latin typeface="Arial" pitchFamily="34" charset="0"/>
                          <a:ea typeface="Times New Roman" pitchFamily="18" charset="0"/>
                          <a:cs typeface="Arial" pitchFamily="34" charset="0"/>
                        </a:rPr>
                        <a:t>VI</a:t>
                      </a:r>
                      <a:endParaRPr kumimoji="0" lang="en-US" sz="2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25400" cap="flat" cmpd="sng" algn="ctr">
                      <a:solidFill>
                        <a:srgbClr val="800000"/>
                      </a:solidFill>
                      <a:prstDash val="solid"/>
                      <a:round/>
                      <a:headEnd type="none" w="med" len="med"/>
                      <a:tailEnd type="none" w="med" len="med"/>
                    </a:lnL>
                    <a:lnR w="25400" cap="flat" cmpd="sng" algn="ctr">
                      <a:solidFill>
                        <a:srgbClr val="800000"/>
                      </a:solidFill>
                      <a:prstDash val="solid"/>
                      <a:round/>
                      <a:headEnd type="none" w="med" len="med"/>
                      <a:tailEnd type="none" w="med" len="med"/>
                    </a:lnR>
                    <a:lnT w="25400" cap="flat" cmpd="sng" algn="ctr">
                      <a:solidFill>
                        <a:srgbClr val="800000"/>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FFCCCC"/>
                    </a:solidFill>
                  </a:tcPr>
                </a:tc>
                <a:tc>
                  <a:txBody>
                    <a:bodyPr/>
                    <a:lstStyle/>
                    <a:p>
                      <a:pPr marL="0" marR="0" lvl="0" indent="0" algn="just"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dirty="0" smtClean="0">
                          <a:ln>
                            <a:noFill/>
                          </a:ln>
                          <a:solidFill>
                            <a:srgbClr val="000000"/>
                          </a:solidFill>
                          <a:effectLst>
                            <a:outerShdw blurRad="38100" dist="38100" dir="2700000" algn="tl">
                              <a:srgbClr val="C0C0C0"/>
                            </a:outerShdw>
                          </a:effectLst>
                          <a:latin typeface="Arial" pitchFamily="34" charset="0"/>
                          <a:ea typeface="Times New Roman" pitchFamily="18" charset="0"/>
                          <a:cs typeface="Arial" pitchFamily="34" charset="0"/>
                        </a:rPr>
                        <a:t>Модельная</a:t>
                      </a:r>
                      <a:endParaRPr kumimoji="0" lang="ru-RU" sz="24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Times New Roman" pitchFamily="18" charset="0"/>
                        <a:cs typeface="Arial" pitchFamily="34" charset="0"/>
                      </a:endParaRPr>
                    </a:p>
                  </a:txBody>
                  <a:tcPr horzOverflow="overflow">
                    <a:lnL w="25400" cap="flat" cmpd="sng" algn="ctr">
                      <a:solidFill>
                        <a:srgbClr val="8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smtClean="0">
                          <a:ln>
                            <a:noFill/>
                          </a:ln>
                          <a:solidFill>
                            <a:srgbClr val="000000"/>
                          </a:solidFill>
                          <a:effectLst>
                            <a:outerShdw blurRad="38100" dist="38100" dir="2700000" algn="tl">
                              <a:srgbClr val="FFFFFF"/>
                            </a:outerShdw>
                          </a:effectLst>
                          <a:latin typeface="Arial" pitchFamily="34" charset="0"/>
                          <a:ea typeface="Times New Roman" pitchFamily="18" charset="0"/>
                          <a:cs typeface="Arial" pitchFamily="34" charset="0"/>
                        </a:rPr>
                        <a:t>16,0</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A6A6A6"/>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0" i="0" u="none" strike="noStrike" cap="none" normalizeH="0" baseline="0" smtClean="0">
                          <a:ln>
                            <a:noFill/>
                          </a:ln>
                          <a:solidFill>
                            <a:srgbClr val="000000"/>
                          </a:solidFill>
                          <a:effectLst>
                            <a:outerShdw blurRad="38100" dist="38100" dir="2700000" algn="tl">
                              <a:srgbClr val="FFFFFF"/>
                            </a:outerShdw>
                          </a:effectLst>
                          <a:latin typeface="Arial" pitchFamily="34" charset="0"/>
                          <a:ea typeface="Times New Roman" pitchFamily="18" charset="0"/>
                          <a:cs typeface="Arial" pitchFamily="34" charset="0"/>
                        </a:rPr>
                        <a:t>13,0-19,5</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A6A6A6"/>
                    </a:solidFill>
                  </a:tcPr>
                </a:tc>
              </a:tr>
              <a:tr h="8096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24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66"/>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1" i="0" u="none" strike="noStrike" cap="none" normalizeH="0" baseline="0" dirty="0" smtClean="0">
                          <a:ln>
                            <a:noFill/>
                          </a:ln>
                          <a:solidFill>
                            <a:srgbClr val="660033"/>
                          </a:solidFill>
                          <a:effectLst>
                            <a:outerShdw blurRad="38100" dist="38100" dir="2700000" algn="tl">
                              <a:srgbClr val="C0C0C0"/>
                            </a:outerShdw>
                          </a:effectLst>
                          <a:latin typeface="Arial" pitchFamily="34" charset="0"/>
                          <a:ea typeface="Times New Roman" pitchFamily="18" charset="0"/>
                          <a:cs typeface="Arial" pitchFamily="34" charset="0"/>
                        </a:rPr>
                        <a:t>Среднее по краю</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66"/>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1" i="0" u="none" strike="noStrike" cap="none" normalizeH="0" baseline="0" dirty="0" smtClean="0">
                          <a:ln>
                            <a:noFill/>
                          </a:ln>
                          <a:solidFill>
                            <a:srgbClr val="660033"/>
                          </a:solidFill>
                          <a:effectLst>
                            <a:outerShdw blurRad="38100" dist="38100" dir="2700000" algn="tl">
                              <a:srgbClr val="C0C0C0"/>
                            </a:outerShdw>
                          </a:effectLst>
                          <a:latin typeface="Arial" pitchFamily="34" charset="0"/>
                          <a:ea typeface="Times New Roman" pitchFamily="18" charset="0"/>
                          <a:cs typeface="Arial" pitchFamily="34" charset="0"/>
                        </a:rPr>
                        <a:t>8,5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66"/>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ru-RU" sz="2400" b="1" i="0" u="none" strike="noStrike" cap="none" normalizeH="0" baseline="0" dirty="0" smtClean="0">
                          <a:ln>
                            <a:noFill/>
                          </a:ln>
                          <a:solidFill>
                            <a:srgbClr val="660033"/>
                          </a:solidFill>
                          <a:effectLst>
                            <a:outerShdw blurRad="38100" dist="38100" dir="2700000" algn="tl">
                              <a:srgbClr val="C0C0C0"/>
                            </a:outerShdw>
                          </a:effectLst>
                          <a:latin typeface="Arial" pitchFamily="34" charset="0"/>
                          <a:ea typeface="Times New Roman" pitchFamily="18" charset="0"/>
                          <a:cs typeface="Arial" pitchFamily="34" charset="0"/>
                        </a:rPr>
                        <a:t>7,7-9,4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66"/>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2286" name="Rectangle 63"/>
          <p:cNvSpPr>
            <a:spLocks noChangeArrowheads="1"/>
          </p:cNvSpPr>
          <p:nvPr/>
        </p:nvSpPr>
        <p:spPr bwMode="auto">
          <a:xfrm>
            <a:off x="2411413" y="6453188"/>
            <a:ext cx="6705600" cy="304800"/>
          </a:xfrm>
          <a:prstGeom prst="rect">
            <a:avLst/>
          </a:prstGeom>
          <a:noFill/>
          <a:ln w="12700">
            <a:noFill/>
            <a:miter lim="800000"/>
            <a:headEnd/>
            <a:tailEnd/>
          </a:ln>
        </p:spPr>
        <p:txBody>
          <a:bodyPr>
            <a:spAutoFit/>
          </a:bodyPr>
          <a:lstStyle/>
          <a:p>
            <a:pPr algn="r" eaLnBrk="0" hangingPunct="0"/>
            <a:r>
              <a:rPr lang="ru-RU" sz="1400" i="1"/>
              <a:t>Лазарев А.Ф., Шойхет Я.Н., Петрова В.Д., 2007</a:t>
            </a:r>
            <a:endParaRPr lang="en-US" sz="1400" i="1"/>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ChangeArrowheads="1"/>
          </p:cNvSpPr>
          <p:nvPr/>
        </p:nvSpPr>
        <p:spPr bwMode="auto">
          <a:xfrm>
            <a:off x="179388" y="119063"/>
            <a:ext cx="8856662" cy="1200150"/>
          </a:xfrm>
          <a:prstGeom prst="rect">
            <a:avLst/>
          </a:prstGeom>
          <a:noFill/>
          <a:ln w="9525">
            <a:noFill/>
            <a:miter lim="800000"/>
            <a:headEnd/>
            <a:tailEnd/>
          </a:ln>
        </p:spPr>
        <p:txBody>
          <a:bodyPr anchor="ctr">
            <a:spAutoFit/>
          </a:bodyPr>
          <a:lstStyle/>
          <a:p>
            <a:pPr algn="ctr"/>
            <a:r>
              <a:rPr lang="ru-RU" sz="2400" b="1">
                <a:solidFill>
                  <a:srgbClr val="FF0000"/>
                </a:solidFill>
              </a:rPr>
              <a:t>Среднегодовые показатели заболеваемости  раком щитовидной железы в районах МОДЕЛЬНОЙ ЗОНЫ и средние по Алтайскому краю за 1995-2000 и 2001-2006 гг.</a:t>
            </a:r>
          </a:p>
        </p:txBody>
      </p:sp>
      <p:graphicFrame>
        <p:nvGraphicFramePr>
          <p:cNvPr id="6146" name="Object 2"/>
          <p:cNvGraphicFramePr>
            <a:graphicFrameLocks noChangeAspect="1"/>
          </p:cNvGraphicFramePr>
          <p:nvPr/>
        </p:nvGraphicFramePr>
        <p:xfrm>
          <a:off x="827088" y="1619250"/>
          <a:ext cx="7705725" cy="4562475"/>
        </p:xfrm>
        <a:graphic>
          <a:graphicData uri="http://schemas.openxmlformats.org/presentationml/2006/ole">
            <mc:AlternateContent xmlns:mc="http://schemas.openxmlformats.org/markup-compatibility/2006">
              <mc:Choice xmlns:v="urn:schemas-microsoft-com:vml" Requires="v">
                <p:oleObj spid="_x0000_s6147" name="Диаграмма" r:id="rId3" imgW="8401185" imgH="4972050" progId="MSGraph.Chart.8">
                  <p:embed followColorScheme="full"/>
                </p:oleObj>
              </mc:Choice>
              <mc:Fallback>
                <p:oleObj name="Диаграмма" r:id="rId3" imgW="8401185" imgH="4972050"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619250"/>
                        <a:ext cx="7705725" cy="456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8" name="Rectangle 4"/>
          <p:cNvSpPr>
            <a:spLocks noChangeArrowheads="1"/>
          </p:cNvSpPr>
          <p:nvPr/>
        </p:nvSpPr>
        <p:spPr bwMode="auto">
          <a:xfrm>
            <a:off x="2438400" y="6521450"/>
            <a:ext cx="6705600" cy="304800"/>
          </a:xfrm>
          <a:prstGeom prst="rect">
            <a:avLst/>
          </a:prstGeom>
          <a:noFill/>
          <a:ln w="12700">
            <a:noFill/>
            <a:miter lim="800000"/>
            <a:headEnd/>
            <a:tailEnd/>
          </a:ln>
        </p:spPr>
        <p:txBody>
          <a:bodyPr>
            <a:spAutoFit/>
          </a:bodyPr>
          <a:lstStyle/>
          <a:p>
            <a:pPr algn="r" eaLnBrk="0" hangingPunct="0"/>
            <a:r>
              <a:rPr lang="ru-RU" sz="1400" i="1"/>
              <a:t>Лазарев А.Ф., Шойхет Я.Н., Петрова В.Д., 2007</a:t>
            </a:r>
            <a:endParaRPr lang="en-US" sz="1400" i="1"/>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ChangeArrowheads="1"/>
          </p:cNvSpPr>
          <p:nvPr/>
        </p:nvSpPr>
        <p:spPr bwMode="auto">
          <a:xfrm>
            <a:off x="2438400" y="6521450"/>
            <a:ext cx="6705600" cy="304800"/>
          </a:xfrm>
          <a:prstGeom prst="rect">
            <a:avLst/>
          </a:prstGeom>
          <a:noFill/>
          <a:ln w="12700">
            <a:noFill/>
            <a:miter lim="800000"/>
            <a:headEnd/>
            <a:tailEnd/>
          </a:ln>
        </p:spPr>
        <p:txBody>
          <a:bodyPr>
            <a:spAutoFit/>
          </a:bodyPr>
          <a:lstStyle/>
          <a:p>
            <a:pPr algn="r" eaLnBrk="0" hangingPunct="0"/>
            <a:r>
              <a:rPr lang="ru-RU" sz="1400" i="1" dirty="0"/>
              <a:t>Лазарев А.Ф., Шойхет Я.Н., Петрова В.Д., </a:t>
            </a:r>
            <a:r>
              <a:rPr lang="ru-RU" sz="1400" i="1" dirty="0" smtClean="0"/>
              <a:t>2012</a:t>
            </a:r>
            <a:endParaRPr lang="en-US" sz="1400" i="1" dirty="0"/>
          </a:p>
        </p:txBody>
      </p:sp>
      <p:graphicFrame>
        <p:nvGraphicFramePr>
          <p:cNvPr id="5" name="Object 2"/>
          <p:cNvGraphicFramePr>
            <a:graphicFrameLocks noChangeAspect="1"/>
          </p:cNvGraphicFramePr>
          <p:nvPr/>
        </p:nvGraphicFramePr>
        <p:xfrm>
          <a:off x="301625" y="1319213"/>
          <a:ext cx="8662988" cy="5006975"/>
        </p:xfrm>
        <a:graphic>
          <a:graphicData uri="http://schemas.openxmlformats.org/drawingml/2006/chart">
            <c:chart xmlns:c="http://schemas.openxmlformats.org/drawingml/2006/chart" xmlns:r="http://schemas.openxmlformats.org/officeDocument/2006/relationships" r:id="rId2"/>
          </a:graphicData>
        </a:graphic>
      </p:graphicFrame>
      <p:sp>
        <p:nvSpPr>
          <p:cNvPr id="7172" name="Rectangle 4"/>
          <p:cNvSpPr>
            <a:spLocks noChangeArrowheads="1"/>
          </p:cNvSpPr>
          <p:nvPr/>
        </p:nvSpPr>
        <p:spPr bwMode="auto">
          <a:xfrm>
            <a:off x="0" y="80963"/>
            <a:ext cx="9144000" cy="1187450"/>
          </a:xfrm>
          <a:prstGeom prst="rect">
            <a:avLst/>
          </a:prstGeom>
          <a:noFill/>
          <a:ln w="9525">
            <a:noFill/>
            <a:miter lim="800000"/>
            <a:headEnd/>
            <a:tailEnd/>
          </a:ln>
        </p:spPr>
        <p:txBody>
          <a:bodyPr anchor="ctr">
            <a:spAutoFit/>
          </a:bodyPr>
          <a:lstStyle/>
          <a:p>
            <a:pPr algn="ctr"/>
            <a:r>
              <a:rPr lang="ru-RU" sz="2400" b="1">
                <a:solidFill>
                  <a:srgbClr val="FF0000"/>
                </a:solidFill>
              </a:rPr>
              <a:t>Показатели заболеваемости (ИП) раком щитовидной железы в МОДЕЛЬНОЙ ЗОНЕ и средние </a:t>
            </a:r>
          </a:p>
          <a:p>
            <a:pPr algn="ctr"/>
            <a:r>
              <a:rPr lang="ru-RU" sz="2400" b="1">
                <a:solidFill>
                  <a:srgbClr val="FF0000"/>
                </a:solidFill>
              </a:rPr>
              <a:t>по Алтайскому краю</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ChangeArrowheads="1"/>
          </p:cNvSpPr>
          <p:nvPr/>
        </p:nvSpPr>
        <p:spPr bwMode="auto">
          <a:xfrm>
            <a:off x="2438400" y="6521450"/>
            <a:ext cx="6705600" cy="336550"/>
          </a:xfrm>
          <a:prstGeom prst="rect">
            <a:avLst/>
          </a:prstGeom>
          <a:noFill/>
          <a:ln w="12700">
            <a:noFill/>
            <a:miter lim="800000"/>
            <a:headEnd/>
            <a:tailEnd/>
          </a:ln>
        </p:spPr>
        <p:txBody>
          <a:bodyPr>
            <a:spAutoFit/>
          </a:bodyPr>
          <a:lstStyle/>
          <a:p>
            <a:pPr algn="r" eaLnBrk="0" hangingPunct="0"/>
            <a:r>
              <a:rPr lang="ru-RU" sz="1600" b="1" i="1" dirty="0"/>
              <a:t>Шойхет Я.Н., Лазарев А.Ф., Агеев А.Г., </a:t>
            </a:r>
            <a:r>
              <a:rPr lang="ru-RU" sz="1600" b="1" i="1" dirty="0" smtClean="0"/>
              <a:t>2012</a:t>
            </a:r>
            <a:endParaRPr lang="en-US" sz="1600" b="1" i="1" dirty="0"/>
          </a:p>
        </p:txBody>
      </p:sp>
      <p:graphicFrame>
        <p:nvGraphicFramePr>
          <p:cNvPr id="5" name="Object 2"/>
          <p:cNvGraphicFramePr>
            <a:graphicFrameLocks noChangeAspect="1"/>
          </p:cNvGraphicFramePr>
          <p:nvPr/>
        </p:nvGraphicFramePr>
        <p:xfrm>
          <a:off x="50800" y="1535113"/>
          <a:ext cx="9042400" cy="5048250"/>
        </p:xfrm>
        <a:graphic>
          <a:graphicData uri="http://schemas.openxmlformats.org/drawingml/2006/chart">
            <c:chart xmlns:c="http://schemas.openxmlformats.org/drawingml/2006/chart" xmlns:r="http://schemas.openxmlformats.org/officeDocument/2006/relationships" r:id="rId2"/>
          </a:graphicData>
        </a:graphic>
      </p:graphicFrame>
      <p:sp>
        <p:nvSpPr>
          <p:cNvPr id="8196" name="Rectangle 4"/>
          <p:cNvSpPr>
            <a:spLocks noChangeArrowheads="1"/>
          </p:cNvSpPr>
          <p:nvPr/>
        </p:nvSpPr>
        <p:spPr bwMode="auto">
          <a:xfrm>
            <a:off x="144463" y="188913"/>
            <a:ext cx="8820150" cy="822325"/>
          </a:xfrm>
          <a:prstGeom prst="rect">
            <a:avLst/>
          </a:prstGeom>
          <a:noFill/>
          <a:ln w="9525">
            <a:noFill/>
            <a:miter lim="800000"/>
            <a:headEnd/>
            <a:tailEnd/>
          </a:ln>
        </p:spPr>
        <p:txBody>
          <a:bodyPr anchor="ctr">
            <a:spAutoFit/>
          </a:bodyPr>
          <a:lstStyle/>
          <a:p>
            <a:pPr algn="ctr"/>
            <a:r>
              <a:rPr lang="ru-RU" sz="2400" b="1">
                <a:solidFill>
                  <a:srgbClr val="FF0000"/>
                </a:solidFill>
              </a:rPr>
              <a:t>Показатели заболеваемости (ИП) раком легкого в МОДЕЛЬНОЙ ЗОНЕ и средние по Алтайскому краю</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b1"/>
          <p:cNvPicPr>
            <a:picLocks noChangeAspect="1" noChangeArrowheads="1"/>
          </p:cNvPicPr>
          <p:nvPr/>
        </p:nvPicPr>
        <p:blipFill>
          <a:blip r:embed="rId2" cstate="print"/>
          <a:srcRect/>
          <a:stretch>
            <a:fillRect/>
          </a:stretch>
        </p:blipFill>
        <p:spPr bwMode="auto">
          <a:xfrm>
            <a:off x="2268538" y="1268413"/>
            <a:ext cx="5181600" cy="5097462"/>
          </a:xfrm>
          <a:prstGeom prst="rect">
            <a:avLst/>
          </a:prstGeom>
          <a:noFill/>
          <a:ln w="9525">
            <a:noFill/>
            <a:miter lim="800000"/>
            <a:headEnd/>
            <a:tailEnd/>
          </a:ln>
        </p:spPr>
      </p:pic>
      <p:sp>
        <p:nvSpPr>
          <p:cNvPr id="449541" name="Rectangle 5"/>
          <p:cNvSpPr>
            <a:spLocks noChangeArrowheads="1"/>
          </p:cNvSpPr>
          <p:nvPr/>
        </p:nvSpPr>
        <p:spPr bwMode="auto">
          <a:xfrm>
            <a:off x="179388" y="200025"/>
            <a:ext cx="8964612" cy="822325"/>
          </a:xfrm>
          <a:prstGeom prst="rect">
            <a:avLst/>
          </a:prstGeom>
          <a:noFill/>
          <a:ln w="9525">
            <a:noFill/>
            <a:miter lim="800000"/>
            <a:headEnd/>
            <a:tailEnd/>
          </a:ln>
          <a:effectLst/>
        </p:spPr>
        <p:txBody>
          <a:bodyPr anchor="ctr">
            <a:spAutoFit/>
          </a:bodyPr>
          <a:lstStyle/>
          <a:p>
            <a:pPr algn="ctr">
              <a:defRPr/>
            </a:pPr>
            <a:r>
              <a:rPr lang="ru-RU" sz="2400" b="1">
                <a:solidFill>
                  <a:schemeClr val="accent2"/>
                </a:solidFill>
                <a:effectLst>
                  <a:outerShdw blurRad="38100" dist="38100" dir="2700000" algn="tl">
                    <a:srgbClr val="C0C0C0"/>
                  </a:outerShdw>
                </a:effectLst>
              </a:rPr>
              <a:t>Космический снимок г. Барнаула (система «Ресурс»), </a:t>
            </a:r>
          </a:p>
          <a:p>
            <a:pPr algn="ctr">
              <a:defRPr/>
            </a:pPr>
            <a:r>
              <a:rPr lang="ru-RU" sz="2400" b="1">
                <a:solidFill>
                  <a:schemeClr val="accent2"/>
                </a:solidFill>
                <a:effectLst>
                  <a:outerShdw blurRad="38100" dist="38100" dir="2700000" algn="tl">
                    <a:srgbClr val="C0C0C0"/>
                  </a:outerShdw>
                </a:effectLst>
              </a:rPr>
              <a:t>сделанный с борта искусственного спутника Земли</a:t>
            </a:r>
          </a:p>
        </p:txBody>
      </p:sp>
      <p:sp>
        <p:nvSpPr>
          <p:cNvPr id="53252" name="Rectangle 6"/>
          <p:cNvSpPr>
            <a:spLocks noChangeArrowheads="1"/>
          </p:cNvSpPr>
          <p:nvPr/>
        </p:nvSpPr>
        <p:spPr bwMode="auto">
          <a:xfrm>
            <a:off x="2411413" y="6453188"/>
            <a:ext cx="6705600" cy="304800"/>
          </a:xfrm>
          <a:prstGeom prst="rect">
            <a:avLst/>
          </a:prstGeom>
          <a:noFill/>
          <a:ln w="12700">
            <a:noFill/>
            <a:miter lim="800000"/>
            <a:headEnd/>
            <a:tailEnd/>
          </a:ln>
        </p:spPr>
        <p:txBody>
          <a:bodyPr>
            <a:spAutoFit/>
          </a:bodyPr>
          <a:lstStyle/>
          <a:p>
            <a:pPr algn="r" eaLnBrk="0" hangingPunct="0"/>
            <a:r>
              <a:rPr lang="ru-RU" sz="1400" i="1"/>
              <a:t>Лазарев А.Ф., Волкотруб Л.П., Егоров И.М., 1994</a:t>
            </a:r>
            <a:endParaRPr lang="en-US" sz="1400" i="1"/>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Integral"/>
          <p:cNvPicPr>
            <a:picLocks noChangeAspect="1" noChangeArrowheads="1"/>
          </p:cNvPicPr>
          <p:nvPr/>
        </p:nvPicPr>
        <p:blipFill>
          <a:blip r:embed="rId2" cstate="print"/>
          <a:srcRect/>
          <a:stretch>
            <a:fillRect/>
          </a:stretch>
        </p:blipFill>
        <p:spPr bwMode="auto">
          <a:xfrm>
            <a:off x="34925" y="1144588"/>
            <a:ext cx="4572000" cy="3473450"/>
          </a:xfrm>
          <a:prstGeom prst="rect">
            <a:avLst/>
          </a:prstGeom>
          <a:noFill/>
          <a:ln w="9525">
            <a:noFill/>
            <a:miter lim="800000"/>
            <a:headEnd/>
            <a:tailEnd/>
          </a:ln>
        </p:spPr>
      </p:pic>
      <p:pic>
        <p:nvPicPr>
          <p:cNvPr id="54275" name="Picture 3" descr="мт162"/>
          <p:cNvPicPr>
            <a:picLocks noChangeArrowheads="1"/>
          </p:cNvPicPr>
          <p:nvPr/>
        </p:nvPicPr>
        <p:blipFill>
          <a:blip r:embed="rId3" cstate="print"/>
          <a:srcRect/>
          <a:stretch>
            <a:fillRect/>
          </a:stretch>
        </p:blipFill>
        <p:spPr bwMode="auto">
          <a:xfrm>
            <a:off x="4643438" y="1125538"/>
            <a:ext cx="4500562" cy="3455987"/>
          </a:xfrm>
          <a:prstGeom prst="rect">
            <a:avLst/>
          </a:prstGeom>
          <a:noFill/>
          <a:ln w="9525">
            <a:noFill/>
            <a:miter lim="800000"/>
            <a:headEnd/>
            <a:tailEnd/>
          </a:ln>
        </p:spPr>
      </p:pic>
      <p:sp>
        <p:nvSpPr>
          <p:cNvPr id="237572" name="Text Box 4"/>
          <p:cNvSpPr txBox="1">
            <a:spLocks noChangeArrowheads="1"/>
          </p:cNvSpPr>
          <p:nvPr/>
        </p:nvSpPr>
        <p:spPr bwMode="auto">
          <a:xfrm>
            <a:off x="250825" y="5084763"/>
            <a:ext cx="8496300" cy="1323975"/>
          </a:xfrm>
          <a:prstGeom prst="rect">
            <a:avLst/>
          </a:prstGeom>
          <a:solidFill>
            <a:srgbClr val="FFFFFF"/>
          </a:solidFill>
          <a:ln w="12700">
            <a:solidFill>
              <a:srgbClr val="969696"/>
            </a:solidFill>
            <a:miter lim="800000"/>
            <a:headEnd/>
            <a:tailEnd/>
          </a:ln>
          <a:effectLst>
            <a:outerShdw dist="107763" dir="2700000" algn="ctr" rotWithShape="0">
              <a:srgbClr val="808080">
                <a:alpha val="50000"/>
              </a:srgbClr>
            </a:outerShdw>
          </a:effectLst>
        </p:spPr>
        <p:txBody>
          <a:bodyPr>
            <a:spAutoFit/>
          </a:bodyPr>
          <a:lstStyle/>
          <a:p>
            <a:pPr algn="just">
              <a:tabLst>
                <a:tab pos="385763" algn="l"/>
              </a:tabLst>
              <a:defRPr/>
            </a:pPr>
            <a:r>
              <a:rPr lang="ru-RU" dirty="0">
                <a:solidFill>
                  <a:srgbClr val="000099"/>
                </a:solidFill>
                <a:ea typeface="Times New Roman" pitchFamily="18" charset="0"/>
                <a:cs typeface="Arial" pitchFamily="34" charset="0"/>
              </a:rPr>
              <a:t>Картограммы, полученные с использованием наземного и аэрокосмического мониторингов территории г. Барнаула,  отражают корреляцию между  интегральным загрязнением атмосферы и онкологической смертностью населения</a:t>
            </a:r>
          </a:p>
        </p:txBody>
      </p:sp>
      <p:sp>
        <p:nvSpPr>
          <p:cNvPr id="54277" name="Rectangle 5"/>
          <p:cNvSpPr>
            <a:spLocks noChangeArrowheads="1"/>
          </p:cNvSpPr>
          <p:nvPr/>
        </p:nvSpPr>
        <p:spPr bwMode="auto">
          <a:xfrm>
            <a:off x="34925" y="71438"/>
            <a:ext cx="4824413" cy="1006475"/>
          </a:xfrm>
          <a:prstGeom prst="rect">
            <a:avLst/>
          </a:prstGeom>
          <a:noFill/>
          <a:ln w="9525">
            <a:noFill/>
            <a:miter lim="800000"/>
            <a:headEnd/>
            <a:tailEnd/>
          </a:ln>
        </p:spPr>
        <p:txBody>
          <a:bodyPr anchor="ctr">
            <a:spAutoFit/>
          </a:bodyPr>
          <a:lstStyle/>
          <a:p>
            <a:r>
              <a:rPr lang="ru-RU" b="1">
                <a:cs typeface="Times New Roman" pitchFamily="18" charset="0"/>
              </a:rPr>
              <a:t>Картограмма </a:t>
            </a:r>
            <a:r>
              <a:rPr lang="ru-RU" b="1" u="sng">
                <a:cs typeface="Times New Roman" pitchFamily="18" charset="0"/>
              </a:rPr>
              <a:t>интегрального загрязнения атмосферы</a:t>
            </a:r>
            <a:r>
              <a:rPr lang="ru-RU" b="1">
                <a:cs typeface="Times New Roman" pitchFamily="18" charset="0"/>
              </a:rPr>
              <a:t> над г. Барнаулом</a:t>
            </a:r>
            <a:endParaRPr lang="ru-RU" b="1"/>
          </a:p>
        </p:txBody>
      </p:sp>
      <p:sp>
        <p:nvSpPr>
          <p:cNvPr id="54278" name="Rectangle 6"/>
          <p:cNvSpPr>
            <a:spLocks noChangeArrowheads="1"/>
          </p:cNvSpPr>
          <p:nvPr/>
        </p:nvSpPr>
        <p:spPr bwMode="auto">
          <a:xfrm>
            <a:off x="4787900" y="44450"/>
            <a:ext cx="4356100" cy="1006475"/>
          </a:xfrm>
          <a:prstGeom prst="rect">
            <a:avLst/>
          </a:prstGeom>
          <a:noFill/>
          <a:ln w="9525">
            <a:noFill/>
            <a:miter lim="800000"/>
            <a:headEnd/>
            <a:tailEnd/>
          </a:ln>
        </p:spPr>
        <p:txBody>
          <a:bodyPr anchor="ctr">
            <a:spAutoFit/>
          </a:bodyPr>
          <a:lstStyle/>
          <a:p>
            <a:r>
              <a:rPr lang="ru-RU" b="1">
                <a:cs typeface="Times New Roman" pitchFamily="18" charset="0"/>
              </a:rPr>
              <a:t>Картограмма </a:t>
            </a:r>
            <a:r>
              <a:rPr lang="ru-RU" b="1" u="sng">
                <a:cs typeface="Times New Roman" pitchFamily="18" charset="0"/>
              </a:rPr>
              <a:t>уровня онкологической смертности</a:t>
            </a:r>
            <a:r>
              <a:rPr lang="ru-RU" b="1">
                <a:cs typeface="Times New Roman" pitchFamily="18" charset="0"/>
              </a:rPr>
              <a:t> населения г. Барнаула</a:t>
            </a:r>
            <a:endParaRPr lang="ru-RU" b="1"/>
          </a:p>
        </p:txBody>
      </p:sp>
      <p:sp>
        <p:nvSpPr>
          <p:cNvPr id="54279" name="Rectangle 7"/>
          <p:cNvSpPr>
            <a:spLocks noChangeArrowheads="1"/>
          </p:cNvSpPr>
          <p:nvPr/>
        </p:nvSpPr>
        <p:spPr bwMode="auto">
          <a:xfrm>
            <a:off x="38100" y="2603500"/>
            <a:ext cx="9144000" cy="0"/>
          </a:xfrm>
          <a:prstGeom prst="rect">
            <a:avLst/>
          </a:prstGeom>
          <a:noFill/>
          <a:ln w="9525">
            <a:noFill/>
            <a:miter lim="800000"/>
            <a:headEnd/>
            <a:tailEnd/>
          </a:ln>
        </p:spPr>
        <p:txBody>
          <a:bodyPr wrap="none" anchor="ctr">
            <a:spAutoFit/>
          </a:bodyPr>
          <a:lstStyle/>
          <a:p>
            <a:endParaRPr lang="ru-RU" sz="2400"/>
          </a:p>
        </p:txBody>
      </p:sp>
      <p:sp>
        <p:nvSpPr>
          <p:cNvPr id="237576" name="Rectangle 8"/>
          <p:cNvSpPr>
            <a:spLocks noChangeArrowheads="1"/>
          </p:cNvSpPr>
          <p:nvPr/>
        </p:nvSpPr>
        <p:spPr bwMode="auto">
          <a:xfrm>
            <a:off x="4518025" y="2603500"/>
            <a:ext cx="184150" cy="731838"/>
          </a:xfrm>
          <a:prstGeom prst="rect">
            <a:avLst/>
          </a:prstGeom>
          <a:noFill/>
          <a:ln w="9525">
            <a:noFill/>
            <a:miter lim="800000"/>
            <a:headEnd/>
            <a:tailEnd/>
          </a:ln>
          <a:effectLst/>
        </p:spPr>
        <p:txBody>
          <a:bodyPr wrap="none" anchor="ctr">
            <a:spAutoFit/>
          </a:bodyPr>
          <a:lstStyle/>
          <a:p>
            <a:pPr>
              <a:defRPr/>
            </a:pPr>
            <a:r>
              <a:rPr lang="ru-RU" b="1">
                <a:solidFill>
                  <a:schemeClr val="bg1"/>
                </a:solidFill>
                <a:effectDag name="">
                  <a:cont type="tree" name="">
                    <a:effect ref="fillLine"/>
                    <a:outerShdw dist="38100" dir="13500000" algn="br">
                      <a:srgbClr val="55BBFF"/>
                    </a:outerShdw>
                  </a:cont>
                  <a:cont type="tree" name="">
                    <a:effect ref="fillLine"/>
                    <a:outerShdw dist="38100" dir="2700000" algn="tl">
                      <a:srgbClr val="003E68"/>
                    </a:outerShdw>
                  </a:cont>
                  <a:effect ref="fillLine"/>
                </a:effectDag>
                <a:cs typeface="Times New Roman" pitchFamily="18" charset="0"/>
              </a:rPr>
              <a:t/>
            </a:r>
            <a:br>
              <a:rPr lang="ru-RU" b="1">
                <a:solidFill>
                  <a:schemeClr val="bg1"/>
                </a:solidFill>
                <a:effectDag name="">
                  <a:cont type="tree" name="">
                    <a:effect ref="fillLine"/>
                    <a:outerShdw dist="38100" dir="13500000" algn="br">
                      <a:srgbClr val="55BBFF"/>
                    </a:outerShdw>
                  </a:cont>
                  <a:cont type="tree" name="">
                    <a:effect ref="fillLine"/>
                    <a:outerShdw dist="38100" dir="2700000" algn="tl">
                      <a:srgbClr val="003E68"/>
                    </a:outerShdw>
                  </a:cont>
                  <a:effect ref="fillLine"/>
                </a:effectDag>
                <a:cs typeface="Times New Roman" pitchFamily="18" charset="0"/>
              </a:rPr>
            </a:br>
            <a:endParaRPr lang="ru-RU" sz="2400"/>
          </a:p>
        </p:txBody>
      </p:sp>
      <p:sp>
        <p:nvSpPr>
          <p:cNvPr id="54281" name="Rectangle 9"/>
          <p:cNvSpPr>
            <a:spLocks noChangeArrowheads="1"/>
          </p:cNvSpPr>
          <p:nvPr/>
        </p:nvSpPr>
        <p:spPr bwMode="auto">
          <a:xfrm>
            <a:off x="2411413" y="6453188"/>
            <a:ext cx="6705600" cy="304800"/>
          </a:xfrm>
          <a:prstGeom prst="rect">
            <a:avLst/>
          </a:prstGeom>
          <a:noFill/>
          <a:ln w="12700">
            <a:noFill/>
            <a:miter lim="800000"/>
            <a:headEnd/>
            <a:tailEnd/>
          </a:ln>
        </p:spPr>
        <p:txBody>
          <a:bodyPr>
            <a:spAutoFit/>
          </a:bodyPr>
          <a:lstStyle/>
          <a:p>
            <a:pPr algn="r" eaLnBrk="0" hangingPunct="0"/>
            <a:r>
              <a:rPr lang="ru-RU" sz="1400" i="1"/>
              <a:t>Лазарев А.Ф., Волкотруб Л.П., Егоров И.М., 1994</a:t>
            </a:r>
            <a:endParaRPr lang="en-US" sz="1400" i="1"/>
          </a:p>
        </p:txBody>
      </p:sp>
      <p:sp>
        <p:nvSpPr>
          <p:cNvPr id="54282" name="Text Box 10"/>
          <p:cNvSpPr txBox="1">
            <a:spLocks noChangeArrowheads="1"/>
          </p:cNvSpPr>
          <p:nvPr/>
        </p:nvSpPr>
        <p:spPr bwMode="auto">
          <a:xfrm>
            <a:off x="7164388" y="1773238"/>
            <a:ext cx="1223962" cy="304800"/>
          </a:xfrm>
          <a:prstGeom prst="rect">
            <a:avLst/>
          </a:prstGeom>
          <a:noFill/>
          <a:ln w="9525">
            <a:noFill/>
            <a:miter lim="800000"/>
            <a:headEnd/>
            <a:tailEnd/>
          </a:ln>
        </p:spPr>
        <p:txBody>
          <a:bodyPr>
            <a:spAutoFit/>
          </a:bodyPr>
          <a:lstStyle/>
          <a:p>
            <a:pPr>
              <a:spcBef>
                <a:spcPct val="50000"/>
              </a:spcBef>
            </a:pPr>
            <a:r>
              <a:rPr lang="ru-RU" sz="1400" b="1">
                <a:solidFill>
                  <a:srgbClr val="000099"/>
                </a:solidFill>
              </a:rPr>
              <a:t>высокий</a:t>
            </a:r>
          </a:p>
        </p:txBody>
      </p:sp>
      <p:sp>
        <p:nvSpPr>
          <p:cNvPr id="54283" name="Text Box 11"/>
          <p:cNvSpPr txBox="1">
            <a:spLocks noChangeArrowheads="1"/>
          </p:cNvSpPr>
          <p:nvPr/>
        </p:nvSpPr>
        <p:spPr bwMode="auto">
          <a:xfrm>
            <a:off x="7308850" y="2060575"/>
            <a:ext cx="1223963" cy="304800"/>
          </a:xfrm>
          <a:prstGeom prst="rect">
            <a:avLst/>
          </a:prstGeom>
          <a:noFill/>
          <a:ln w="9525">
            <a:noFill/>
            <a:miter lim="800000"/>
            <a:headEnd/>
            <a:tailEnd/>
          </a:ln>
        </p:spPr>
        <p:txBody>
          <a:bodyPr>
            <a:spAutoFit/>
          </a:bodyPr>
          <a:lstStyle/>
          <a:p>
            <a:pPr>
              <a:spcBef>
                <a:spcPct val="50000"/>
              </a:spcBef>
            </a:pPr>
            <a:r>
              <a:rPr lang="ru-RU" sz="1400" b="1">
                <a:solidFill>
                  <a:srgbClr val="000099"/>
                </a:solidFill>
              </a:rPr>
              <a:t>средний</a:t>
            </a:r>
          </a:p>
        </p:txBody>
      </p:sp>
      <p:sp>
        <p:nvSpPr>
          <p:cNvPr id="54284" name="Text Box 12"/>
          <p:cNvSpPr txBox="1">
            <a:spLocks noChangeArrowheads="1"/>
          </p:cNvSpPr>
          <p:nvPr/>
        </p:nvSpPr>
        <p:spPr bwMode="auto">
          <a:xfrm>
            <a:off x="7451725" y="2349500"/>
            <a:ext cx="1223963" cy="304800"/>
          </a:xfrm>
          <a:prstGeom prst="rect">
            <a:avLst/>
          </a:prstGeom>
          <a:noFill/>
          <a:ln w="9525">
            <a:noFill/>
            <a:miter lim="800000"/>
            <a:headEnd/>
            <a:tailEnd/>
          </a:ln>
        </p:spPr>
        <p:txBody>
          <a:bodyPr>
            <a:spAutoFit/>
          </a:bodyPr>
          <a:lstStyle/>
          <a:p>
            <a:pPr>
              <a:spcBef>
                <a:spcPct val="50000"/>
              </a:spcBef>
            </a:pPr>
            <a:r>
              <a:rPr lang="ru-RU" sz="1400" b="1">
                <a:solidFill>
                  <a:srgbClr val="000099"/>
                </a:solidFill>
              </a:rPr>
              <a:t>низкий</a:t>
            </a:r>
          </a:p>
        </p:txBody>
      </p:sp>
      <p:sp>
        <p:nvSpPr>
          <p:cNvPr id="54285" name="Text Box 13"/>
          <p:cNvSpPr txBox="1">
            <a:spLocks noChangeArrowheads="1"/>
          </p:cNvSpPr>
          <p:nvPr/>
        </p:nvSpPr>
        <p:spPr bwMode="auto">
          <a:xfrm rot="-149865">
            <a:off x="3059113" y="2476500"/>
            <a:ext cx="1223962" cy="304800"/>
          </a:xfrm>
          <a:prstGeom prst="rect">
            <a:avLst/>
          </a:prstGeom>
          <a:noFill/>
          <a:ln w="9525">
            <a:noFill/>
            <a:miter lim="800000"/>
            <a:headEnd/>
            <a:tailEnd/>
          </a:ln>
        </p:spPr>
        <p:txBody>
          <a:bodyPr>
            <a:spAutoFit/>
          </a:bodyPr>
          <a:lstStyle/>
          <a:p>
            <a:pPr>
              <a:spcBef>
                <a:spcPct val="50000"/>
              </a:spcBef>
            </a:pPr>
            <a:r>
              <a:rPr lang="ru-RU" sz="1400" b="1">
                <a:solidFill>
                  <a:srgbClr val="000099"/>
                </a:solidFill>
              </a:rPr>
              <a:t>низкий</a:t>
            </a:r>
          </a:p>
        </p:txBody>
      </p:sp>
      <p:sp>
        <p:nvSpPr>
          <p:cNvPr id="54286" name="Text Box 14"/>
          <p:cNvSpPr txBox="1">
            <a:spLocks noChangeArrowheads="1"/>
          </p:cNvSpPr>
          <p:nvPr/>
        </p:nvSpPr>
        <p:spPr bwMode="auto">
          <a:xfrm>
            <a:off x="2916238" y="2133600"/>
            <a:ext cx="1223962" cy="304800"/>
          </a:xfrm>
          <a:prstGeom prst="rect">
            <a:avLst/>
          </a:prstGeom>
          <a:noFill/>
          <a:ln w="9525">
            <a:noFill/>
            <a:miter lim="800000"/>
            <a:headEnd/>
            <a:tailEnd/>
          </a:ln>
        </p:spPr>
        <p:txBody>
          <a:bodyPr>
            <a:spAutoFit/>
          </a:bodyPr>
          <a:lstStyle/>
          <a:p>
            <a:pPr>
              <a:spcBef>
                <a:spcPct val="50000"/>
              </a:spcBef>
            </a:pPr>
            <a:r>
              <a:rPr lang="ru-RU" sz="1400" b="1">
                <a:solidFill>
                  <a:srgbClr val="000099"/>
                </a:solidFill>
              </a:rPr>
              <a:t>средний</a:t>
            </a:r>
          </a:p>
        </p:txBody>
      </p:sp>
      <p:sp>
        <p:nvSpPr>
          <p:cNvPr id="54287" name="Text Box 16"/>
          <p:cNvSpPr txBox="1">
            <a:spLocks noChangeArrowheads="1"/>
          </p:cNvSpPr>
          <p:nvPr/>
        </p:nvSpPr>
        <p:spPr bwMode="auto">
          <a:xfrm>
            <a:off x="2916238" y="1700213"/>
            <a:ext cx="1223962" cy="304800"/>
          </a:xfrm>
          <a:prstGeom prst="rect">
            <a:avLst/>
          </a:prstGeom>
          <a:noFill/>
          <a:ln w="9525">
            <a:noFill/>
            <a:miter lim="800000"/>
            <a:headEnd/>
            <a:tailEnd/>
          </a:ln>
        </p:spPr>
        <p:txBody>
          <a:bodyPr>
            <a:spAutoFit/>
          </a:bodyPr>
          <a:lstStyle/>
          <a:p>
            <a:pPr>
              <a:spcBef>
                <a:spcPct val="50000"/>
              </a:spcBef>
            </a:pPr>
            <a:r>
              <a:rPr lang="ru-RU" sz="1400" b="1">
                <a:solidFill>
                  <a:srgbClr val="000099"/>
                </a:solidFill>
              </a:rPr>
              <a:t>высокий</a:t>
            </a:r>
          </a:p>
        </p:txBody>
      </p:sp>
      <p:sp>
        <p:nvSpPr>
          <p:cNvPr id="54288" name="AutoShape 17"/>
          <p:cNvSpPr>
            <a:spLocks/>
          </p:cNvSpPr>
          <p:nvPr/>
        </p:nvSpPr>
        <p:spPr bwMode="auto">
          <a:xfrm>
            <a:off x="3708400" y="1700213"/>
            <a:ext cx="71438" cy="433387"/>
          </a:xfrm>
          <a:prstGeom prst="leftBrace">
            <a:avLst>
              <a:gd name="adj1" fmla="val 50555"/>
              <a:gd name="adj2" fmla="val 50000"/>
            </a:avLst>
          </a:prstGeom>
          <a:noFill/>
          <a:ln w="28575">
            <a:solidFill>
              <a:srgbClr val="000000"/>
            </a:solidFill>
            <a:round/>
            <a:headEnd/>
            <a:tailEnd/>
          </a:ln>
        </p:spPr>
        <p:txBody>
          <a:bodyPr wrap="none" anchor="ctr"/>
          <a:lstStyle/>
          <a:p>
            <a:endParaRPr lang="ru-RU"/>
          </a:p>
        </p:txBody>
      </p:sp>
      <p:sp>
        <p:nvSpPr>
          <p:cNvPr id="54289" name="AutoShape 18"/>
          <p:cNvSpPr>
            <a:spLocks/>
          </p:cNvSpPr>
          <p:nvPr/>
        </p:nvSpPr>
        <p:spPr bwMode="auto">
          <a:xfrm>
            <a:off x="3635375" y="2205038"/>
            <a:ext cx="144463" cy="287337"/>
          </a:xfrm>
          <a:prstGeom prst="leftBrace">
            <a:avLst>
              <a:gd name="adj1" fmla="val 16575"/>
              <a:gd name="adj2" fmla="val 50000"/>
            </a:avLst>
          </a:prstGeom>
          <a:noFill/>
          <a:ln w="28575">
            <a:solidFill>
              <a:srgbClr val="000000"/>
            </a:solidFill>
            <a:round/>
            <a:headEnd/>
            <a:tailEnd/>
          </a:ln>
        </p:spPr>
        <p:txBody>
          <a:bodyPr wrap="none" anchor="ctr"/>
          <a:lstStyle/>
          <a:p>
            <a:endParaRPr lang="ru-RU"/>
          </a:p>
        </p:txBody>
      </p:sp>
      <p:sp>
        <p:nvSpPr>
          <p:cNvPr id="54290" name="AutoShape 19"/>
          <p:cNvSpPr>
            <a:spLocks/>
          </p:cNvSpPr>
          <p:nvPr/>
        </p:nvSpPr>
        <p:spPr bwMode="auto">
          <a:xfrm>
            <a:off x="3708400" y="2565400"/>
            <a:ext cx="71438" cy="287338"/>
          </a:xfrm>
          <a:prstGeom prst="leftBrace">
            <a:avLst>
              <a:gd name="adj1" fmla="val 33518"/>
              <a:gd name="adj2" fmla="val 50000"/>
            </a:avLst>
          </a:prstGeom>
          <a:noFill/>
          <a:ln w="28575">
            <a:solidFill>
              <a:srgbClr val="000000"/>
            </a:solidFill>
            <a:round/>
            <a:headEnd/>
            <a:tailEnd/>
          </a:ln>
        </p:spPr>
        <p:txBody>
          <a:bodyPr wrap="none" anchor="ctr"/>
          <a:lstStyle/>
          <a:p>
            <a:endParaRPr lang="ru-RU"/>
          </a:p>
        </p:txBody>
      </p:sp>
      <p:sp>
        <p:nvSpPr>
          <p:cNvPr id="54291" name="AutoShape 20"/>
          <p:cNvSpPr>
            <a:spLocks/>
          </p:cNvSpPr>
          <p:nvPr/>
        </p:nvSpPr>
        <p:spPr bwMode="auto">
          <a:xfrm>
            <a:off x="8027988" y="2133600"/>
            <a:ext cx="144462" cy="287338"/>
          </a:xfrm>
          <a:prstGeom prst="leftBrace">
            <a:avLst>
              <a:gd name="adj1" fmla="val 16575"/>
              <a:gd name="adj2" fmla="val 50000"/>
            </a:avLst>
          </a:prstGeom>
          <a:noFill/>
          <a:ln w="28575">
            <a:solidFill>
              <a:srgbClr val="000000"/>
            </a:solidFill>
            <a:round/>
            <a:headEnd/>
            <a:tailEnd/>
          </a:ln>
        </p:spPr>
        <p:txBody>
          <a:bodyPr wrap="none" anchor="ctr"/>
          <a:lstStyle/>
          <a:p>
            <a:endParaRPr lang="ru-RU"/>
          </a:p>
        </p:txBody>
      </p:sp>
      <p:sp>
        <p:nvSpPr>
          <p:cNvPr id="54292" name="AutoShape 21"/>
          <p:cNvSpPr>
            <a:spLocks/>
          </p:cNvSpPr>
          <p:nvPr/>
        </p:nvSpPr>
        <p:spPr bwMode="auto">
          <a:xfrm>
            <a:off x="4572000" y="2563813"/>
            <a:ext cx="71438" cy="433387"/>
          </a:xfrm>
          <a:prstGeom prst="leftBrace">
            <a:avLst>
              <a:gd name="adj1" fmla="val 50555"/>
              <a:gd name="adj2" fmla="val 50000"/>
            </a:avLst>
          </a:prstGeom>
          <a:noFill/>
          <a:ln w="9525">
            <a:solidFill>
              <a:srgbClr val="000000"/>
            </a:solidFill>
            <a:round/>
            <a:headEnd/>
            <a:tailEnd/>
          </a:ln>
        </p:spPr>
        <p:txBody>
          <a:bodyPr wrap="none" anchor="ctr"/>
          <a:lstStyle/>
          <a:p>
            <a:endParaRPr lang="ru-RU"/>
          </a:p>
        </p:txBody>
      </p:sp>
      <p:sp>
        <p:nvSpPr>
          <p:cNvPr id="54293" name="AutoShape 22"/>
          <p:cNvSpPr>
            <a:spLocks/>
          </p:cNvSpPr>
          <p:nvPr/>
        </p:nvSpPr>
        <p:spPr bwMode="auto">
          <a:xfrm>
            <a:off x="8027988" y="1844675"/>
            <a:ext cx="73025" cy="288925"/>
          </a:xfrm>
          <a:prstGeom prst="leftBrace">
            <a:avLst>
              <a:gd name="adj1" fmla="val 32971"/>
              <a:gd name="adj2" fmla="val 50000"/>
            </a:avLst>
          </a:prstGeom>
          <a:noFill/>
          <a:ln w="28575">
            <a:solidFill>
              <a:srgbClr val="000000"/>
            </a:solidFill>
            <a:round/>
            <a:headEnd/>
            <a:tailEnd/>
          </a:ln>
        </p:spPr>
        <p:txBody>
          <a:bodyPr wrap="none" anchor="ctr"/>
          <a:lstStyle/>
          <a:p>
            <a:endParaRPr lang="ru-RU"/>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0" y="0"/>
            <a:ext cx="9144000" cy="822325"/>
          </a:xfrm>
          <a:prstGeom prst="rect">
            <a:avLst/>
          </a:prstGeom>
          <a:solidFill>
            <a:srgbClr val="000099"/>
          </a:solidFill>
          <a:ln w="9525">
            <a:noFill/>
            <a:miter lim="800000"/>
            <a:headEnd/>
            <a:tailEnd/>
          </a:ln>
          <a:effectLst/>
        </p:spPr>
        <p:txBody>
          <a:bodyPr>
            <a:spAutoFit/>
          </a:bodyPr>
          <a:lstStyle/>
          <a:p>
            <a:pPr algn="ctr">
              <a:defRPr/>
            </a:pPr>
            <a:r>
              <a:rPr lang="ru-RU" sz="2400" b="1">
                <a:solidFill>
                  <a:srgbClr val="F3F3FF"/>
                </a:solidFill>
                <a:effectLst>
                  <a:outerShdw blurRad="38100" dist="38100" dir="2700000" algn="tl">
                    <a:srgbClr val="000000"/>
                  </a:outerShdw>
                </a:effectLst>
              </a:rPr>
              <a:t>Заболеваемость мезотелиомой по районам </a:t>
            </a:r>
          </a:p>
          <a:p>
            <a:pPr algn="ctr">
              <a:defRPr/>
            </a:pPr>
            <a:r>
              <a:rPr lang="ru-RU" sz="2400" b="1">
                <a:solidFill>
                  <a:srgbClr val="F3F3FF"/>
                </a:solidFill>
                <a:effectLst>
                  <a:outerShdw blurRad="38100" dist="38100" dir="2700000" algn="tl">
                    <a:srgbClr val="000000"/>
                  </a:outerShdw>
                </a:effectLst>
              </a:rPr>
              <a:t>г. Барнаула, 1990-2005 гг. </a:t>
            </a:r>
          </a:p>
        </p:txBody>
      </p:sp>
      <p:pic>
        <p:nvPicPr>
          <p:cNvPr id="55299" name="Picture 3" descr="рис2"/>
          <p:cNvPicPr>
            <a:picLocks noChangeAspect="1" noChangeArrowheads="1"/>
          </p:cNvPicPr>
          <p:nvPr/>
        </p:nvPicPr>
        <p:blipFill>
          <a:blip r:embed="rId2" cstate="print"/>
          <a:srcRect/>
          <a:stretch>
            <a:fillRect/>
          </a:stretch>
        </p:blipFill>
        <p:spPr bwMode="auto">
          <a:xfrm>
            <a:off x="0" y="908050"/>
            <a:ext cx="5824538" cy="5329238"/>
          </a:xfrm>
          <a:prstGeom prst="rect">
            <a:avLst/>
          </a:prstGeom>
          <a:noFill/>
          <a:ln w="9525">
            <a:noFill/>
            <a:miter lim="800000"/>
            <a:headEnd/>
            <a:tailEnd/>
          </a:ln>
        </p:spPr>
      </p:pic>
      <p:pic>
        <p:nvPicPr>
          <p:cNvPr id="55300" name="Picture 4" descr="рис2-1"/>
          <p:cNvPicPr>
            <a:picLocks noChangeAspect="1" noChangeArrowheads="1"/>
          </p:cNvPicPr>
          <p:nvPr/>
        </p:nvPicPr>
        <p:blipFill>
          <a:blip r:embed="rId3" cstate="print"/>
          <a:srcRect/>
          <a:stretch>
            <a:fillRect/>
          </a:stretch>
        </p:blipFill>
        <p:spPr bwMode="auto">
          <a:xfrm>
            <a:off x="4859338" y="1001713"/>
            <a:ext cx="4284662" cy="1563687"/>
          </a:xfrm>
          <a:prstGeom prst="rect">
            <a:avLst/>
          </a:prstGeom>
          <a:noFill/>
          <a:ln w="9525">
            <a:noFill/>
            <a:miter lim="800000"/>
            <a:headEnd/>
            <a:tailEnd/>
          </a:ln>
        </p:spPr>
      </p:pic>
      <p:sp>
        <p:nvSpPr>
          <p:cNvPr id="55301" name="Rectangle 5"/>
          <p:cNvSpPr>
            <a:spLocks noChangeArrowheads="1"/>
          </p:cNvSpPr>
          <p:nvPr/>
        </p:nvSpPr>
        <p:spPr bwMode="auto">
          <a:xfrm>
            <a:off x="2438400" y="6521450"/>
            <a:ext cx="6705600" cy="304800"/>
          </a:xfrm>
          <a:prstGeom prst="rect">
            <a:avLst/>
          </a:prstGeom>
          <a:noFill/>
          <a:ln w="12700">
            <a:noFill/>
            <a:miter lim="800000"/>
            <a:headEnd/>
            <a:tailEnd/>
          </a:ln>
        </p:spPr>
        <p:txBody>
          <a:bodyPr>
            <a:spAutoFit/>
          </a:bodyPr>
          <a:lstStyle/>
          <a:p>
            <a:pPr algn="r" eaLnBrk="0" hangingPunct="0"/>
            <a:r>
              <a:rPr lang="ru-RU" sz="1400" i="1"/>
              <a:t>Шойхет Я.Н., Лазарев А.Ф., Музалевский П.Н., 2007</a:t>
            </a:r>
            <a:endParaRPr lang="en-US" sz="1400" i="1"/>
          </a:p>
        </p:txBody>
      </p:sp>
      <p:sp>
        <p:nvSpPr>
          <p:cNvPr id="55302" name="Text Box 6"/>
          <p:cNvSpPr txBox="1">
            <a:spLocks noChangeArrowheads="1"/>
          </p:cNvSpPr>
          <p:nvPr/>
        </p:nvSpPr>
        <p:spPr bwMode="auto">
          <a:xfrm>
            <a:off x="3779838" y="1052513"/>
            <a:ext cx="1079500" cy="307975"/>
          </a:xfrm>
          <a:prstGeom prst="rect">
            <a:avLst/>
          </a:prstGeom>
          <a:noFill/>
          <a:ln w="9525">
            <a:noFill/>
            <a:miter lim="800000"/>
            <a:headEnd/>
            <a:tailEnd/>
          </a:ln>
        </p:spPr>
        <p:txBody>
          <a:bodyPr>
            <a:spAutoFit/>
          </a:bodyPr>
          <a:lstStyle/>
          <a:p>
            <a:pPr>
              <a:spcBef>
                <a:spcPct val="50000"/>
              </a:spcBef>
            </a:pPr>
            <a:r>
              <a:rPr lang="ru-RU" sz="1400" b="1">
                <a:solidFill>
                  <a:srgbClr val="000099"/>
                </a:solidFill>
              </a:rPr>
              <a:t>высокий</a:t>
            </a:r>
          </a:p>
        </p:txBody>
      </p:sp>
      <p:sp>
        <p:nvSpPr>
          <p:cNvPr id="55303" name="Text Box 7"/>
          <p:cNvSpPr txBox="1">
            <a:spLocks noChangeArrowheads="1"/>
          </p:cNvSpPr>
          <p:nvPr/>
        </p:nvSpPr>
        <p:spPr bwMode="auto">
          <a:xfrm>
            <a:off x="3995738" y="1700213"/>
            <a:ext cx="1152525" cy="307975"/>
          </a:xfrm>
          <a:prstGeom prst="rect">
            <a:avLst/>
          </a:prstGeom>
          <a:noFill/>
          <a:ln w="9525">
            <a:noFill/>
            <a:miter lim="800000"/>
            <a:headEnd/>
            <a:tailEnd/>
          </a:ln>
        </p:spPr>
        <p:txBody>
          <a:bodyPr>
            <a:spAutoFit/>
          </a:bodyPr>
          <a:lstStyle/>
          <a:p>
            <a:pPr>
              <a:spcBef>
                <a:spcPct val="50000"/>
              </a:spcBef>
            </a:pPr>
            <a:r>
              <a:rPr lang="ru-RU" sz="1400" b="1">
                <a:solidFill>
                  <a:srgbClr val="000099"/>
                </a:solidFill>
              </a:rPr>
              <a:t>средний</a:t>
            </a:r>
          </a:p>
        </p:txBody>
      </p:sp>
      <p:sp>
        <p:nvSpPr>
          <p:cNvPr id="55304" name="Text Box 8"/>
          <p:cNvSpPr txBox="1">
            <a:spLocks noChangeArrowheads="1"/>
          </p:cNvSpPr>
          <p:nvPr/>
        </p:nvSpPr>
        <p:spPr bwMode="auto">
          <a:xfrm>
            <a:off x="4067175" y="2133600"/>
            <a:ext cx="1223963" cy="304800"/>
          </a:xfrm>
          <a:prstGeom prst="rect">
            <a:avLst/>
          </a:prstGeom>
          <a:noFill/>
          <a:ln w="9525">
            <a:noFill/>
            <a:miter lim="800000"/>
            <a:headEnd/>
            <a:tailEnd/>
          </a:ln>
        </p:spPr>
        <p:txBody>
          <a:bodyPr>
            <a:spAutoFit/>
          </a:bodyPr>
          <a:lstStyle/>
          <a:p>
            <a:pPr>
              <a:spcBef>
                <a:spcPct val="50000"/>
              </a:spcBef>
            </a:pPr>
            <a:r>
              <a:rPr lang="ru-RU" sz="1400" b="1">
                <a:solidFill>
                  <a:srgbClr val="000099"/>
                </a:solidFill>
              </a:rPr>
              <a:t>низкий</a:t>
            </a:r>
          </a:p>
        </p:txBody>
      </p:sp>
      <p:sp>
        <p:nvSpPr>
          <p:cNvPr id="55305" name="AutoShape 9"/>
          <p:cNvSpPr>
            <a:spLocks/>
          </p:cNvSpPr>
          <p:nvPr/>
        </p:nvSpPr>
        <p:spPr bwMode="auto">
          <a:xfrm flipH="1">
            <a:off x="4716463" y="981075"/>
            <a:ext cx="287337" cy="647700"/>
          </a:xfrm>
          <a:prstGeom prst="rightBrace">
            <a:avLst>
              <a:gd name="adj1" fmla="val 18785"/>
              <a:gd name="adj2" fmla="val 30144"/>
            </a:avLst>
          </a:prstGeom>
          <a:noFill/>
          <a:ln w="38100">
            <a:solidFill>
              <a:srgbClr val="000000"/>
            </a:solidFill>
            <a:round/>
            <a:headEnd/>
            <a:tailEnd/>
          </a:ln>
        </p:spPr>
        <p:txBody>
          <a:bodyPr wrap="none" anchor="ctr"/>
          <a:lstStyle/>
          <a:p>
            <a:endParaRPr lang="ru-RU"/>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539750" y="1528763"/>
            <a:ext cx="8140700" cy="4276725"/>
          </a:xfrm>
          <a:prstGeom prst="rect">
            <a:avLst/>
          </a:prstGeom>
          <a:solidFill>
            <a:srgbClr val="FFFFFF"/>
          </a:solidFill>
          <a:ln w="12700">
            <a:noFill/>
            <a:miter lim="800000"/>
            <a:headEnd/>
            <a:tailEnd/>
          </a:ln>
        </p:spPr>
        <p:txBody>
          <a:bodyPr>
            <a:spAutoFit/>
          </a:bodyPr>
          <a:lstStyle/>
          <a:p>
            <a:pPr marL="261938" indent="-261938">
              <a:spcBef>
                <a:spcPct val="50000"/>
              </a:spcBef>
            </a:pPr>
            <a:r>
              <a:rPr lang="ru-RU" sz="3600" b="1">
                <a:solidFill>
                  <a:srgbClr val="C00000"/>
                </a:solidFill>
                <a:latin typeface="Times New Roman" pitchFamily="18" charset="0"/>
              </a:rPr>
              <a:t>По данным МАИР в 2012 г. ЗНО в мире заболело </a:t>
            </a:r>
            <a:r>
              <a:rPr lang="ru-RU" sz="4400" b="1" i="1">
                <a:solidFill>
                  <a:srgbClr val="C00000"/>
                </a:solidFill>
                <a:latin typeface="Times New Roman" pitchFamily="18" charset="0"/>
              </a:rPr>
              <a:t>14,100 млн</a:t>
            </a:r>
            <a:r>
              <a:rPr lang="ru-RU" sz="3600" b="1" i="1">
                <a:solidFill>
                  <a:srgbClr val="C00000"/>
                </a:solidFill>
                <a:latin typeface="Times New Roman" pitchFamily="18" charset="0"/>
              </a:rPr>
              <a:t>. </a:t>
            </a:r>
            <a:r>
              <a:rPr lang="ru-RU" sz="3600" b="1">
                <a:solidFill>
                  <a:srgbClr val="C00000"/>
                </a:solidFill>
                <a:latin typeface="Times New Roman" pitchFamily="18" charset="0"/>
              </a:rPr>
              <a:t>человек </a:t>
            </a:r>
          </a:p>
          <a:p>
            <a:pPr marL="261938" indent="-261938">
              <a:spcBef>
                <a:spcPct val="50000"/>
              </a:spcBef>
            </a:pPr>
            <a:r>
              <a:rPr lang="ru-RU" sz="3600" b="1">
                <a:solidFill>
                  <a:srgbClr val="C00000"/>
                </a:solidFill>
                <a:latin typeface="Times New Roman" pitchFamily="18" charset="0"/>
              </a:rPr>
              <a:t>Ежегодный прирост ЗНО – 2,1% </a:t>
            </a:r>
            <a:r>
              <a:rPr lang="en-US" sz="3600" b="1">
                <a:solidFill>
                  <a:srgbClr val="C00000"/>
                </a:solidFill>
                <a:latin typeface="Times New Roman" pitchFamily="18" charset="0"/>
              </a:rPr>
              <a:t>    </a:t>
            </a:r>
            <a:r>
              <a:rPr lang="ru-RU" sz="3600" b="1">
                <a:solidFill>
                  <a:srgbClr val="C00000"/>
                </a:solidFill>
                <a:latin typeface="Times New Roman" pitchFamily="18" charset="0"/>
              </a:rPr>
              <a:t>(прирост населения мира – 1,3%)</a:t>
            </a:r>
          </a:p>
          <a:p>
            <a:pPr marL="261938" indent="-261938">
              <a:spcBef>
                <a:spcPct val="50000"/>
              </a:spcBef>
            </a:pPr>
            <a:r>
              <a:rPr lang="ru-RU" sz="3600" b="1">
                <a:solidFill>
                  <a:srgbClr val="C00000"/>
                </a:solidFill>
                <a:latin typeface="Times New Roman" pitchFamily="18" charset="0"/>
              </a:rPr>
              <a:t>Умерло от рака в 2012 г. </a:t>
            </a:r>
            <a:r>
              <a:rPr lang="ru-RU" sz="4400" b="1" i="1">
                <a:solidFill>
                  <a:srgbClr val="C00000"/>
                </a:solidFill>
                <a:latin typeface="Times New Roman" pitchFamily="18" charset="0"/>
              </a:rPr>
              <a:t>8,200 млн. </a:t>
            </a:r>
            <a:r>
              <a:rPr lang="ru-RU" sz="3600" b="1">
                <a:solidFill>
                  <a:srgbClr val="C00000"/>
                </a:solidFill>
                <a:latin typeface="Times New Roman" pitchFamily="18" charset="0"/>
              </a:rPr>
              <a:t>человек</a:t>
            </a:r>
          </a:p>
        </p:txBody>
      </p:sp>
      <p:sp>
        <p:nvSpPr>
          <p:cNvPr id="29699" name="Прямоугольник 2"/>
          <p:cNvSpPr>
            <a:spLocks noChangeArrowheads="1"/>
          </p:cNvSpPr>
          <p:nvPr/>
        </p:nvSpPr>
        <p:spPr bwMode="auto">
          <a:xfrm>
            <a:off x="7164388" y="6524625"/>
            <a:ext cx="1905000" cy="307975"/>
          </a:xfrm>
          <a:prstGeom prst="rect">
            <a:avLst/>
          </a:prstGeom>
          <a:noFill/>
          <a:ln w="9525">
            <a:noFill/>
            <a:miter lim="800000"/>
            <a:headEnd/>
            <a:tailEnd/>
          </a:ln>
        </p:spPr>
        <p:txBody>
          <a:bodyPr wrap="none">
            <a:spAutoFit/>
          </a:bodyPr>
          <a:lstStyle/>
          <a:p>
            <a:r>
              <a:rPr lang="en-US" sz="1400"/>
              <a:t>http://globocan.iarc.fr/</a:t>
            </a:r>
            <a:endParaRPr lang="ru-RU" sz="14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4421188" y="476250"/>
          <a:ext cx="4722812" cy="3697288"/>
        </p:xfrm>
        <a:graphic>
          <a:graphicData uri="http://schemas.openxmlformats.org/presentationml/2006/ole">
            <mc:AlternateContent xmlns:mc="http://schemas.openxmlformats.org/markup-compatibility/2006">
              <mc:Choice xmlns:v="urn:schemas-microsoft-com:vml" Requires="v">
                <p:oleObj spid="_x0000_s9221" r:id="rId4" imgW="4724809" imgH="3700593" progId="Excel.Sheet.8">
                  <p:embed/>
                </p:oleObj>
              </mc:Choice>
              <mc:Fallback>
                <p:oleObj r:id="rId4" imgW="4724809" imgH="3700593"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1188" y="476250"/>
                        <a:ext cx="4722812" cy="3697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19" name="Object 3"/>
          <p:cNvGraphicFramePr>
            <a:graphicFrameLocks noChangeAspect="1"/>
          </p:cNvGraphicFramePr>
          <p:nvPr/>
        </p:nvGraphicFramePr>
        <p:xfrm>
          <a:off x="-36513" y="195263"/>
          <a:ext cx="5054601" cy="4025900"/>
        </p:xfrm>
        <a:graphic>
          <a:graphicData uri="http://schemas.openxmlformats.org/presentationml/2006/ole">
            <mc:AlternateContent xmlns:mc="http://schemas.openxmlformats.org/markup-compatibility/2006">
              <mc:Choice xmlns:v="urn:schemas-microsoft-com:vml" Requires="v">
                <p:oleObj spid="_x0000_s9222" r:id="rId7" imgW="5054022" imgH="4023709" progId="Excel.Sheet.8">
                  <p:embed/>
                </p:oleObj>
              </mc:Choice>
              <mc:Fallback>
                <p:oleObj r:id="rId7" imgW="5054022" imgH="4023709" progId="Excel.Sheet.8">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13" y="195263"/>
                        <a:ext cx="5054601" cy="402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1" name="Oval 2"/>
          <p:cNvSpPr>
            <a:spLocks noChangeArrowheads="1"/>
          </p:cNvSpPr>
          <p:nvPr/>
        </p:nvSpPr>
        <p:spPr bwMode="auto">
          <a:xfrm>
            <a:off x="827088" y="404813"/>
            <a:ext cx="3817937" cy="792162"/>
          </a:xfrm>
          <a:prstGeom prst="ellipse">
            <a:avLst/>
          </a:prstGeom>
          <a:solidFill>
            <a:schemeClr val="bg1">
              <a:alpha val="50195"/>
            </a:schemeClr>
          </a:solidFill>
          <a:ln w="9525">
            <a:solidFill>
              <a:schemeClr val="tx1"/>
            </a:solidFill>
            <a:round/>
            <a:headEnd/>
            <a:tailEnd/>
          </a:ln>
        </p:spPr>
        <p:txBody>
          <a:bodyPr wrap="none" anchor="ctr"/>
          <a:lstStyle/>
          <a:p>
            <a:endParaRPr lang="ru-RU"/>
          </a:p>
        </p:txBody>
      </p:sp>
      <p:sp>
        <p:nvSpPr>
          <p:cNvPr id="9222" name="Oval 3"/>
          <p:cNvSpPr>
            <a:spLocks noChangeArrowheads="1"/>
          </p:cNvSpPr>
          <p:nvPr/>
        </p:nvSpPr>
        <p:spPr bwMode="auto">
          <a:xfrm>
            <a:off x="5326063" y="404813"/>
            <a:ext cx="3817937" cy="863600"/>
          </a:xfrm>
          <a:prstGeom prst="ellipse">
            <a:avLst/>
          </a:prstGeom>
          <a:solidFill>
            <a:schemeClr val="bg1">
              <a:alpha val="50195"/>
            </a:schemeClr>
          </a:solidFill>
          <a:ln w="9525">
            <a:solidFill>
              <a:schemeClr val="tx1"/>
            </a:solidFill>
            <a:round/>
            <a:headEnd/>
            <a:tailEnd/>
          </a:ln>
        </p:spPr>
        <p:txBody>
          <a:bodyPr wrap="none" anchor="ctr"/>
          <a:lstStyle/>
          <a:p>
            <a:endParaRPr lang="ru-RU"/>
          </a:p>
        </p:txBody>
      </p:sp>
      <p:sp>
        <p:nvSpPr>
          <p:cNvPr id="9223" name="Oval 4"/>
          <p:cNvSpPr>
            <a:spLocks noChangeArrowheads="1"/>
          </p:cNvSpPr>
          <p:nvPr/>
        </p:nvSpPr>
        <p:spPr bwMode="auto">
          <a:xfrm>
            <a:off x="4500563" y="4292600"/>
            <a:ext cx="3817937" cy="1081088"/>
          </a:xfrm>
          <a:prstGeom prst="ellipse">
            <a:avLst/>
          </a:prstGeom>
          <a:solidFill>
            <a:schemeClr val="bg1">
              <a:alpha val="50980"/>
            </a:schemeClr>
          </a:solidFill>
          <a:ln w="9525">
            <a:solidFill>
              <a:schemeClr val="tx1"/>
            </a:solidFill>
            <a:round/>
            <a:headEnd/>
            <a:tailEnd/>
          </a:ln>
        </p:spPr>
        <p:txBody>
          <a:bodyPr wrap="none" anchor="ctr"/>
          <a:lstStyle/>
          <a:p>
            <a:endParaRPr lang="ru-RU"/>
          </a:p>
        </p:txBody>
      </p:sp>
      <p:sp>
        <p:nvSpPr>
          <p:cNvPr id="9224" name="Rectangle 5"/>
          <p:cNvSpPr>
            <a:spLocks noChangeArrowheads="1"/>
          </p:cNvSpPr>
          <p:nvPr/>
        </p:nvSpPr>
        <p:spPr bwMode="auto">
          <a:xfrm>
            <a:off x="0" y="1119188"/>
            <a:ext cx="9144000" cy="0"/>
          </a:xfrm>
          <a:prstGeom prst="rect">
            <a:avLst/>
          </a:prstGeom>
          <a:noFill/>
          <a:ln w="9525">
            <a:noFill/>
            <a:miter lim="800000"/>
            <a:headEnd/>
            <a:tailEnd/>
          </a:ln>
        </p:spPr>
        <p:txBody>
          <a:bodyPr wrap="none" anchor="ctr">
            <a:spAutoFit/>
          </a:bodyPr>
          <a:lstStyle/>
          <a:p>
            <a:endParaRPr lang="ru-RU"/>
          </a:p>
        </p:txBody>
      </p:sp>
      <p:sp>
        <p:nvSpPr>
          <p:cNvPr id="9225" name="Rectangle 8"/>
          <p:cNvSpPr>
            <a:spLocks noChangeArrowheads="1"/>
          </p:cNvSpPr>
          <p:nvPr/>
        </p:nvSpPr>
        <p:spPr bwMode="auto">
          <a:xfrm>
            <a:off x="2438400" y="6521450"/>
            <a:ext cx="6705600" cy="304800"/>
          </a:xfrm>
          <a:prstGeom prst="rect">
            <a:avLst/>
          </a:prstGeom>
          <a:noFill/>
          <a:ln w="12700">
            <a:noFill/>
            <a:miter lim="800000"/>
            <a:headEnd/>
            <a:tailEnd/>
          </a:ln>
        </p:spPr>
        <p:txBody>
          <a:bodyPr>
            <a:spAutoFit/>
          </a:bodyPr>
          <a:lstStyle/>
          <a:p>
            <a:pPr algn="r" eaLnBrk="0" hangingPunct="0"/>
            <a:r>
              <a:rPr lang="ru-RU" sz="1400" i="1"/>
              <a:t>Шойхет Я.Н., Лазарев А.Ф., Музалевский П.Н., 2007</a:t>
            </a:r>
            <a:endParaRPr lang="en-US" sz="1400" i="1"/>
          </a:p>
        </p:txBody>
      </p:sp>
      <p:sp>
        <p:nvSpPr>
          <p:cNvPr id="9226" name="Rectangle 9"/>
          <p:cNvSpPr>
            <a:spLocks noChangeArrowheads="1"/>
          </p:cNvSpPr>
          <p:nvPr/>
        </p:nvSpPr>
        <p:spPr bwMode="auto">
          <a:xfrm>
            <a:off x="971550" y="404813"/>
            <a:ext cx="3600450" cy="708025"/>
          </a:xfrm>
          <a:prstGeom prst="rect">
            <a:avLst/>
          </a:prstGeom>
          <a:noFill/>
          <a:ln w="9525">
            <a:noFill/>
            <a:miter lim="800000"/>
            <a:headEnd/>
            <a:tailEnd/>
          </a:ln>
        </p:spPr>
        <p:txBody>
          <a:bodyPr>
            <a:spAutoFit/>
          </a:bodyPr>
          <a:lstStyle/>
          <a:p>
            <a:pPr algn="ctr"/>
            <a:r>
              <a:rPr lang="ru-RU"/>
              <a:t>в районах прохождения крупных автомагистралей</a:t>
            </a:r>
          </a:p>
        </p:txBody>
      </p:sp>
      <p:sp>
        <p:nvSpPr>
          <p:cNvPr id="9227" name="Rectangle 11"/>
          <p:cNvSpPr>
            <a:spLocks noChangeArrowheads="1"/>
          </p:cNvSpPr>
          <p:nvPr/>
        </p:nvSpPr>
        <p:spPr bwMode="auto">
          <a:xfrm>
            <a:off x="5651500" y="476250"/>
            <a:ext cx="3203575" cy="708025"/>
          </a:xfrm>
          <a:prstGeom prst="rect">
            <a:avLst/>
          </a:prstGeom>
          <a:noFill/>
          <a:ln w="9525">
            <a:noFill/>
            <a:miter lim="800000"/>
            <a:headEnd/>
            <a:tailEnd/>
          </a:ln>
        </p:spPr>
        <p:txBody>
          <a:bodyPr>
            <a:spAutoFit/>
          </a:bodyPr>
          <a:lstStyle/>
          <a:p>
            <a:pPr algn="ctr"/>
            <a:r>
              <a:rPr lang="ru-RU"/>
              <a:t>в зоне с превышением ПДК по окиси углерода</a:t>
            </a:r>
          </a:p>
        </p:txBody>
      </p:sp>
      <p:graphicFrame>
        <p:nvGraphicFramePr>
          <p:cNvPr id="9220" name="Object 4"/>
          <p:cNvGraphicFramePr>
            <a:graphicFrameLocks noChangeAspect="1"/>
          </p:cNvGraphicFramePr>
          <p:nvPr/>
        </p:nvGraphicFramePr>
        <p:xfrm>
          <a:off x="0" y="3068638"/>
          <a:ext cx="4822825" cy="3827462"/>
        </p:xfrm>
        <a:graphic>
          <a:graphicData uri="http://schemas.openxmlformats.org/presentationml/2006/ole">
            <mc:AlternateContent xmlns:mc="http://schemas.openxmlformats.org/markup-compatibility/2006">
              <mc:Choice xmlns:v="urn:schemas-microsoft-com:vml" Requires="v">
                <p:oleObj spid="_x0000_s9223" r:id="rId10" imgW="4822354" imgH="3828620" progId="Excel.Sheet.8">
                  <p:embed/>
                </p:oleObj>
              </mc:Choice>
              <mc:Fallback>
                <p:oleObj r:id="rId10" imgW="4822354" imgH="3828620" progId="Excel.Sheet.8">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068638"/>
                        <a:ext cx="4822825" cy="3827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8" name="Rectangle 13"/>
          <p:cNvSpPr>
            <a:spLocks noChangeArrowheads="1"/>
          </p:cNvSpPr>
          <p:nvPr/>
        </p:nvSpPr>
        <p:spPr bwMode="auto">
          <a:xfrm>
            <a:off x="4787900" y="4365625"/>
            <a:ext cx="3240088" cy="1014413"/>
          </a:xfrm>
          <a:prstGeom prst="rect">
            <a:avLst/>
          </a:prstGeom>
          <a:noFill/>
          <a:ln w="9525">
            <a:noFill/>
            <a:miter lim="800000"/>
            <a:headEnd/>
            <a:tailEnd/>
          </a:ln>
        </p:spPr>
        <p:txBody>
          <a:bodyPr>
            <a:spAutoFit/>
          </a:bodyPr>
          <a:lstStyle/>
          <a:p>
            <a:pPr algn="ctr"/>
            <a:r>
              <a:rPr lang="ru-RU"/>
              <a:t>в зоне с превышением ПДК по взвешенным веществам</a:t>
            </a:r>
          </a:p>
        </p:txBody>
      </p:sp>
      <p:sp>
        <p:nvSpPr>
          <p:cNvPr id="9229" name="Rectangle 7"/>
          <p:cNvSpPr>
            <a:spLocks noChangeArrowheads="1"/>
          </p:cNvSpPr>
          <p:nvPr/>
        </p:nvSpPr>
        <p:spPr bwMode="auto">
          <a:xfrm>
            <a:off x="0" y="-26988"/>
            <a:ext cx="9144000" cy="457201"/>
          </a:xfrm>
          <a:prstGeom prst="rect">
            <a:avLst/>
          </a:prstGeom>
          <a:noFill/>
          <a:ln w="9525">
            <a:noFill/>
            <a:miter lim="800000"/>
            <a:headEnd/>
            <a:tailEnd/>
          </a:ln>
        </p:spPr>
        <p:txBody>
          <a:bodyPr>
            <a:spAutoFit/>
          </a:bodyPr>
          <a:lstStyle/>
          <a:p>
            <a:pPr algn="ctr"/>
            <a:r>
              <a:rPr lang="ru-RU" sz="2400" b="1">
                <a:solidFill>
                  <a:srgbClr val="CC0000"/>
                </a:solidFill>
              </a:rPr>
              <a:t>Заболеваемость  мезотелиомой  населения г.Барнаула</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6513" y="-77788"/>
            <a:ext cx="9144000" cy="1200151"/>
          </a:xfrm>
          <a:prstGeom prst="rect">
            <a:avLst/>
          </a:prstGeom>
          <a:noFill/>
          <a:ln w="9525">
            <a:noFill/>
            <a:miter lim="800000"/>
            <a:headEnd/>
            <a:tailEnd/>
          </a:ln>
        </p:spPr>
        <p:txBody>
          <a:bodyPr anchor="ctr">
            <a:spAutoFit/>
          </a:bodyPr>
          <a:lstStyle/>
          <a:p>
            <a:pPr algn="ctr"/>
            <a:r>
              <a:rPr lang="ru-RU" sz="2400">
                <a:cs typeface="Times New Roman" pitchFamily="18" charset="0"/>
              </a:rPr>
              <a:t>Определение взаимосвязи между уровнем заболеваемости злокачественными новообразованиями с повышенным содержанием различных микроэлементов</a:t>
            </a:r>
            <a:endParaRPr lang="ru-RU" sz="2400"/>
          </a:p>
        </p:txBody>
      </p:sp>
      <p:sp>
        <p:nvSpPr>
          <p:cNvPr id="56323" name="Rectangle 3"/>
          <p:cNvSpPr>
            <a:spLocks noChangeArrowheads="1"/>
          </p:cNvSpPr>
          <p:nvPr/>
        </p:nvSpPr>
        <p:spPr bwMode="auto">
          <a:xfrm>
            <a:off x="-36513" y="2276475"/>
            <a:ext cx="3059113" cy="3313113"/>
          </a:xfrm>
          <a:prstGeom prst="rect">
            <a:avLst/>
          </a:prstGeom>
          <a:noFill/>
          <a:ln w="9525">
            <a:noFill/>
            <a:miter lim="800000"/>
            <a:headEnd/>
            <a:tailEnd/>
          </a:ln>
        </p:spPr>
        <p:txBody>
          <a:bodyPr/>
          <a:lstStyle/>
          <a:p>
            <a:pPr marL="261938" indent="-261938">
              <a:buClr>
                <a:schemeClr val="accent2"/>
              </a:buClr>
              <a:buFont typeface="Wingdings" pitchFamily="2" charset="2"/>
              <a:buChar char="Ø"/>
              <a:tabLst>
                <a:tab pos="228600" algn="l"/>
              </a:tabLst>
            </a:pPr>
            <a:r>
              <a:rPr lang="ru-RU" sz="1600" b="1">
                <a:solidFill>
                  <a:srgbClr val="000000"/>
                </a:solidFill>
                <a:ea typeface="Times New Roman" pitchFamily="18" charset="0"/>
                <a:cs typeface="Arial" pitchFamily="34" charset="0"/>
              </a:rPr>
              <a:t>в поверхностных водах малых рек и озёр</a:t>
            </a:r>
            <a:endParaRPr lang="ru-RU" sz="900">
              <a:ea typeface="Times New Roman" pitchFamily="18" charset="0"/>
              <a:cs typeface="Arial" pitchFamily="34" charset="0"/>
            </a:endParaRPr>
          </a:p>
          <a:p>
            <a:pPr marL="261938" indent="-261938" eaLnBrk="0" hangingPunct="0">
              <a:buClr>
                <a:schemeClr val="accent2"/>
              </a:buClr>
              <a:buFont typeface="Wingdings" pitchFamily="2" charset="2"/>
              <a:buChar char="Ø"/>
              <a:tabLst>
                <a:tab pos="228600" algn="l"/>
              </a:tabLst>
            </a:pPr>
            <a:r>
              <a:rPr lang="ru-RU" sz="1600" b="1">
                <a:solidFill>
                  <a:srgbClr val="000000"/>
                </a:solidFill>
                <a:ea typeface="Times New Roman" pitchFamily="18" charset="0"/>
                <a:cs typeface="Arial" pitchFamily="34" charset="0"/>
              </a:rPr>
              <a:t>в подземных водах</a:t>
            </a:r>
            <a:endParaRPr lang="ru-RU" sz="900">
              <a:ea typeface="Times New Roman" pitchFamily="18" charset="0"/>
              <a:cs typeface="Arial" pitchFamily="34" charset="0"/>
            </a:endParaRPr>
          </a:p>
          <a:p>
            <a:pPr marL="261938" indent="-261938" eaLnBrk="0" hangingPunct="0">
              <a:buClr>
                <a:schemeClr val="accent2"/>
              </a:buClr>
              <a:buFont typeface="Wingdings" pitchFamily="2" charset="2"/>
              <a:buChar char="Ø"/>
              <a:tabLst>
                <a:tab pos="228600" algn="l"/>
              </a:tabLst>
            </a:pPr>
            <a:r>
              <a:rPr lang="ru-RU" sz="1600" b="1">
                <a:solidFill>
                  <a:srgbClr val="000000"/>
                </a:solidFill>
                <a:ea typeface="Times New Roman" pitchFamily="18" charset="0"/>
                <a:cs typeface="Arial" pitchFamily="34" charset="0"/>
              </a:rPr>
              <a:t>в почве</a:t>
            </a:r>
            <a:endParaRPr lang="ru-RU" sz="900">
              <a:ea typeface="Times New Roman" pitchFamily="18" charset="0"/>
              <a:cs typeface="Arial" pitchFamily="34" charset="0"/>
            </a:endParaRPr>
          </a:p>
          <a:p>
            <a:pPr marL="261938" indent="-261938" eaLnBrk="0" hangingPunct="0">
              <a:buClr>
                <a:schemeClr val="accent2"/>
              </a:buClr>
              <a:buFont typeface="Wingdings" pitchFamily="2" charset="2"/>
              <a:buChar char="Ø"/>
              <a:tabLst>
                <a:tab pos="228600" algn="l"/>
              </a:tabLst>
            </a:pPr>
            <a:r>
              <a:rPr lang="ru-RU" sz="1600" b="1">
                <a:solidFill>
                  <a:srgbClr val="000000"/>
                </a:solidFill>
                <a:ea typeface="Times New Roman" pitchFamily="18" charset="0"/>
                <a:cs typeface="Arial" pitchFamily="34" charset="0"/>
              </a:rPr>
              <a:t>в зоне с аномальной природной радиоактивностью </a:t>
            </a:r>
            <a:endParaRPr lang="ru-RU" sz="900">
              <a:ea typeface="Times New Roman" pitchFamily="18" charset="0"/>
              <a:cs typeface="Arial" pitchFamily="34" charset="0"/>
            </a:endParaRPr>
          </a:p>
          <a:p>
            <a:pPr marL="261938" indent="-261938" eaLnBrk="0" hangingPunct="0">
              <a:buClr>
                <a:schemeClr val="accent2"/>
              </a:buClr>
              <a:buFont typeface="Wingdings" pitchFamily="2" charset="2"/>
              <a:buChar char="Ø"/>
              <a:tabLst>
                <a:tab pos="228600" algn="l"/>
              </a:tabLst>
            </a:pPr>
            <a:r>
              <a:rPr lang="ru-RU" sz="1600" b="1">
                <a:solidFill>
                  <a:srgbClr val="000000"/>
                </a:solidFill>
                <a:ea typeface="Times New Roman" pitchFamily="18" charset="0"/>
                <a:cs typeface="Arial" pitchFamily="34" charset="0"/>
              </a:rPr>
              <a:t>в зоне с повышенным содержанием  радионуклидов цезия и стронция в почве и продукции растениеводства</a:t>
            </a:r>
            <a:endParaRPr lang="ru-RU" sz="2400">
              <a:ea typeface="Times New Roman" pitchFamily="18" charset="0"/>
              <a:cs typeface="Arial" pitchFamily="34" charset="0"/>
            </a:endParaRPr>
          </a:p>
        </p:txBody>
      </p:sp>
      <p:sp>
        <p:nvSpPr>
          <p:cNvPr id="240644" name="Rectangle 4"/>
          <p:cNvSpPr>
            <a:spLocks noChangeArrowheads="1"/>
          </p:cNvSpPr>
          <p:nvPr/>
        </p:nvSpPr>
        <p:spPr bwMode="auto">
          <a:xfrm>
            <a:off x="0" y="1484313"/>
            <a:ext cx="3087688" cy="762000"/>
          </a:xfrm>
          <a:prstGeom prst="rect">
            <a:avLst/>
          </a:prstGeom>
          <a:noFill/>
          <a:ln w="9525">
            <a:noFill/>
            <a:miter lim="800000"/>
            <a:headEnd/>
            <a:tailEnd/>
          </a:ln>
          <a:effectLst/>
        </p:spPr>
        <p:txBody>
          <a:bodyPr anchor="ctr">
            <a:spAutoFit/>
          </a:bodyPr>
          <a:lstStyle/>
          <a:p>
            <a:pPr>
              <a:defRPr/>
            </a:pPr>
            <a:r>
              <a:rPr lang="ru-RU" sz="2200" b="1" dirty="0">
                <a:solidFill>
                  <a:srgbClr val="000099"/>
                </a:solidFill>
                <a:effectLst>
                  <a:outerShdw blurRad="38100" dist="38100" dir="2700000" algn="tl">
                    <a:srgbClr val="C0C0C0"/>
                  </a:outerShdw>
                </a:effectLst>
                <a:cs typeface="Times New Roman" pitchFamily="18" charset="0"/>
              </a:rPr>
              <a:t>Объекты </a:t>
            </a:r>
          </a:p>
          <a:p>
            <a:pPr eaLnBrk="0" hangingPunct="0">
              <a:defRPr/>
            </a:pPr>
            <a:r>
              <a:rPr lang="ru-RU" sz="2200" b="1" dirty="0">
                <a:solidFill>
                  <a:srgbClr val="000099"/>
                </a:solidFill>
                <a:effectLst>
                  <a:outerShdw blurRad="38100" dist="38100" dir="2700000" algn="tl">
                    <a:srgbClr val="C0C0C0"/>
                  </a:outerShdw>
                </a:effectLst>
                <a:cs typeface="Times New Roman" pitchFamily="18" charset="0"/>
              </a:rPr>
              <a:t>исследования:</a:t>
            </a:r>
            <a:r>
              <a:rPr lang="ru-RU" sz="2200" b="1" dirty="0">
                <a:solidFill>
                  <a:schemeClr val="accent2"/>
                </a:solidFill>
                <a:effectLst>
                  <a:outerShdw blurRad="38100" dist="38100" dir="2700000" algn="tl">
                    <a:srgbClr val="C0C0C0"/>
                  </a:outerShdw>
                </a:effectLst>
                <a:cs typeface="Times New Roman" pitchFamily="18" charset="0"/>
              </a:rPr>
              <a:t> </a:t>
            </a:r>
            <a:endParaRPr lang="ru-RU" sz="2400" dirty="0">
              <a:solidFill>
                <a:schemeClr val="accent2"/>
              </a:solidFill>
              <a:effectLst>
                <a:outerShdw blurRad="38100" dist="38100" dir="2700000" algn="tl">
                  <a:srgbClr val="C0C0C0"/>
                </a:outerShdw>
              </a:effectLst>
            </a:endParaRPr>
          </a:p>
        </p:txBody>
      </p:sp>
      <p:graphicFrame>
        <p:nvGraphicFramePr>
          <p:cNvPr id="240852" name="Group 212"/>
          <p:cNvGraphicFramePr>
            <a:graphicFrameLocks noGrp="1"/>
          </p:cNvGraphicFramePr>
          <p:nvPr/>
        </p:nvGraphicFramePr>
        <p:xfrm>
          <a:off x="2771775" y="1217613"/>
          <a:ext cx="6337274" cy="5019516"/>
        </p:xfrm>
        <a:graphic>
          <a:graphicData uri="http://schemas.openxmlformats.org/drawingml/2006/table">
            <a:tbl>
              <a:tblPr/>
              <a:tblGrid>
                <a:gridCol w="2592287"/>
                <a:gridCol w="1656184"/>
                <a:gridCol w="1368152"/>
                <a:gridCol w="720651"/>
              </a:tblGrid>
              <a:tr h="257565">
                <a:tc rowSpan="2">
                  <a:txBody>
                    <a:bodyPr/>
                    <a:lstStyle/>
                    <a:p>
                      <a:pPr marL="0" marR="0" lvl="0" indent="0" algn="ctr" defTabSz="914400" rtl="0" eaLnBrk="0" fontAlgn="base" latinLnBrk="0" hangingPunct="0">
                        <a:lnSpc>
                          <a:spcPct val="85000"/>
                        </a:lnSpc>
                        <a:spcBef>
                          <a:spcPct val="0"/>
                        </a:spcBef>
                        <a:spcAft>
                          <a:spcPct val="0"/>
                        </a:spcAft>
                        <a:buClrTx/>
                        <a:buSzPct val="80000"/>
                        <a:buFontTx/>
                        <a:buNone/>
                        <a:tabLst/>
                      </a:pPr>
                      <a:r>
                        <a:rPr kumimoji="0" lang="ru-RU" sz="18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Определяемые</a:t>
                      </a:r>
                    </a:p>
                    <a:p>
                      <a:pPr marL="0" marR="0" lvl="0" indent="0" algn="ctr" defTabSz="914400" rtl="0" eaLnBrk="0" fontAlgn="base" latinLnBrk="0" hangingPunct="0">
                        <a:lnSpc>
                          <a:spcPct val="85000"/>
                        </a:lnSpc>
                        <a:spcBef>
                          <a:spcPct val="0"/>
                        </a:spcBef>
                        <a:spcAft>
                          <a:spcPct val="0"/>
                        </a:spcAft>
                        <a:buClrTx/>
                        <a:buSzPct val="80000"/>
                        <a:buFontTx/>
                        <a:buNone/>
                        <a:tabLst/>
                      </a:pPr>
                      <a:r>
                        <a:rPr kumimoji="0" lang="ru-RU" sz="18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параметры</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0" i="0" u="none" strike="noStrike" cap="none" normalizeH="0" baseline="0" dirty="0" smtClean="0">
                          <a:ln>
                            <a:noFill/>
                          </a:ln>
                          <a:solidFill>
                            <a:srgbClr val="000099"/>
                          </a:solidFill>
                          <a:effectLst>
                            <a:outerShdw blurRad="38100" dist="38100" dir="2700000" algn="tl">
                              <a:srgbClr val="C0C0C0"/>
                            </a:outerShdw>
                          </a:effectLst>
                          <a:latin typeface="Arial" pitchFamily="34" charset="0"/>
                          <a:ea typeface="Times New Roman" pitchFamily="18" charset="0"/>
                          <a:cs typeface="Arial" pitchFamily="34" charset="0"/>
                        </a:rPr>
                        <a:t>Воды</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hMerge="1">
                  <a:txBody>
                    <a:bodyPr/>
                    <a:lstStyle/>
                    <a:p>
                      <a:endParaRPr lang="ru-RU"/>
                    </a:p>
                  </a:txBody>
                  <a:tcPr/>
                </a:tc>
                <a:tc rowSpan="2">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0" i="0" u="none" strike="noStrike" cap="none" normalizeH="0" baseline="0" smtClean="0">
                          <a:ln>
                            <a:noFill/>
                          </a:ln>
                          <a:solidFill>
                            <a:srgbClr val="000099"/>
                          </a:solidFill>
                          <a:effectLst>
                            <a:outerShdw blurRad="38100" dist="38100" dir="2700000" algn="tl">
                              <a:srgbClr val="C0C0C0"/>
                            </a:outerShdw>
                          </a:effectLst>
                          <a:latin typeface="Arial" pitchFamily="34" charset="0"/>
                          <a:ea typeface="Times New Roman" pitchFamily="18" charset="0"/>
                          <a:cs typeface="Arial" pitchFamily="34" charset="0"/>
                        </a:rPr>
                        <a:t>Почва</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r>
              <a:tr h="257565">
                <a:tc vMerge="1">
                  <a:txBody>
                    <a:bodyPr/>
                    <a:lstStyle/>
                    <a:p>
                      <a:endParaRPr lang="ru-RU"/>
                    </a:p>
                  </a:txBody>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0" i="0" u="none" strike="noStrike" cap="none" normalizeH="0" baseline="0" dirty="0" smtClean="0">
                          <a:ln>
                            <a:noFill/>
                          </a:ln>
                          <a:solidFill>
                            <a:srgbClr val="000099"/>
                          </a:solidFill>
                          <a:effectLst>
                            <a:outerShdw blurRad="38100" dist="38100" dir="2700000" algn="tl">
                              <a:srgbClr val="C0C0C0"/>
                            </a:outerShdw>
                          </a:effectLst>
                          <a:latin typeface="Arial" pitchFamily="34" charset="0"/>
                          <a:ea typeface="Times New Roman" pitchFamily="18" charset="0"/>
                          <a:cs typeface="Arial" pitchFamily="34" charset="0"/>
                        </a:rPr>
                        <a:t>поверхностные</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0" i="0" u="none" strike="noStrike" cap="none" normalizeH="0" baseline="0" dirty="0" smtClean="0">
                          <a:ln>
                            <a:noFill/>
                          </a:ln>
                          <a:solidFill>
                            <a:srgbClr val="000099"/>
                          </a:solidFill>
                          <a:effectLst>
                            <a:outerShdw blurRad="38100" dist="38100" dir="2700000" algn="tl">
                              <a:srgbClr val="C0C0C0"/>
                            </a:outerShdw>
                          </a:effectLst>
                          <a:latin typeface="Arial" pitchFamily="34" charset="0"/>
                          <a:ea typeface="Times New Roman" pitchFamily="18" charset="0"/>
                          <a:cs typeface="Arial" pitchFamily="34" charset="0"/>
                        </a:rPr>
                        <a:t>подземные</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vMerge="1">
                  <a:txBody>
                    <a:bodyPr/>
                    <a:lstStyle/>
                    <a:p>
                      <a:endParaRPr lang="ru-RU"/>
                    </a:p>
                  </a:txBody>
                  <a:tcPr/>
                </a:tc>
              </a:tr>
              <a:tr h="257565">
                <a:tc>
                  <a:txBody>
                    <a:bodyPr/>
                    <a:lstStyle/>
                    <a:p>
                      <a:pPr marL="0" marR="0" lvl="0" indent="0" algn="l"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Свинец</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a typeface="Times New Roman" pitchFamily="18" charset="0"/>
                          <a:cs typeface="Arial" pitchFamily="34" charset="0"/>
                          <a:sym typeface="Symbol" pitchFamily="18" charset="2"/>
                        </a:rPr>
                        <a:t></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a typeface="Times New Roman" pitchFamily="18" charset="0"/>
                          <a:cs typeface="Arial" pitchFamily="34" charset="0"/>
                          <a:sym typeface="Symbol" pitchFamily="18" charset="2"/>
                        </a:rPr>
                        <a:t></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a typeface="Times New Roman" pitchFamily="18" charset="0"/>
                          <a:cs typeface="Arial" pitchFamily="34" charset="0"/>
                          <a:sym typeface="Symbol" pitchFamily="18" charset="2"/>
                        </a:rPr>
                        <a:t></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5FFFF">
                        <a:alpha val="50000"/>
                      </a:srgbClr>
                    </a:solidFill>
                  </a:tcPr>
                </a:tc>
              </a:tr>
              <a:tr h="257565">
                <a:tc>
                  <a:txBody>
                    <a:bodyPr/>
                    <a:lstStyle/>
                    <a:p>
                      <a:pPr marL="0" marR="0" lvl="0" indent="0" algn="l"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Цинк</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a typeface="Times New Roman" pitchFamily="18" charset="0"/>
                          <a:cs typeface="Arial" pitchFamily="34" charset="0"/>
                          <a:sym typeface="Symbol" pitchFamily="18" charset="2"/>
                        </a:rPr>
                        <a:t></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5FFFF">
                        <a:alpha val="50000"/>
                      </a:srgbClr>
                    </a:solidFill>
                  </a:tcPr>
                </a:tc>
              </a:tr>
              <a:tr h="257565">
                <a:tc>
                  <a:txBody>
                    <a:bodyPr/>
                    <a:lstStyle/>
                    <a:p>
                      <a:pPr marL="0" marR="0" lvl="0" indent="0" algn="l"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Медь</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a typeface="Times New Roman" pitchFamily="18" charset="0"/>
                          <a:cs typeface="Arial" pitchFamily="34" charset="0"/>
                          <a:sym typeface="Symbol" pitchFamily="18" charset="2"/>
                        </a:rPr>
                        <a:t></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a typeface="Times New Roman" pitchFamily="18" charset="0"/>
                          <a:cs typeface="Arial" pitchFamily="34" charset="0"/>
                          <a:sym typeface="Symbol" pitchFamily="18" charset="2"/>
                        </a:rPr>
                        <a:t></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5FFFF">
                        <a:alpha val="50000"/>
                      </a:srgbClr>
                    </a:solidFill>
                  </a:tcPr>
                </a:tc>
              </a:tr>
              <a:tr h="257565">
                <a:tc>
                  <a:txBody>
                    <a:bodyPr/>
                    <a:lstStyle/>
                    <a:p>
                      <a:pPr marL="0" marR="0" lvl="0" indent="0" algn="l"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Молибден</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a typeface="Times New Roman" pitchFamily="18" charset="0"/>
                          <a:cs typeface="Arial" pitchFamily="34" charset="0"/>
                          <a:sym typeface="Symbol" pitchFamily="18" charset="2"/>
                        </a:rPr>
                        <a:t></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5FFFF">
                        <a:alpha val="50000"/>
                      </a:srgbClr>
                    </a:solidFill>
                  </a:tcPr>
                </a:tc>
              </a:tr>
              <a:tr h="257565">
                <a:tc>
                  <a:txBody>
                    <a:bodyPr/>
                    <a:lstStyle/>
                    <a:p>
                      <a:pPr marL="0" marR="0" lvl="0" indent="0" algn="l"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Мышьяк</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a typeface="Times New Roman" pitchFamily="18" charset="0"/>
                          <a:cs typeface="Arial" pitchFamily="34" charset="0"/>
                          <a:sym typeface="Symbol" pitchFamily="18" charset="2"/>
                        </a:rPr>
                        <a:t></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5FFFF">
                        <a:alpha val="50000"/>
                      </a:srgbClr>
                    </a:solidFill>
                  </a:tcPr>
                </a:tc>
              </a:tr>
              <a:tr h="257565">
                <a:tc>
                  <a:txBody>
                    <a:bodyPr/>
                    <a:lstStyle/>
                    <a:p>
                      <a:pPr marL="0" marR="0" lvl="0" indent="0" algn="l"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Фтор</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a typeface="Times New Roman" pitchFamily="18" charset="0"/>
                          <a:cs typeface="Arial" pitchFamily="34" charset="0"/>
                          <a:sym typeface="Symbol" pitchFamily="18" charset="2"/>
                        </a:rPr>
                        <a:t></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1" i="0" u="none" strike="noStrike" cap="none" normalizeH="0" baseline="0" dirty="0" smtClean="0">
                          <a:ln>
                            <a:noFill/>
                          </a:ln>
                          <a:solidFill>
                            <a:srgbClr val="C00000"/>
                          </a:solidFill>
                          <a:effectLst>
                            <a:outerShdw blurRad="38100" dist="38100" dir="2700000" algn="tl">
                              <a:srgbClr val="000000"/>
                            </a:outerShdw>
                          </a:effectLst>
                          <a:latin typeface="Arial" pitchFamily="34" charset="0"/>
                          <a:ea typeface="Times New Roman" pitchFamily="18" charset="0"/>
                          <a:cs typeface="Arial" pitchFamily="34" charset="0"/>
                          <a:sym typeface="Symbol" pitchFamily="18" charset="2"/>
                        </a:rPr>
                        <a:t></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5FFFF">
                        <a:alpha val="50000"/>
                      </a:srgbClr>
                    </a:solidFill>
                  </a:tcPr>
                </a:tc>
              </a:tr>
              <a:tr h="257565">
                <a:tc>
                  <a:txBody>
                    <a:bodyPr/>
                    <a:lstStyle/>
                    <a:p>
                      <a:pPr marL="0" marR="0" lvl="0" indent="0" algn="l"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Железо</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a typeface="Times New Roman" pitchFamily="18" charset="0"/>
                          <a:cs typeface="Arial" pitchFamily="34" charset="0"/>
                          <a:sym typeface="Symbol" pitchFamily="18" charset="2"/>
                        </a:rPr>
                        <a:t></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5FFFF">
                        <a:alpha val="50000"/>
                      </a:srgbClr>
                    </a:solidFill>
                  </a:tcPr>
                </a:tc>
              </a:tr>
              <a:tr h="257565">
                <a:tc>
                  <a:txBody>
                    <a:bodyPr/>
                    <a:lstStyle/>
                    <a:p>
                      <a:pPr marL="0" marR="0" lvl="0" indent="0" algn="l"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Марганец</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a typeface="Times New Roman" pitchFamily="18" charset="0"/>
                          <a:cs typeface="Arial" pitchFamily="34" charset="0"/>
                          <a:sym typeface="Symbol" pitchFamily="18" charset="2"/>
                        </a:rPr>
                        <a:t></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5FFFF">
                        <a:alpha val="50000"/>
                      </a:srgbClr>
                    </a:solidFill>
                  </a:tcPr>
                </a:tc>
              </a:tr>
              <a:tr h="257565">
                <a:tc>
                  <a:txBody>
                    <a:bodyPr/>
                    <a:lstStyle/>
                    <a:p>
                      <a:pPr marL="0" marR="0" lvl="0" indent="0" algn="l"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Тяжелые металлы</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a typeface="Times New Roman" pitchFamily="18" charset="0"/>
                          <a:cs typeface="Arial" pitchFamily="34" charset="0"/>
                          <a:sym typeface="Symbol" pitchFamily="18" charset="2"/>
                        </a:rPr>
                        <a:t></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5FFFF">
                        <a:alpha val="50000"/>
                      </a:srgbClr>
                    </a:solidFill>
                  </a:tcPr>
                </a:tc>
              </a:tr>
              <a:tr h="257565">
                <a:tc>
                  <a:txBody>
                    <a:bodyPr/>
                    <a:lstStyle/>
                    <a:p>
                      <a:pPr marL="0" marR="0" lvl="0" indent="0" algn="l"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Ванадий</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a typeface="Times New Roman" pitchFamily="18" charset="0"/>
                          <a:cs typeface="Arial" pitchFamily="34" charset="0"/>
                          <a:sym typeface="Symbol" pitchFamily="18" charset="2"/>
                        </a:rPr>
                        <a:t></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5FFFF">
                        <a:alpha val="50000"/>
                      </a:srgbClr>
                    </a:solidFill>
                  </a:tcPr>
                </a:tc>
              </a:tr>
              <a:tr h="257565">
                <a:tc>
                  <a:txBody>
                    <a:bodyPr/>
                    <a:lstStyle/>
                    <a:p>
                      <a:pPr marL="0" marR="0" lvl="0" indent="0" algn="l"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Хром</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a typeface="Times New Roman" pitchFamily="18" charset="0"/>
                          <a:cs typeface="Arial" pitchFamily="34" charset="0"/>
                          <a:sym typeface="Symbol" pitchFamily="18" charset="2"/>
                        </a:rPr>
                        <a:t></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5FFFF">
                        <a:alpha val="50000"/>
                      </a:srgbClr>
                    </a:solidFill>
                  </a:tcPr>
                </a:tc>
              </a:tr>
              <a:tr h="257565">
                <a:tc>
                  <a:txBody>
                    <a:bodyPr/>
                    <a:lstStyle/>
                    <a:p>
                      <a:pPr marL="0" marR="0" lvl="0" indent="0" algn="l"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Никель</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a typeface="Times New Roman" pitchFamily="18" charset="0"/>
                          <a:cs typeface="Arial" pitchFamily="34" charset="0"/>
                          <a:sym typeface="Symbol" pitchFamily="18" charset="2"/>
                        </a:rPr>
                        <a:t></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5FFFF">
                        <a:alpha val="50000"/>
                      </a:srgbClr>
                    </a:solidFill>
                  </a:tcPr>
                </a:tc>
              </a:tr>
              <a:tr h="257565">
                <a:tc>
                  <a:txBody>
                    <a:bodyPr/>
                    <a:lstStyle/>
                    <a:p>
                      <a:pPr marL="0" marR="0" lvl="0" indent="0" algn="l"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Кадмий</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1" i="0" u="none" strike="noStrike" cap="none" normalizeH="0" baseline="0" smtClean="0">
                          <a:ln>
                            <a:noFill/>
                          </a:ln>
                          <a:solidFill>
                            <a:srgbClr val="C00000"/>
                          </a:solidFill>
                          <a:effectLst>
                            <a:outerShdw blurRad="38100" dist="38100" dir="2700000" algn="tl">
                              <a:srgbClr val="000000"/>
                            </a:outerShdw>
                          </a:effectLst>
                          <a:latin typeface="Arial" pitchFamily="34" charset="0"/>
                          <a:ea typeface="Times New Roman" pitchFamily="18" charset="0"/>
                          <a:cs typeface="Arial" pitchFamily="34" charset="0"/>
                          <a:sym typeface="Symbol" pitchFamily="18" charset="2"/>
                        </a:rPr>
                        <a:t></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5FFFF">
                        <a:alpha val="50000"/>
                      </a:srgbClr>
                    </a:solidFill>
                  </a:tcPr>
                </a:tc>
              </a:tr>
              <a:tr h="480682">
                <a:tc>
                  <a:txBody>
                    <a:bodyPr/>
                    <a:lstStyle/>
                    <a:p>
                      <a:pPr marL="0" marR="0" lvl="0" indent="0" algn="l"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Аномальная природная радиоактивность</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dirty="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dirty="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1" i="0" u="none" strike="noStrike" cap="none" normalizeH="0" baseline="0" dirty="0" smtClean="0">
                          <a:ln>
                            <a:noFill/>
                          </a:ln>
                          <a:solidFill>
                            <a:srgbClr val="C00000"/>
                          </a:solidFill>
                          <a:effectLst>
                            <a:outerShdw blurRad="38100" dist="38100" dir="2700000" algn="tl">
                              <a:srgbClr val="000000"/>
                            </a:outerShdw>
                          </a:effectLst>
                          <a:latin typeface="Arial" pitchFamily="34" charset="0"/>
                          <a:ea typeface="Times New Roman" pitchFamily="18" charset="0"/>
                          <a:cs typeface="Arial" pitchFamily="34" charset="0"/>
                          <a:sym typeface="Symbol" pitchFamily="18" charset="2"/>
                        </a:rPr>
                        <a:t></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5FFFF">
                        <a:alpha val="50000"/>
                      </a:srgbClr>
                    </a:solidFill>
                  </a:tcPr>
                </a:tc>
              </a:tr>
              <a:tr h="479592">
                <a:tc>
                  <a:txBody>
                    <a:bodyPr/>
                    <a:lstStyle/>
                    <a:p>
                      <a:pPr marL="0" marR="0" lvl="0" indent="0" algn="l"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0" i="0" u="none" strike="noStrike" cap="none" normalizeH="0" baseline="0" dirty="0" err="1" smtClean="0">
                          <a:ln>
                            <a:noFill/>
                          </a:ln>
                          <a:solidFill>
                            <a:srgbClr val="000099"/>
                          </a:solidFill>
                          <a:effectLst/>
                          <a:latin typeface="Arial" pitchFamily="34" charset="0"/>
                          <a:ea typeface="Times New Roman" pitchFamily="18" charset="0"/>
                          <a:cs typeface="Arial" pitchFamily="34" charset="0"/>
                        </a:rPr>
                        <a:t>Радинуклиды</a:t>
                      </a:r>
                      <a:r>
                        <a:rPr kumimoji="0" lang="ru-RU" sz="18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a:t>
                      </a:r>
                      <a:r>
                        <a:rPr kumimoji="0" lang="en-US" sz="18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Cs</a:t>
                      </a:r>
                      <a:r>
                        <a:rPr kumimoji="0" lang="en-US" sz="1800" b="0" i="0" u="none" strike="noStrike" cap="none" normalizeH="0" baseline="-30000" dirty="0" smtClean="0">
                          <a:ln>
                            <a:noFill/>
                          </a:ln>
                          <a:solidFill>
                            <a:srgbClr val="000099"/>
                          </a:solidFill>
                          <a:effectLst/>
                          <a:latin typeface="Arial" pitchFamily="34" charset="0"/>
                          <a:ea typeface="Times New Roman" pitchFamily="18" charset="0"/>
                          <a:cs typeface="Arial" pitchFamily="34" charset="0"/>
                        </a:rPr>
                        <a:t>137</a:t>
                      </a:r>
                      <a:r>
                        <a:rPr kumimoji="0" lang="en-US" sz="18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Sr</a:t>
                      </a:r>
                      <a:r>
                        <a:rPr kumimoji="0" lang="en-US" sz="1800" b="0" i="0" u="none" strike="noStrike" cap="none" normalizeH="0" baseline="-30000" dirty="0" smtClean="0">
                          <a:ln>
                            <a:noFill/>
                          </a:ln>
                          <a:solidFill>
                            <a:srgbClr val="000099"/>
                          </a:solidFill>
                          <a:effectLst/>
                          <a:latin typeface="Arial" pitchFamily="34" charset="0"/>
                          <a:ea typeface="Times New Roman" pitchFamily="18" charset="0"/>
                          <a:cs typeface="Arial" pitchFamily="34" charset="0"/>
                        </a:rPr>
                        <a:t>90</a:t>
                      </a:r>
                      <a:endParaRPr kumimoji="0" lang="en-US" sz="18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dirty="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85000"/>
                        </a:lnSpc>
                        <a:spcBef>
                          <a:spcPct val="20000"/>
                        </a:spcBef>
                        <a:spcAft>
                          <a:spcPct val="0"/>
                        </a:spcAft>
                        <a:buClr>
                          <a:schemeClr val="hlink"/>
                        </a:buClr>
                        <a:buSzPct val="80000"/>
                        <a:buFont typeface="Wingdings" pitchFamily="2" charset="2"/>
                        <a:buNone/>
                        <a:tabLst/>
                      </a:pPr>
                      <a:endParaRPr kumimoji="0" lang="ru-RU" sz="1800" b="1" i="0" u="none" strike="noStrike" cap="none" normalizeH="0" baseline="0" dirty="0" smtClean="0">
                        <a:ln>
                          <a:noFill/>
                        </a:ln>
                        <a:solidFill>
                          <a:srgbClr val="C00000"/>
                        </a:solidFill>
                        <a:effectLst>
                          <a:outerShdw blurRad="38100" dist="38100" dir="2700000" algn="tl">
                            <a:srgbClr val="000000"/>
                          </a:outerShdw>
                        </a:effectLst>
                        <a:latin typeface="Arial" pitchFamily="34" charset="0"/>
                      </a:endParaRP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80000"/>
                        <a:buFont typeface="Wingdings" pitchFamily="2" charset="2"/>
                        <a:buNone/>
                        <a:tabLst/>
                      </a:pPr>
                      <a:r>
                        <a:rPr kumimoji="0" lang="ru-RU" sz="1800" b="1" i="0" u="none" strike="noStrike" cap="none" normalizeH="0" baseline="0" dirty="0" smtClean="0">
                          <a:ln>
                            <a:noFill/>
                          </a:ln>
                          <a:solidFill>
                            <a:srgbClr val="C00000"/>
                          </a:solidFill>
                          <a:effectLst>
                            <a:outerShdw blurRad="38100" dist="38100" dir="2700000" algn="tl">
                              <a:srgbClr val="000000"/>
                            </a:outerShdw>
                          </a:effectLst>
                          <a:latin typeface="Arial" pitchFamily="34" charset="0"/>
                          <a:ea typeface="Times New Roman" pitchFamily="18" charset="0"/>
                          <a:cs typeface="Arial" pitchFamily="34" charset="0"/>
                          <a:sym typeface="Symbol" pitchFamily="18" charset="2"/>
                        </a:rPr>
                        <a:t></a:t>
                      </a:r>
                    </a:p>
                  </a:txBody>
                  <a:tcPr marL="0" marR="0" marT="18000" marB="1800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solidFill>
                      <a:srgbClr val="E5FFFF">
                        <a:alpha val="50000"/>
                      </a:srgbClr>
                    </a:solidFill>
                  </a:tcPr>
                </a:tc>
              </a:tr>
            </a:tbl>
          </a:graphicData>
        </a:graphic>
      </p:graphicFrame>
      <p:sp>
        <p:nvSpPr>
          <p:cNvPr id="56414" name="Rectangle 95"/>
          <p:cNvSpPr>
            <a:spLocks noChangeArrowheads="1"/>
          </p:cNvSpPr>
          <p:nvPr/>
        </p:nvSpPr>
        <p:spPr bwMode="auto">
          <a:xfrm>
            <a:off x="2438400" y="6553200"/>
            <a:ext cx="6705600" cy="304800"/>
          </a:xfrm>
          <a:prstGeom prst="rect">
            <a:avLst/>
          </a:prstGeom>
          <a:noFill/>
          <a:ln w="12700">
            <a:noFill/>
            <a:miter lim="800000"/>
            <a:headEnd/>
            <a:tailEnd/>
          </a:ln>
        </p:spPr>
        <p:txBody>
          <a:bodyPr>
            <a:spAutoFit/>
          </a:bodyPr>
          <a:lstStyle/>
          <a:p>
            <a:pPr algn="r" eaLnBrk="0" hangingPunct="0"/>
            <a:r>
              <a:rPr lang="ru-RU" sz="1400" i="1"/>
              <a:t>Колядо В.Б., Шойхет Я.Н., Кисилев В.И., Колядо И.Б., 1998</a:t>
            </a:r>
            <a:endParaRPr lang="en-US" sz="1400" i="1"/>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ChangeArrowheads="1"/>
          </p:cNvSpPr>
          <p:nvPr/>
        </p:nvSpPr>
        <p:spPr bwMode="auto">
          <a:xfrm>
            <a:off x="-4529138" y="1169988"/>
            <a:ext cx="9144001" cy="0"/>
          </a:xfrm>
          <a:prstGeom prst="rect">
            <a:avLst/>
          </a:prstGeom>
          <a:noFill/>
          <a:ln w="9525">
            <a:noFill/>
            <a:miter lim="800000"/>
            <a:headEnd/>
            <a:tailEnd/>
          </a:ln>
        </p:spPr>
        <p:txBody>
          <a:bodyPr wrap="none" anchor="ctr">
            <a:spAutoFit/>
          </a:bodyPr>
          <a:lstStyle/>
          <a:p>
            <a:endParaRPr lang="ru-RU"/>
          </a:p>
        </p:txBody>
      </p:sp>
      <p:graphicFrame>
        <p:nvGraphicFramePr>
          <p:cNvPr id="10242" name="Object 2"/>
          <p:cNvGraphicFramePr>
            <a:graphicFrameLocks noChangeAspect="1"/>
          </p:cNvGraphicFramePr>
          <p:nvPr/>
        </p:nvGraphicFramePr>
        <p:xfrm>
          <a:off x="3186113" y="1176338"/>
          <a:ext cx="5957887" cy="3024187"/>
        </p:xfrm>
        <a:graphic>
          <a:graphicData uri="http://schemas.openxmlformats.org/presentationml/2006/ole">
            <mc:AlternateContent xmlns:mc="http://schemas.openxmlformats.org/markup-compatibility/2006">
              <mc:Choice xmlns:v="urn:schemas-microsoft-com:vml" Requires="v">
                <p:oleObj spid="_x0000_s10244" r:id="rId4" imgW="5956308" imgH="3023878" progId="Excel.Sheet.8">
                  <p:embed/>
                </p:oleObj>
              </mc:Choice>
              <mc:Fallback>
                <p:oleObj r:id="rId4" imgW="5956308" imgH="3023878"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6113" y="1176338"/>
                        <a:ext cx="5957887" cy="3024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5" name="Rectangle 4"/>
          <p:cNvSpPr>
            <a:spLocks noChangeArrowheads="1"/>
          </p:cNvSpPr>
          <p:nvPr/>
        </p:nvSpPr>
        <p:spPr bwMode="auto">
          <a:xfrm>
            <a:off x="34925" y="-33338"/>
            <a:ext cx="9059863" cy="1200151"/>
          </a:xfrm>
          <a:prstGeom prst="rect">
            <a:avLst/>
          </a:prstGeom>
          <a:noFill/>
          <a:ln w="9525">
            <a:noFill/>
            <a:miter lim="800000"/>
            <a:headEnd/>
            <a:tailEnd/>
          </a:ln>
        </p:spPr>
        <p:txBody>
          <a:bodyPr anchor="ctr">
            <a:spAutoFit/>
          </a:bodyPr>
          <a:lstStyle/>
          <a:p>
            <a:pPr algn="ctr"/>
            <a:r>
              <a:rPr lang="ru-RU" sz="2400">
                <a:ea typeface="Times New Roman" pitchFamily="18" charset="0"/>
                <a:cs typeface="Arial" pitchFamily="34" charset="0"/>
              </a:rPr>
              <a:t>Стандартизованные показатели заболеваемости раком легкого на территориях с повышенным содержанием микроэлементов (на 10</a:t>
            </a:r>
            <a:r>
              <a:rPr lang="ru-RU" sz="2400" baseline="30000">
                <a:ea typeface="Times New Roman" pitchFamily="18" charset="0"/>
                <a:cs typeface="Arial" pitchFamily="34" charset="0"/>
              </a:rPr>
              <a:t>5</a:t>
            </a:r>
            <a:r>
              <a:rPr lang="ru-RU" sz="2400">
                <a:ea typeface="Times New Roman" pitchFamily="18" charset="0"/>
                <a:cs typeface="Arial" pitchFamily="34" charset="0"/>
              </a:rPr>
              <a:t> чел.-лет):</a:t>
            </a:r>
          </a:p>
        </p:txBody>
      </p:sp>
      <p:sp>
        <p:nvSpPr>
          <p:cNvPr id="10246" name="Rectangle 5"/>
          <p:cNvSpPr>
            <a:spLocks noChangeArrowheads="1"/>
          </p:cNvSpPr>
          <p:nvPr/>
        </p:nvSpPr>
        <p:spPr bwMode="auto">
          <a:xfrm>
            <a:off x="288801" y="6553200"/>
            <a:ext cx="4067175" cy="304800"/>
          </a:xfrm>
          <a:prstGeom prst="rect">
            <a:avLst/>
          </a:prstGeom>
          <a:noFill/>
          <a:ln w="12700">
            <a:noFill/>
            <a:miter lim="800000"/>
            <a:headEnd/>
            <a:tailEnd/>
          </a:ln>
        </p:spPr>
        <p:txBody>
          <a:bodyPr wrap="square">
            <a:spAutoFit/>
          </a:bodyPr>
          <a:lstStyle/>
          <a:p>
            <a:pPr algn="r" eaLnBrk="0" hangingPunct="0"/>
            <a:r>
              <a:rPr lang="ru-RU" sz="1400" i="1" dirty="0"/>
              <a:t>Шойхет Я.Н., Лазарев А.Ф., Агеев А.Г., 2006</a:t>
            </a:r>
            <a:endParaRPr lang="en-US" sz="1400" i="1" dirty="0"/>
          </a:p>
        </p:txBody>
      </p:sp>
      <p:graphicFrame>
        <p:nvGraphicFramePr>
          <p:cNvPr id="10243" name="Object 3"/>
          <p:cNvGraphicFramePr>
            <a:graphicFrameLocks noGrp="1" noChangeAspect="1"/>
          </p:cNvGraphicFramePr>
          <p:nvPr>
            <p:ph/>
          </p:nvPr>
        </p:nvGraphicFramePr>
        <p:xfrm>
          <a:off x="3708400" y="4186238"/>
          <a:ext cx="5327650" cy="2627312"/>
        </p:xfrm>
        <a:graphic>
          <a:graphicData uri="http://schemas.openxmlformats.org/presentationml/2006/ole">
            <mc:AlternateContent xmlns:mc="http://schemas.openxmlformats.org/markup-compatibility/2006">
              <mc:Choice xmlns:v="urn:schemas-microsoft-com:vml" Requires="v">
                <p:oleObj spid="_x0000_s10245" r:id="rId7" imgW="5328366" imgH="2627604" progId="Excel.Sheet.8">
                  <p:embed/>
                </p:oleObj>
              </mc:Choice>
              <mc:Fallback>
                <p:oleObj r:id="rId7" imgW="5328366" imgH="2627604" progId="Excel.Sheet.8">
                  <p:embed/>
                  <p:pic>
                    <p:nvPicPr>
                      <p:cNvPr id="0" name="Object 3"/>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8400" y="4186238"/>
                        <a:ext cx="5327650" cy="2627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7" name="Rectangle 7"/>
          <p:cNvSpPr>
            <a:spLocks noChangeArrowheads="1"/>
          </p:cNvSpPr>
          <p:nvPr/>
        </p:nvSpPr>
        <p:spPr bwMode="auto">
          <a:xfrm>
            <a:off x="179388" y="1484313"/>
            <a:ext cx="2849562" cy="581025"/>
          </a:xfrm>
          <a:prstGeom prst="rect">
            <a:avLst/>
          </a:prstGeom>
          <a:noFill/>
          <a:ln w="9525">
            <a:noFill/>
            <a:miter lim="800000"/>
            <a:headEnd/>
            <a:tailEnd/>
          </a:ln>
        </p:spPr>
        <p:txBody>
          <a:bodyPr>
            <a:spAutoFit/>
          </a:bodyPr>
          <a:lstStyle/>
          <a:p>
            <a:r>
              <a:rPr lang="ru-RU" sz="1600" b="1">
                <a:solidFill>
                  <a:schemeClr val="accent2"/>
                </a:solidFill>
              </a:rPr>
              <a:t>в поверхностных водах малых рек и озер</a:t>
            </a:r>
          </a:p>
        </p:txBody>
      </p:sp>
      <p:sp>
        <p:nvSpPr>
          <p:cNvPr id="10248" name="Rectangle 8"/>
          <p:cNvSpPr>
            <a:spLocks noChangeArrowheads="1"/>
          </p:cNvSpPr>
          <p:nvPr/>
        </p:nvSpPr>
        <p:spPr bwMode="auto">
          <a:xfrm>
            <a:off x="250825" y="4557713"/>
            <a:ext cx="2174875" cy="336550"/>
          </a:xfrm>
          <a:prstGeom prst="rect">
            <a:avLst/>
          </a:prstGeom>
          <a:solidFill>
            <a:schemeClr val="bg1"/>
          </a:solidFill>
          <a:ln w="9525">
            <a:noFill/>
            <a:miter lim="800000"/>
            <a:headEnd/>
            <a:tailEnd/>
          </a:ln>
        </p:spPr>
        <p:txBody>
          <a:bodyPr wrap="none">
            <a:spAutoFit/>
          </a:bodyPr>
          <a:lstStyle/>
          <a:p>
            <a:r>
              <a:rPr lang="ru-RU" sz="1600" b="1">
                <a:solidFill>
                  <a:schemeClr val="accent2"/>
                </a:solidFill>
              </a:rPr>
              <a:t>в подземных водах</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ChangeArrowheads="1"/>
          </p:cNvSpPr>
          <p:nvPr/>
        </p:nvSpPr>
        <p:spPr bwMode="auto">
          <a:xfrm>
            <a:off x="-4529138" y="1169988"/>
            <a:ext cx="9144001" cy="0"/>
          </a:xfrm>
          <a:prstGeom prst="rect">
            <a:avLst/>
          </a:prstGeom>
          <a:noFill/>
          <a:ln w="9525">
            <a:noFill/>
            <a:miter lim="800000"/>
            <a:headEnd/>
            <a:tailEnd/>
          </a:ln>
        </p:spPr>
        <p:txBody>
          <a:bodyPr wrap="none" anchor="ctr">
            <a:spAutoFit/>
          </a:bodyPr>
          <a:lstStyle/>
          <a:p>
            <a:endParaRPr lang="ru-RU"/>
          </a:p>
        </p:txBody>
      </p:sp>
      <p:sp>
        <p:nvSpPr>
          <p:cNvPr id="11268" name="Rectangle 3"/>
          <p:cNvSpPr>
            <a:spLocks noChangeArrowheads="1"/>
          </p:cNvSpPr>
          <p:nvPr/>
        </p:nvSpPr>
        <p:spPr bwMode="auto">
          <a:xfrm>
            <a:off x="0" y="-33338"/>
            <a:ext cx="9144000" cy="1200151"/>
          </a:xfrm>
          <a:prstGeom prst="rect">
            <a:avLst/>
          </a:prstGeom>
          <a:noFill/>
          <a:ln w="9525">
            <a:noFill/>
            <a:miter lim="800000"/>
            <a:headEnd/>
            <a:tailEnd/>
          </a:ln>
        </p:spPr>
        <p:txBody>
          <a:bodyPr anchor="ctr">
            <a:spAutoFit/>
          </a:bodyPr>
          <a:lstStyle/>
          <a:p>
            <a:pPr algn="ctr"/>
            <a:r>
              <a:rPr lang="ru-RU" sz="2400">
                <a:ea typeface="Times New Roman" pitchFamily="18" charset="0"/>
                <a:cs typeface="Arial" pitchFamily="34" charset="0"/>
              </a:rPr>
              <a:t>Стандартизованные коэффициенты заболеваемости раком легкого на территории с повышенным содержанием в почве тяжелых металлов (на 10</a:t>
            </a:r>
            <a:r>
              <a:rPr lang="ru-RU" sz="2400" baseline="30000">
                <a:ea typeface="Times New Roman" pitchFamily="18" charset="0"/>
                <a:cs typeface="Arial" pitchFamily="34" charset="0"/>
              </a:rPr>
              <a:t>5</a:t>
            </a:r>
            <a:r>
              <a:rPr lang="ru-RU" sz="2400">
                <a:ea typeface="Times New Roman" pitchFamily="18" charset="0"/>
                <a:cs typeface="Arial" pitchFamily="34" charset="0"/>
              </a:rPr>
              <a:t> чел.-лет)</a:t>
            </a:r>
          </a:p>
        </p:txBody>
      </p:sp>
      <p:graphicFrame>
        <p:nvGraphicFramePr>
          <p:cNvPr id="11266" name="Object 2"/>
          <p:cNvGraphicFramePr>
            <a:graphicFrameLocks noChangeAspect="1"/>
          </p:cNvGraphicFramePr>
          <p:nvPr/>
        </p:nvGraphicFramePr>
        <p:xfrm>
          <a:off x="250825" y="1484313"/>
          <a:ext cx="8642350" cy="4906962"/>
        </p:xfrm>
        <a:graphic>
          <a:graphicData uri="http://schemas.openxmlformats.org/presentationml/2006/ole">
            <mc:AlternateContent xmlns:mc="http://schemas.openxmlformats.org/markup-compatibility/2006">
              <mc:Choice xmlns:v="urn:schemas-microsoft-com:vml" Requires="v">
                <p:oleObj spid="_x0000_s11267" r:id="rId4" imgW="8644877" imgH="4907705" progId="Excel.Sheet.8">
                  <p:embed/>
                </p:oleObj>
              </mc:Choice>
              <mc:Fallback>
                <p:oleObj r:id="rId4" imgW="8644877" imgH="4907705"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484313"/>
                        <a:ext cx="8642350" cy="4906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69" name="Rectangle 6"/>
          <p:cNvSpPr>
            <a:spLocks noChangeArrowheads="1"/>
          </p:cNvSpPr>
          <p:nvPr/>
        </p:nvSpPr>
        <p:spPr bwMode="auto">
          <a:xfrm>
            <a:off x="2438400" y="6521450"/>
            <a:ext cx="6705600" cy="304800"/>
          </a:xfrm>
          <a:prstGeom prst="rect">
            <a:avLst/>
          </a:prstGeom>
          <a:noFill/>
          <a:ln w="12700">
            <a:noFill/>
            <a:miter lim="800000"/>
            <a:headEnd/>
            <a:tailEnd/>
          </a:ln>
        </p:spPr>
        <p:txBody>
          <a:bodyPr>
            <a:spAutoFit/>
          </a:bodyPr>
          <a:lstStyle/>
          <a:p>
            <a:pPr algn="r" eaLnBrk="0" hangingPunct="0"/>
            <a:r>
              <a:rPr lang="ru-RU" sz="1400" i="1"/>
              <a:t>Шойхет Я.Н., Лазарев А.Ф., Агеев А.Г., 2006</a:t>
            </a:r>
            <a:endParaRPr lang="en-US" sz="1400" i="1"/>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2" name="Picture 2" descr="11"/>
          <p:cNvPicPr>
            <a:picLocks noChangeAspect="1" noChangeArrowheads="1"/>
          </p:cNvPicPr>
          <p:nvPr/>
        </p:nvPicPr>
        <p:blipFill>
          <a:blip r:embed="rId2" cstate="print"/>
          <a:srcRect/>
          <a:stretch>
            <a:fillRect/>
          </a:stretch>
        </p:blipFill>
        <p:spPr bwMode="auto">
          <a:xfrm>
            <a:off x="3995738" y="188913"/>
            <a:ext cx="1295400" cy="1295400"/>
          </a:xfrm>
          <a:prstGeom prst="rect">
            <a:avLst/>
          </a:prstGeom>
          <a:noFill/>
          <a:ln w="9525">
            <a:noFill/>
            <a:miter lim="800000"/>
            <a:headEnd/>
            <a:tailEnd/>
          </a:ln>
          <a:effectLst>
            <a:outerShdw dist="53882" dir="2700000" algn="ctr" rotWithShape="0">
              <a:srgbClr val="808080">
                <a:alpha val="50000"/>
              </a:srgbClr>
            </a:outerShdw>
          </a:effectLst>
        </p:spPr>
      </p:pic>
      <p:pic>
        <p:nvPicPr>
          <p:cNvPr id="471043" name="Picture 3" descr="7"/>
          <p:cNvPicPr>
            <a:picLocks noChangeAspect="1" noChangeArrowheads="1"/>
          </p:cNvPicPr>
          <p:nvPr/>
        </p:nvPicPr>
        <p:blipFill>
          <a:blip r:embed="rId3" cstate="print"/>
          <a:srcRect/>
          <a:stretch>
            <a:fillRect/>
          </a:stretch>
        </p:blipFill>
        <p:spPr bwMode="auto">
          <a:xfrm>
            <a:off x="3924300" y="3429000"/>
            <a:ext cx="1439863" cy="1439863"/>
          </a:xfrm>
          <a:prstGeom prst="rect">
            <a:avLst/>
          </a:prstGeom>
          <a:noFill/>
          <a:ln w="9525">
            <a:noFill/>
            <a:miter lim="800000"/>
            <a:headEnd/>
            <a:tailEnd/>
          </a:ln>
          <a:effectLst>
            <a:outerShdw dist="53882" dir="2700000" algn="ctr" rotWithShape="0">
              <a:srgbClr val="808080">
                <a:alpha val="50000"/>
              </a:srgbClr>
            </a:outerShdw>
          </a:effectLst>
        </p:spPr>
      </p:pic>
      <p:sp>
        <p:nvSpPr>
          <p:cNvPr id="57348" name="Oval 4"/>
          <p:cNvSpPr>
            <a:spLocks noChangeArrowheads="1"/>
          </p:cNvSpPr>
          <p:nvPr/>
        </p:nvSpPr>
        <p:spPr bwMode="auto">
          <a:xfrm>
            <a:off x="755650" y="1125538"/>
            <a:ext cx="3094038" cy="3094037"/>
          </a:xfrm>
          <a:prstGeom prst="ellipse">
            <a:avLst/>
          </a:prstGeom>
          <a:solidFill>
            <a:schemeClr val="accent1"/>
          </a:solidFill>
          <a:ln w="9525">
            <a:noFill/>
            <a:round/>
            <a:headEnd/>
            <a:tailEnd/>
          </a:ln>
        </p:spPr>
        <p:txBody>
          <a:bodyPr wrap="none" anchor="ctr"/>
          <a:lstStyle/>
          <a:p>
            <a:endParaRPr lang="ru-RU"/>
          </a:p>
        </p:txBody>
      </p:sp>
      <p:pic>
        <p:nvPicPr>
          <p:cNvPr id="57349" name="Picture 5" descr="2"/>
          <p:cNvPicPr>
            <a:picLocks noChangeAspect="1" noChangeArrowheads="1"/>
          </p:cNvPicPr>
          <p:nvPr/>
        </p:nvPicPr>
        <p:blipFill>
          <a:blip r:embed="rId4" cstate="print"/>
          <a:srcRect/>
          <a:stretch>
            <a:fillRect/>
          </a:stretch>
        </p:blipFill>
        <p:spPr bwMode="auto">
          <a:xfrm>
            <a:off x="1063625" y="836613"/>
            <a:ext cx="2344738" cy="3455987"/>
          </a:xfrm>
          <a:prstGeom prst="rect">
            <a:avLst/>
          </a:prstGeom>
          <a:noFill/>
          <a:ln w="9525">
            <a:noFill/>
            <a:miter lim="800000"/>
            <a:headEnd/>
            <a:tailEnd/>
          </a:ln>
        </p:spPr>
      </p:pic>
      <p:grpSp>
        <p:nvGrpSpPr>
          <p:cNvPr id="57350" name="Group 6"/>
          <p:cNvGrpSpPr>
            <a:grpSpLocks/>
          </p:cNvGrpSpPr>
          <p:nvPr/>
        </p:nvGrpSpPr>
        <p:grpSpPr bwMode="auto">
          <a:xfrm rot="-298316">
            <a:off x="1187450" y="461963"/>
            <a:ext cx="3259138" cy="3182937"/>
            <a:chOff x="1299" y="164"/>
            <a:chExt cx="2053" cy="2005"/>
          </a:xfrm>
        </p:grpSpPr>
        <p:sp>
          <p:nvSpPr>
            <p:cNvPr id="57372" name="AutoShape 7"/>
            <p:cNvSpPr>
              <a:spLocks noChangeArrowheads="1"/>
            </p:cNvSpPr>
            <p:nvPr/>
          </p:nvSpPr>
          <p:spPr bwMode="auto">
            <a:xfrm rot="9149465">
              <a:off x="2915" y="926"/>
              <a:ext cx="336" cy="248"/>
            </a:xfrm>
            <a:prstGeom prst="rightArrow">
              <a:avLst>
                <a:gd name="adj1" fmla="val 50000"/>
                <a:gd name="adj2" fmla="val 33871"/>
              </a:avLst>
            </a:prstGeom>
            <a:solidFill>
              <a:schemeClr val="accent1"/>
            </a:solidFill>
            <a:ln w="9525">
              <a:solidFill>
                <a:schemeClr val="tx1"/>
              </a:solidFill>
              <a:miter lim="800000"/>
              <a:headEnd/>
              <a:tailEnd/>
            </a:ln>
          </p:spPr>
          <p:txBody>
            <a:bodyPr wrap="none" anchor="ctr"/>
            <a:lstStyle/>
            <a:p>
              <a:endParaRPr lang="ru-RU"/>
            </a:p>
          </p:txBody>
        </p:sp>
        <p:sp>
          <p:nvSpPr>
            <p:cNvPr id="57373" name="AutoShape 8"/>
            <p:cNvSpPr>
              <a:spLocks noChangeArrowheads="1"/>
            </p:cNvSpPr>
            <p:nvPr/>
          </p:nvSpPr>
          <p:spPr bwMode="auto">
            <a:xfrm rot="10800000">
              <a:off x="3016" y="1422"/>
              <a:ext cx="336" cy="248"/>
            </a:xfrm>
            <a:prstGeom prst="rightArrow">
              <a:avLst>
                <a:gd name="adj1" fmla="val 50000"/>
                <a:gd name="adj2" fmla="val 33871"/>
              </a:avLst>
            </a:prstGeom>
            <a:solidFill>
              <a:schemeClr val="accent1"/>
            </a:solidFill>
            <a:ln w="9525">
              <a:solidFill>
                <a:schemeClr val="tx1"/>
              </a:solidFill>
              <a:miter lim="800000"/>
              <a:headEnd/>
              <a:tailEnd/>
            </a:ln>
          </p:spPr>
          <p:txBody>
            <a:bodyPr wrap="none" anchor="ctr"/>
            <a:lstStyle/>
            <a:p>
              <a:endParaRPr lang="ru-RU"/>
            </a:p>
          </p:txBody>
        </p:sp>
        <p:sp>
          <p:nvSpPr>
            <p:cNvPr id="57374" name="AutoShape 9"/>
            <p:cNvSpPr>
              <a:spLocks noChangeArrowheads="1"/>
            </p:cNvSpPr>
            <p:nvPr/>
          </p:nvSpPr>
          <p:spPr bwMode="auto">
            <a:xfrm rot="-9444589">
              <a:off x="2915" y="1920"/>
              <a:ext cx="336" cy="249"/>
            </a:xfrm>
            <a:prstGeom prst="rightArrow">
              <a:avLst>
                <a:gd name="adj1" fmla="val 50000"/>
                <a:gd name="adj2" fmla="val 33735"/>
              </a:avLst>
            </a:prstGeom>
            <a:solidFill>
              <a:schemeClr val="accent1"/>
            </a:solidFill>
            <a:ln w="9525">
              <a:solidFill>
                <a:schemeClr val="tx1"/>
              </a:solidFill>
              <a:miter lim="800000"/>
              <a:headEnd/>
              <a:tailEnd/>
            </a:ln>
          </p:spPr>
          <p:txBody>
            <a:bodyPr wrap="none" anchor="ctr"/>
            <a:lstStyle/>
            <a:p>
              <a:endParaRPr lang="ru-RU"/>
            </a:p>
          </p:txBody>
        </p:sp>
        <p:sp>
          <p:nvSpPr>
            <p:cNvPr id="57375" name="AutoShape 10"/>
            <p:cNvSpPr>
              <a:spLocks noChangeArrowheads="1"/>
            </p:cNvSpPr>
            <p:nvPr/>
          </p:nvSpPr>
          <p:spPr bwMode="auto">
            <a:xfrm rot="3615307">
              <a:off x="1260" y="302"/>
              <a:ext cx="331" cy="253"/>
            </a:xfrm>
            <a:prstGeom prst="rightArrow">
              <a:avLst>
                <a:gd name="adj1" fmla="val 50000"/>
                <a:gd name="adj2" fmla="val 32708"/>
              </a:avLst>
            </a:prstGeom>
            <a:solidFill>
              <a:schemeClr val="accent1"/>
            </a:solidFill>
            <a:ln w="9525">
              <a:solidFill>
                <a:schemeClr val="tx1"/>
              </a:solidFill>
              <a:miter lim="800000"/>
              <a:headEnd/>
              <a:tailEnd/>
            </a:ln>
          </p:spPr>
          <p:txBody>
            <a:bodyPr wrap="none" anchor="ctr"/>
            <a:lstStyle/>
            <a:p>
              <a:endParaRPr lang="ru-RU"/>
            </a:p>
          </p:txBody>
        </p:sp>
        <p:sp>
          <p:nvSpPr>
            <p:cNvPr id="57376" name="AutoShape 11"/>
            <p:cNvSpPr>
              <a:spLocks noChangeArrowheads="1"/>
            </p:cNvSpPr>
            <p:nvPr/>
          </p:nvSpPr>
          <p:spPr bwMode="auto">
            <a:xfrm rot="5400000">
              <a:off x="1731" y="204"/>
              <a:ext cx="331" cy="252"/>
            </a:xfrm>
            <a:prstGeom prst="rightArrow">
              <a:avLst>
                <a:gd name="adj1" fmla="val 50000"/>
                <a:gd name="adj2" fmla="val 32837"/>
              </a:avLst>
            </a:prstGeom>
            <a:solidFill>
              <a:schemeClr val="accent1"/>
            </a:solidFill>
            <a:ln w="9525">
              <a:solidFill>
                <a:schemeClr val="tx1"/>
              </a:solidFill>
              <a:miter lim="800000"/>
              <a:headEnd/>
              <a:tailEnd/>
            </a:ln>
          </p:spPr>
          <p:txBody>
            <a:bodyPr wrap="none" anchor="ctr"/>
            <a:lstStyle/>
            <a:p>
              <a:endParaRPr lang="ru-RU"/>
            </a:p>
          </p:txBody>
        </p:sp>
        <p:sp>
          <p:nvSpPr>
            <p:cNvPr id="57377" name="AutoShape 12"/>
            <p:cNvSpPr>
              <a:spLocks noChangeArrowheads="1"/>
            </p:cNvSpPr>
            <p:nvPr/>
          </p:nvSpPr>
          <p:spPr bwMode="auto">
            <a:xfrm rot="6454159">
              <a:off x="2202" y="270"/>
              <a:ext cx="331" cy="252"/>
            </a:xfrm>
            <a:prstGeom prst="rightArrow">
              <a:avLst>
                <a:gd name="adj1" fmla="val 50000"/>
                <a:gd name="adj2" fmla="val 32837"/>
              </a:avLst>
            </a:prstGeom>
            <a:solidFill>
              <a:schemeClr val="accent1"/>
            </a:solidFill>
            <a:ln w="9525">
              <a:solidFill>
                <a:schemeClr val="tx1"/>
              </a:solidFill>
              <a:miter lim="800000"/>
              <a:headEnd/>
              <a:tailEnd/>
            </a:ln>
          </p:spPr>
          <p:txBody>
            <a:bodyPr wrap="none" anchor="ctr"/>
            <a:lstStyle/>
            <a:p>
              <a:endParaRPr lang="ru-RU"/>
            </a:p>
          </p:txBody>
        </p:sp>
        <p:sp>
          <p:nvSpPr>
            <p:cNvPr id="57378" name="AutoShape 13"/>
            <p:cNvSpPr>
              <a:spLocks noChangeArrowheads="1"/>
            </p:cNvSpPr>
            <p:nvPr/>
          </p:nvSpPr>
          <p:spPr bwMode="auto">
            <a:xfrm rot="7684843">
              <a:off x="2640" y="535"/>
              <a:ext cx="331" cy="252"/>
            </a:xfrm>
            <a:prstGeom prst="rightArrow">
              <a:avLst>
                <a:gd name="adj1" fmla="val 50000"/>
                <a:gd name="adj2" fmla="val 32837"/>
              </a:avLst>
            </a:prstGeom>
            <a:solidFill>
              <a:schemeClr val="accent1"/>
            </a:solidFill>
            <a:ln w="9525">
              <a:solidFill>
                <a:schemeClr val="tx1"/>
              </a:solidFill>
              <a:miter lim="800000"/>
              <a:headEnd/>
              <a:tailEnd/>
            </a:ln>
          </p:spPr>
          <p:txBody>
            <a:bodyPr wrap="none" anchor="ctr"/>
            <a:lstStyle/>
            <a:p>
              <a:endParaRPr lang="ru-RU"/>
            </a:p>
          </p:txBody>
        </p:sp>
      </p:grpSp>
      <p:grpSp>
        <p:nvGrpSpPr>
          <p:cNvPr id="57351" name="Group 14"/>
          <p:cNvGrpSpPr>
            <a:grpSpLocks/>
          </p:cNvGrpSpPr>
          <p:nvPr/>
        </p:nvGrpSpPr>
        <p:grpSpPr bwMode="auto">
          <a:xfrm rot="-416470">
            <a:off x="2411413" y="1484313"/>
            <a:ext cx="679450" cy="1079500"/>
            <a:chOff x="1519" y="1605"/>
            <a:chExt cx="454" cy="804"/>
          </a:xfrm>
        </p:grpSpPr>
        <p:sp>
          <p:nvSpPr>
            <p:cNvPr id="57367" name="AutoShape 15"/>
            <p:cNvSpPr>
              <a:spLocks noChangeArrowheads="1"/>
            </p:cNvSpPr>
            <p:nvPr/>
          </p:nvSpPr>
          <p:spPr bwMode="auto">
            <a:xfrm>
              <a:off x="1769" y="1933"/>
              <a:ext cx="204" cy="159"/>
            </a:xfrm>
            <a:prstGeom prst="rightArrow">
              <a:avLst>
                <a:gd name="adj1" fmla="val 50000"/>
                <a:gd name="adj2" fmla="val 32075"/>
              </a:avLst>
            </a:prstGeom>
            <a:solidFill>
              <a:schemeClr val="bg1"/>
            </a:solidFill>
            <a:ln w="9525">
              <a:solidFill>
                <a:schemeClr val="tx1"/>
              </a:solidFill>
              <a:miter lim="800000"/>
              <a:headEnd/>
              <a:tailEnd/>
            </a:ln>
          </p:spPr>
          <p:txBody>
            <a:bodyPr wrap="none" anchor="ctr"/>
            <a:lstStyle/>
            <a:p>
              <a:endParaRPr lang="ru-RU"/>
            </a:p>
          </p:txBody>
        </p:sp>
        <p:sp>
          <p:nvSpPr>
            <p:cNvPr id="57368" name="AutoShape 16"/>
            <p:cNvSpPr>
              <a:spLocks noChangeArrowheads="1"/>
            </p:cNvSpPr>
            <p:nvPr/>
          </p:nvSpPr>
          <p:spPr bwMode="auto">
            <a:xfrm rot="-2384019">
              <a:off x="1701" y="1752"/>
              <a:ext cx="204" cy="159"/>
            </a:xfrm>
            <a:prstGeom prst="rightArrow">
              <a:avLst>
                <a:gd name="adj1" fmla="val 50000"/>
                <a:gd name="adj2" fmla="val 32075"/>
              </a:avLst>
            </a:prstGeom>
            <a:solidFill>
              <a:schemeClr val="bg1"/>
            </a:solidFill>
            <a:ln w="9525">
              <a:solidFill>
                <a:schemeClr val="tx1"/>
              </a:solidFill>
              <a:miter lim="800000"/>
              <a:headEnd/>
              <a:tailEnd/>
            </a:ln>
          </p:spPr>
          <p:txBody>
            <a:bodyPr wrap="none" anchor="ctr"/>
            <a:lstStyle/>
            <a:p>
              <a:endParaRPr lang="ru-RU"/>
            </a:p>
          </p:txBody>
        </p:sp>
        <p:sp>
          <p:nvSpPr>
            <p:cNvPr id="57369" name="AutoShape 17"/>
            <p:cNvSpPr>
              <a:spLocks noChangeArrowheads="1"/>
            </p:cNvSpPr>
            <p:nvPr/>
          </p:nvSpPr>
          <p:spPr bwMode="auto">
            <a:xfrm rot="2672872">
              <a:off x="1701" y="2160"/>
              <a:ext cx="204" cy="159"/>
            </a:xfrm>
            <a:prstGeom prst="rightArrow">
              <a:avLst>
                <a:gd name="adj1" fmla="val 50000"/>
                <a:gd name="adj2" fmla="val 32075"/>
              </a:avLst>
            </a:prstGeom>
            <a:solidFill>
              <a:schemeClr val="bg1"/>
            </a:solidFill>
            <a:ln w="9525">
              <a:solidFill>
                <a:schemeClr val="tx1"/>
              </a:solidFill>
              <a:miter lim="800000"/>
              <a:headEnd/>
              <a:tailEnd/>
            </a:ln>
          </p:spPr>
          <p:txBody>
            <a:bodyPr wrap="none" anchor="ctr"/>
            <a:lstStyle/>
            <a:p>
              <a:endParaRPr lang="ru-RU"/>
            </a:p>
          </p:txBody>
        </p:sp>
        <p:sp>
          <p:nvSpPr>
            <p:cNvPr id="57370" name="AutoShape 18"/>
            <p:cNvSpPr>
              <a:spLocks noChangeArrowheads="1"/>
            </p:cNvSpPr>
            <p:nvPr/>
          </p:nvSpPr>
          <p:spPr bwMode="auto">
            <a:xfrm rot="-5081949">
              <a:off x="1521" y="1627"/>
              <a:ext cx="204" cy="159"/>
            </a:xfrm>
            <a:prstGeom prst="rightArrow">
              <a:avLst>
                <a:gd name="adj1" fmla="val 50000"/>
                <a:gd name="adj2" fmla="val 32075"/>
              </a:avLst>
            </a:prstGeom>
            <a:solidFill>
              <a:schemeClr val="bg1"/>
            </a:solidFill>
            <a:ln w="9525">
              <a:solidFill>
                <a:schemeClr val="tx1"/>
              </a:solidFill>
              <a:miter lim="800000"/>
              <a:headEnd/>
              <a:tailEnd/>
            </a:ln>
          </p:spPr>
          <p:txBody>
            <a:bodyPr wrap="none" anchor="ctr"/>
            <a:lstStyle/>
            <a:p>
              <a:endParaRPr lang="ru-RU"/>
            </a:p>
          </p:txBody>
        </p:sp>
        <p:sp>
          <p:nvSpPr>
            <p:cNvPr id="57371" name="AutoShape 19"/>
            <p:cNvSpPr>
              <a:spLocks noChangeArrowheads="1"/>
            </p:cNvSpPr>
            <p:nvPr/>
          </p:nvSpPr>
          <p:spPr bwMode="auto">
            <a:xfrm rot="5400000">
              <a:off x="1497" y="2227"/>
              <a:ext cx="204" cy="159"/>
            </a:xfrm>
            <a:prstGeom prst="rightArrow">
              <a:avLst>
                <a:gd name="adj1" fmla="val 50000"/>
                <a:gd name="adj2" fmla="val 32075"/>
              </a:avLst>
            </a:prstGeom>
            <a:solidFill>
              <a:schemeClr val="bg1"/>
            </a:solidFill>
            <a:ln w="9525">
              <a:solidFill>
                <a:schemeClr val="tx1"/>
              </a:solidFill>
              <a:miter lim="800000"/>
              <a:headEnd/>
              <a:tailEnd/>
            </a:ln>
          </p:spPr>
          <p:txBody>
            <a:bodyPr wrap="none" anchor="ctr"/>
            <a:lstStyle/>
            <a:p>
              <a:endParaRPr lang="ru-RU"/>
            </a:p>
          </p:txBody>
        </p:sp>
      </p:grpSp>
      <p:sp>
        <p:nvSpPr>
          <p:cNvPr id="57352" name="WordArt 20"/>
          <p:cNvSpPr>
            <a:spLocks noChangeArrowheads="1" noChangeShapeType="1" noTextEdit="1"/>
          </p:cNvSpPr>
          <p:nvPr/>
        </p:nvSpPr>
        <p:spPr bwMode="auto">
          <a:xfrm>
            <a:off x="179388" y="2997200"/>
            <a:ext cx="1511300" cy="360363"/>
          </a:xfrm>
          <a:prstGeom prst="rect">
            <a:avLst/>
          </a:prstGeom>
        </p:spPr>
        <p:txBody>
          <a:bodyPr wrap="none" fromWordArt="1">
            <a:prstTxWarp prst="textPlain">
              <a:avLst>
                <a:gd name="adj" fmla="val 49958"/>
              </a:avLst>
            </a:prstTxWarp>
          </a:bodyPr>
          <a:lstStyle/>
          <a:p>
            <a:pPr algn="ctr"/>
            <a:r>
              <a:rPr lang="ru-RU" sz="1800" b="1" kern="10" normalizeH="1">
                <a:ln w="12700">
                  <a:solidFill>
                    <a:schemeClr val="tx1"/>
                  </a:solidFill>
                  <a:round/>
                  <a:headEnd/>
                  <a:tailEnd/>
                </a:ln>
                <a:solidFill>
                  <a:schemeClr val="bg2"/>
                </a:solidFill>
                <a:latin typeface="Arial"/>
                <a:cs typeface="Arial"/>
              </a:rPr>
              <a:t>ЭНДОГЕННЫЕ </a:t>
            </a:r>
          </a:p>
          <a:p>
            <a:pPr algn="ctr"/>
            <a:r>
              <a:rPr lang="ru-RU" sz="1800" b="1" kern="10" normalizeH="1">
                <a:ln w="12700">
                  <a:solidFill>
                    <a:schemeClr val="tx1"/>
                  </a:solidFill>
                  <a:round/>
                  <a:headEnd/>
                  <a:tailEnd/>
                </a:ln>
                <a:solidFill>
                  <a:schemeClr val="bg2"/>
                </a:solidFill>
                <a:latin typeface="Arial"/>
                <a:cs typeface="Arial"/>
              </a:rPr>
              <a:t>ФАКТОРЫ</a:t>
            </a:r>
          </a:p>
        </p:txBody>
      </p:sp>
      <p:sp>
        <p:nvSpPr>
          <p:cNvPr id="471061" name="Rectangle 21"/>
          <p:cNvSpPr>
            <a:spLocks noChangeArrowheads="1"/>
          </p:cNvSpPr>
          <p:nvPr/>
        </p:nvSpPr>
        <p:spPr bwMode="auto">
          <a:xfrm>
            <a:off x="179388" y="5230813"/>
            <a:ext cx="8856662" cy="1366837"/>
          </a:xfrm>
          <a:prstGeom prst="rect">
            <a:avLst/>
          </a:prstGeom>
          <a:solidFill>
            <a:srgbClr val="A50021"/>
          </a:solidFill>
          <a:ln w="9525">
            <a:solidFill>
              <a:srgbClr val="CC3300"/>
            </a:solidFill>
            <a:miter lim="800000"/>
            <a:headEnd/>
            <a:tailEnd/>
          </a:ln>
          <a:effectLst>
            <a:outerShdw dist="107763" dir="2700000" algn="ctr" rotWithShape="0">
              <a:srgbClr val="FFCC66"/>
            </a:outerShdw>
          </a:effectLst>
        </p:spPr>
        <p:txBody>
          <a:bodyPr anchor="ctr"/>
          <a:lstStyle/>
          <a:p>
            <a:pPr algn="just">
              <a:lnSpc>
                <a:spcPct val="90000"/>
              </a:lnSpc>
              <a:spcBef>
                <a:spcPct val="20000"/>
              </a:spcBef>
              <a:defRPr/>
            </a:pPr>
            <a:endParaRPr lang="ru-RU" sz="2400" b="1">
              <a:solidFill>
                <a:schemeClr val="bg1"/>
              </a:solidFill>
              <a:effectLst>
                <a:outerShdw blurRad="38100" dist="38100" dir="2700000" algn="tl">
                  <a:srgbClr val="000000"/>
                </a:outerShdw>
              </a:effectLst>
              <a:latin typeface="Arial Unicode MS" pitchFamily="34" charset="-128"/>
            </a:endParaRPr>
          </a:p>
        </p:txBody>
      </p:sp>
      <p:sp>
        <p:nvSpPr>
          <p:cNvPr id="57354" name="Rectangle 22"/>
          <p:cNvSpPr>
            <a:spLocks noChangeArrowheads="1"/>
          </p:cNvSpPr>
          <p:nvPr/>
        </p:nvSpPr>
        <p:spPr bwMode="auto">
          <a:xfrm>
            <a:off x="900113" y="5229225"/>
            <a:ext cx="7993062" cy="1336675"/>
          </a:xfrm>
          <a:prstGeom prst="rect">
            <a:avLst/>
          </a:prstGeom>
          <a:noFill/>
          <a:ln w="9525">
            <a:noFill/>
            <a:miter lim="800000"/>
            <a:headEnd/>
            <a:tailEnd/>
          </a:ln>
        </p:spPr>
        <p:txBody>
          <a:bodyPr>
            <a:spAutoFit/>
          </a:bodyPr>
          <a:lstStyle/>
          <a:p>
            <a:pPr>
              <a:lnSpc>
                <a:spcPct val="85000"/>
              </a:lnSpc>
            </a:pPr>
            <a:r>
              <a:rPr lang="ru-RU" sz="2400">
                <a:solidFill>
                  <a:schemeClr val="bg1"/>
                </a:solidFill>
                <a:latin typeface="Arial Unicode MS" pitchFamily="34" charset="-128"/>
              </a:rPr>
              <a:t>Большинство злокачественных опухолей человека имеет мультифакториальную природу, т.е. в их возникновении играют роль как генетические, так и множество  внешнесредовых факторов</a:t>
            </a:r>
            <a:r>
              <a:rPr lang="ru-RU" sz="2400">
                <a:latin typeface="Arial Unicode MS" pitchFamily="34" charset="-128"/>
              </a:rPr>
              <a:t> </a:t>
            </a:r>
          </a:p>
        </p:txBody>
      </p:sp>
      <p:sp>
        <p:nvSpPr>
          <p:cNvPr id="57355" name="AutoShape 23"/>
          <p:cNvSpPr>
            <a:spLocks noChangeArrowheads="1"/>
          </p:cNvSpPr>
          <p:nvPr/>
        </p:nvSpPr>
        <p:spPr bwMode="auto">
          <a:xfrm rot="5400000">
            <a:off x="250826" y="5300662"/>
            <a:ext cx="576262" cy="576263"/>
          </a:xfrm>
          <a:custGeom>
            <a:avLst/>
            <a:gdLst>
              <a:gd name="T0" fmla="*/ 10981712 w 21600"/>
              <a:gd name="T1" fmla="*/ 0 h 21600"/>
              <a:gd name="T2" fmla="*/ 6588755 w 21600"/>
              <a:gd name="T3" fmla="*/ 5462760 h 21600"/>
              <a:gd name="T4" fmla="*/ 0 w 21600"/>
              <a:gd name="T5" fmla="*/ 12889988 h 21600"/>
              <a:gd name="T6" fmla="*/ 6548897 w 21600"/>
              <a:gd name="T7" fmla="*/ 15374031 h 21600"/>
              <a:gd name="T8" fmla="*/ 13097767 w 21600"/>
              <a:gd name="T9" fmla="*/ 10893504 h 21600"/>
              <a:gd name="T10" fmla="*/ 15373978 w 21600"/>
              <a:gd name="T11" fmla="*/ 5462760 h 21600"/>
              <a:gd name="T12" fmla="*/ 17694720 60000 65536"/>
              <a:gd name="T13" fmla="*/ 11796480 60000 65536"/>
              <a:gd name="T14" fmla="*/ 11796480 60000 65536"/>
              <a:gd name="T15" fmla="*/ 5898240 60000 65536"/>
              <a:gd name="T16" fmla="*/ 0 60000 65536"/>
              <a:gd name="T17" fmla="*/ 0 60000 65536"/>
              <a:gd name="T18" fmla="*/ 0 w 21600"/>
              <a:gd name="T19" fmla="*/ 14619 h 21600"/>
              <a:gd name="T20" fmla="*/ 18402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675"/>
                </a:lnTo>
                <a:lnTo>
                  <a:pt x="12455" y="7675"/>
                </a:lnTo>
                <a:lnTo>
                  <a:pt x="12455" y="14619"/>
                </a:lnTo>
                <a:lnTo>
                  <a:pt x="0" y="14619"/>
                </a:lnTo>
                <a:lnTo>
                  <a:pt x="0" y="21600"/>
                </a:lnTo>
                <a:lnTo>
                  <a:pt x="18402" y="21600"/>
                </a:lnTo>
                <a:lnTo>
                  <a:pt x="18402" y="7675"/>
                </a:lnTo>
                <a:lnTo>
                  <a:pt x="21600" y="7675"/>
                </a:lnTo>
                <a:close/>
              </a:path>
            </a:pathLst>
          </a:custGeom>
          <a:solidFill>
            <a:schemeClr val="bg1"/>
          </a:solidFill>
          <a:ln w="9525">
            <a:solidFill>
              <a:srgbClr val="A50021"/>
            </a:solidFill>
            <a:miter lim="800000"/>
            <a:headEnd/>
            <a:tailEnd/>
          </a:ln>
        </p:spPr>
        <p:txBody>
          <a:bodyPr wrap="none" anchor="ctr"/>
          <a:lstStyle/>
          <a:p>
            <a:endParaRPr lang="ru-RU"/>
          </a:p>
        </p:txBody>
      </p:sp>
      <p:pic>
        <p:nvPicPr>
          <p:cNvPr id="471064" name="Picture 24" descr="1"/>
          <p:cNvPicPr>
            <a:picLocks noChangeAspect="1" noChangeArrowheads="1"/>
          </p:cNvPicPr>
          <p:nvPr/>
        </p:nvPicPr>
        <p:blipFill>
          <a:blip r:embed="rId5" cstate="print"/>
          <a:srcRect/>
          <a:stretch>
            <a:fillRect/>
          </a:stretch>
        </p:blipFill>
        <p:spPr bwMode="auto">
          <a:xfrm>
            <a:off x="7451725" y="836613"/>
            <a:ext cx="1295400" cy="1295400"/>
          </a:xfrm>
          <a:prstGeom prst="rect">
            <a:avLst/>
          </a:prstGeom>
          <a:noFill/>
          <a:ln w="9525">
            <a:noFill/>
            <a:miter lim="800000"/>
            <a:headEnd/>
            <a:tailEnd/>
          </a:ln>
          <a:effectLst>
            <a:outerShdw dist="53882" dir="2700000" algn="ctr" rotWithShape="0">
              <a:srgbClr val="808080">
                <a:alpha val="50000"/>
              </a:srgbClr>
            </a:outerShdw>
          </a:effectLst>
        </p:spPr>
      </p:pic>
      <p:pic>
        <p:nvPicPr>
          <p:cNvPr id="471065" name="Picture 25" descr="2"/>
          <p:cNvPicPr>
            <a:picLocks noChangeAspect="1" noChangeArrowheads="1"/>
          </p:cNvPicPr>
          <p:nvPr/>
        </p:nvPicPr>
        <p:blipFill>
          <a:blip r:embed="rId6" cstate="print"/>
          <a:srcRect/>
          <a:stretch>
            <a:fillRect/>
          </a:stretch>
        </p:blipFill>
        <p:spPr bwMode="auto">
          <a:xfrm>
            <a:off x="6227763" y="1773238"/>
            <a:ext cx="1296987" cy="1296987"/>
          </a:xfrm>
          <a:prstGeom prst="rect">
            <a:avLst/>
          </a:prstGeom>
          <a:noFill/>
          <a:ln w="9525">
            <a:noFill/>
            <a:miter lim="800000"/>
            <a:headEnd/>
            <a:tailEnd/>
          </a:ln>
          <a:effectLst>
            <a:outerShdw dist="53882" dir="2700000" algn="ctr" rotWithShape="0">
              <a:srgbClr val="808080">
                <a:alpha val="50000"/>
              </a:srgbClr>
            </a:outerShdw>
          </a:effectLst>
        </p:spPr>
      </p:pic>
      <p:pic>
        <p:nvPicPr>
          <p:cNvPr id="471066" name="Picture 26" descr="3"/>
          <p:cNvPicPr>
            <a:picLocks noChangeAspect="1" noChangeArrowheads="1"/>
          </p:cNvPicPr>
          <p:nvPr/>
        </p:nvPicPr>
        <p:blipFill>
          <a:blip r:embed="rId7" cstate="print"/>
          <a:srcRect/>
          <a:stretch>
            <a:fillRect/>
          </a:stretch>
        </p:blipFill>
        <p:spPr bwMode="auto">
          <a:xfrm>
            <a:off x="5148263" y="549275"/>
            <a:ext cx="1368425" cy="1368425"/>
          </a:xfrm>
          <a:prstGeom prst="rect">
            <a:avLst/>
          </a:prstGeom>
          <a:noFill/>
          <a:ln w="9525">
            <a:noFill/>
            <a:miter lim="800000"/>
            <a:headEnd/>
            <a:tailEnd/>
          </a:ln>
          <a:effectLst>
            <a:outerShdw dist="53882" dir="2700000" algn="ctr" rotWithShape="0">
              <a:srgbClr val="808080">
                <a:alpha val="50000"/>
              </a:srgbClr>
            </a:outerShdw>
          </a:effectLst>
        </p:spPr>
      </p:pic>
      <p:pic>
        <p:nvPicPr>
          <p:cNvPr id="471067" name="Picture 27" descr="5"/>
          <p:cNvPicPr>
            <a:picLocks noChangeAspect="1" noChangeArrowheads="1"/>
          </p:cNvPicPr>
          <p:nvPr/>
        </p:nvPicPr>
        <p:blipFill>
          <a:blip r:embed="rId8" cstate="print"/>
          <a:srcRect/>
          <a:stretch>
            <a:fillRect/>
          </a:stretch>
        </p:blipFill>
        <p:spPr bwMode="auto">
          <a:xfrm>
            <a:off x="6372225" y="188913"/>
            <a:ext cx="1223963" cy="1223962"/>
          </a:xfrm>
          <a:prstGeom prst="rect">
            <a:avLst/>
          </a:prstGeom>
          <a:noFill/>
          <a:ln w="9525">
            <a:noFill/>
            <a:miter lim="800000"/>
            <a:headEnd/>
            <a:tailEnd/>
          </a:ln>
          <a:effectLst>
            <a:outerShdw dist="53882" dir="2700000" algn="ctr" rotWithShape="0">
              <a:srgbClr val="808080">
                <a:alpha val="50000"/>
              </a:srgbClr>
            </a:outerShdw>
          </a:effectLst>
        </p:spPr>
      </p:pic>
      <p:pic>
        <p:nvPicPr>
          <p:cNvPr id="471068" name="Picture 28" descr="8"/>
          <p:cNvPicPr>
            <a:picLocks noChangeAspect="1" noChangeArrowheads="1"/>
          </p:cNvPicPr>
          <p:nvPr/>
        </p:nvPicPr>
        <p:blipFill>
          <a:blip r:embed="rId9" cstate="print"/>
          <a:srcRect/>
          <a:stretch>
            <a:fillRect/>
          </a:stretch>
        </p:blipFill>
        <p:spPr bwMode="auto">
          <a:xfrm>
            <a:off x="179388" y="3429000"/>
            <a:ext cx="1439862" cy="1439863"/>
          </a:xfrm>
          <a:prstGeom prst="rect">
            <a:avLst/>
          </a:prstGeom>
          <a:noFill/>
          <a:ln w="9525">
            <a:noFill/>
            <a:miter lim="800000"/>
            <a:headEnd/>
            <a:tailEnd/>
          </a:ln>
          <a:effectLst>
            <a:outerShdw dist="53882" dir="2700000" algn="ctr" rotWithShape="0">
              <a:srgbClr val="808080">
                <a:alpha val="50000"/>
              </a:srgbClr>
            </a:outerShdw>
          </a:effectLst>
        </p:spPr>
      </p:pic>
      <p:pic>
        <p:nvPicPr>
          <p:cNvPr id="471069" name="Picture 29" descr="12"/>
          <p:cNvPicPr>
            <a:picLocks noChangeAspect="1" noChangeArrowheads="1"/>
          </p:cNvPicPr>
          <p:nvPr/>
        </p:nvPicPr>
        <p:blipFill>
          <a:blip r:embed="rId10" cstate="print"/>
          <a:srcRect/>
          <a:stretch>
            <a:fillRect/>
          </a:stretch>
        </p:blipFill>
        <p:spPr bwMode="auto">
          <a:xfrm>
            <a:off x="5148263" y="3787775"/>
            <a:ext cx="1368425" cy="1368425"/>
          </a:xfrm>
          <a:prstGeom prst="rect">
            <a:avLst/>
          </a:prstGeom>
          <a:noFill/>
          <a:ln w="9525">
            <a:noFill/>
            <a:miter lim="800000"/>
            <a:headEnd/>
            <a:tailEnd/>
          </a:ln>
          <a:effectLst>
            <a:outerShdw dist="53882" dir="2700000" algn="ctr" rotWithShape="0">
              <a:srgbClr val="808080">
                <a:alpha val="50000"/>
              </a:srgbClr>
            </a:outerShdw>
          </a:effectLst>
        </p:spPr>
      </p:pic>
      <p:pic>
        <p:nvPicPr>
          <p:cNvPr id="471070" name="Picture 30" descr="6"/>
          <p:cNvPicPr>
            <a:picLocks noChangeAspect="1" noChangeArrowheads="1"/>
          </p:cNvPicPr>
          <p:nvPr/>
        </p:nvPicPr>
        <p:blipFill>
          <a:blip r:embed="rId11" cstate="print"/>
          <a:srcRect/>
          <a:stretch>
            <a:fillRect/>
          </a:stretch>
        </p:blipFill>
        <p:spPr bwMode="auto">
          <a:xfrm>
            <a:off x="5148263" y="2349500"/>
            <a:ext cx="1296987" cy="1296988"/>
          </a:xfrm>
          <a:prstGeom prst="rect">
            <a:avLst/>
          </a:prstGeom>
          <a:noFill/>
          <a:ln w="9525">
            <a:noFill/>
            <a:miter lim="800000"/>
            <a:headEnd/>
            <a:tailEnd/>
          </a:ln>
          <a:effectLst>
            <a:outerShdw dist="53882" dir="2700000" algn="ctr" rotWithShape="0">
              <a:srgbClr val="808080">
                <a:alpha val="50000"/>
              </a:srgbClr>
            </a:outerShdw>
          </a:effectLst>
        </p:spPr>
      </p:pic>
      <p:pic>
        <p:nvPicPr>
          <p:cNvPr id="57363" name="Picture 31" descr="3"/>
          <p:cNvPicPr>
            <a:picLocks noChangeAspect="1" noChangeArrowheads="1"/>
          </p:cNvPicPr>
          <p:nvPr/>
        </p:nvPicPr>
        <p:blipFill>
          <a:blip r:embed="rId12" cstate="print"/>
          <a:srcRect/>
          <a:stretch>
            <a:fillRect/>
          </a:stretch>
        </p:blipFill>
        <p:spPr bwMode="auto">
          <a:xfrm rot="4030743">
            <a:off x="1730375" y="1095375"/>
            <a:ext cx="4684713" cy="1719263"/>
          </a:xfrm>
          <a:prstGeom prst="rect">
            <a:avLst/>
          </a:prstGeom>
          <a:noFill/>
          <a:ln w="9525">
            <a:noFill/>
            <a:miter lim="800000"/>
            <a:headEnd/>
            <a:tailEnd/>
          </a:ln>
        </p:spPr>
      </p:pic>
      <p:pic>
        <p:nvPicPr>
          <p:cNvPr id="471072" name="Picture 32" descr="13"/>
          <p:cNvPicPr>
            <a:picLocks noChangeAspect="1" noChangeArrowheads="1"/>
          </p:cNvPicPr>
          <p:nvPr/>
        </p:nvPicPr>
        <p:blipFill>
          <a:blip r:embed="rId13" cstate="print"/>
          <a:srcRect/>
          <a:stretch>
            <a:fillRect/>
          </a:stretch>
        </p:blipFill>
        <p:spPr bwMode="auto">
          <a:xfrm>
            <a:off x="6372225" y="3141663"/>
            <a:ext cx="1295400" cy="1295400"/>
          </a:xfrm>
          <a:prstGeom prst="rect">
            <a:avLst/>
          </a:prstGeom>
          <a:noFill/>
          <a:ln w="9525">
            <a:noFill/>
            <a:miter lim="800000"/>
            <a:headEnd/>
            <a:tailEnd/>
          </a:ln>
          <a:effectLst>
            <a:outerShdw dist="53882" dir="2700000" algn="ctr" rotWithShape="0">
              <a:srgbClr val="808080">
                <a:alpha val="50000"/>
              </a:srgbClr>
            </a:outerShdw>
          </a:effectLst>
        </p:spPr>
      </p:pic>
      <p:pic>
        <p:nvPicPr>
          <p:cNvPr id="471073" name="Picture 33" descr="9"/>
          <p:cNvPicPr>
            <a:picLocks noChangeAspect="1" noChangeArrowheads="1"/>
          </p:cNvPicPr>
          <p:nvPr/>
        </p:nvPicPr>
        <p:blipFill>
          <a:blip r:embed="rId14" cstate="print"/>
          <a:srcRect/>
          <a:stretch>
            <a:fillRect/>
          </a:stretch>
        </p:blipFill>
        <p:spPr bwMode="auto">
          <a:xfrm>
            <a:off x="7596188" y="2492375"/>
            <a:ext cx="1295400" cy="1295400"/>
          </a:xfrm>
          <a:prstGeom prst="rect">
            <a:avLst/>
          </a:prstGeom>
          <a:noFill/>
          <a:ln w="9525">
            <a:noFill/>
            <a:miter lim="800000"/>
            <a:headEnd/>
            <a:tailEnd/>
          </a:ln>
          <a:effectLst>
            <a:outerShdw dist="53882" dir="2700000" algn="ctr" rotWithShape="0">
              <a:srgbClr val="808080">
                <a:alpha val="50000"/>
              </a:srgbClr>
            </a:outerShdw>
          </a:effectLst>
        </p:spPr>
      </p:pic>
      <p:sp>
        <p:nvSpPr>
          <p:cNvPr id="57366" name="Rectangle 34"/>
          <p:cNvSpPr>
            <a:spLocks noChangeArrowheads="1"/>
          </p:cNvSpPr>
          <p:nvPr/>
        </p:nvSpPr>
        <p:spPr bwMode="auto">
          <a:xfrm>
            <a:off x="2438400" y="6580188"/>
            <a:ext cx="6705600" cy="304800"/>
          </a:xfrm>
          <a:prstGeom prst="rect">
            <a:avLst/>
          </a:prstGeom>
          <a:noFill/>
          <a:ln w="12700">
            <a:noFill/>
            <a:miter lim="800000"/>
            <a:headEnd/>
            <a:tailEnd/>
          </a:ln>
        </p:spPr>
        <p:txBody>
          <a:bodyPr>
            <a:spAutoFit/>
          </a:bodyPr>
          <a:lstStyle/>
          <a:p>
            <a:pPr algn="r" eaLnBrk="0" hangingPunct="0"/>
            <a:r>
              <a:rPr lang="ru-RU" sz="1400" i="1"/>
              <a:t>Лазарев А.Ф., Петрова В.Д., Терехова С.А., 2006</a:t>
            </a:r>
            <a:endParaRPr lang="en-US" sz="1400" i="1"/>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215900"/>
            <a:ext cx="9144000" cy="1052513"/>
          </a:xfrm>
        </p:spPr>
        <p:txBody>
          <a:bodyPr/>
          <a:lstStyle/>
          <a:p>
            <a:pPr algn="ctr" eaLnBrk="1" hangingPunct="1"/>
            <a:r>
              <a:rPr lang="ru-RU" sz="2000" b="1" smtClean="0">
                <a:solidFill>
                  <a:schemeClr val="tx1"/>
                </a:solidFill>
              </a:rPr>
              <a:t>Перечень основных продуктов питания и уровень потребления населением Алтайского края (по данным оперативной информации Территориального органа Федеральной службы государственной статистики по Алтайскому краю )</a:t>
            </a:r>
          </a:p>
        </p:txBody>
      </p:sp>
      <p:graphicFrame>
        <p:nvGraphicFramePr>
          <p:cNvPr id="266322" name="Group 82"/>
          <p:cNvGraphicFramePr>
            <a:graphicFrameLocks noGrp="1"/>
          </p:cNvGraphicFramePr>
          <p:nvPr>
            <p:ph type="tbl" idx="1"/>
          </p:nvPr>
        </p:nvGraphicFramePr>
        <p:xfrm>
          <a:off x="250825" y="1270000"/>
          <a:ext cx="8713093" cy="5327971"/>
        </p:xfrm>
        <a:graphic>
          <a:graphicData uri="http://schemas.openxmlformats.org/drawingml/2006/table">
            <a:tbl>
              <a:tblPr/>
              <a:tblGrid>
                <a:gridCol w="6718383"/>
                <a:gridCol w="1994710"/>
              </a:tblGrid>
              <a:tr h="4524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2000" b="0" i="0" u="none" strike="noStrike" cap="none" normalizeH="0" baseline="0" dirty="0" smtClean="0">
                          <a:ln>
                            <a:noFill/>
                          </a:ln>
                          <a:solidFill>
                            <a:srgbClr val="000099"/>
                          </a:solidFill>
                          <a:effectLst/>
                          <a:latin typeface="Arial" pitchFamily="34" charset="0"/>
                        </a:rPr>
                        <a:t>Наименование продуктов питания</a:t>
                      </a:r>
                    </a:p>
                  </a:txBody>
                  <a:tcPr horzOverflow="overflow">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2000" b="0" i="0" u="none" strike="noStrike" cap="none" normalizeH="0" baseline="0" dirty="0" smtClean="0">
                          <a:ln>
                            <a:noFill/>
                          </a:ln>
                          <a:solidFill>
                            <a:schemeClr val="tx1"/>
                          </a:solidFill>
                          <a:effectLst/>
                          <a:latin typeface="Arial" pitchFamily="34" charset="0"/>
                        </a:rPr>
                        <a:t>На душу населения (кг/год)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452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2000" b="0" i="0" u="none" strike="noStrike" cap="none" normalizeH="0" baseline="0" dirty="0" smtClean="0">
                          <a:ln>
                            <a:noFill/>
                          </a:ln>
                          <a:solidFill>
                            <a:srgbClr val="000099"/>
                          </a:solidFill>
                          <a:effectLst/>
                          <a:latin typeface="Arial" pitchFamily="34" charset="0"/>
                        </a:rPr>
                        <a:t>Молоко и молочные продукты в пересчете на молоко</a:t>
                      </a:r>
                    </a:p>
                  </a:txBody>
                  <a:tcPr horzOverflow="overflow">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2000" b="0" i="0" u="none" strike="noStrike" cap="none" normalizeH="0" baseline="0" dirty="0" smtClean="0">
                          <a:ln>
                            <a:noFill/>
                          </a:ln>
                          <a:solidFill>
                            <a:schemeClr val="tx1"/>
                          </a:solidFill>
                          <a:effectLst/>
                          <a:latin typeface="Arial" pitchFamily="34" charset="0"/>
                        </a:rPr>
                        <a:t>327,0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2000" b="0" i="0" u="none" strike="noStrike" cap="none" normalizeH="0" baseline="0" dirty="0" smtClean="0">
                          <a:ln>
                            <a:noFill/>
                          </a:ln>
                          <a:solidFill>
                            <a:srgbClr val="000099"/>
                          </a:solidFill>
                          <a:effectLst/>
                          <a:latin typeface="Arial" pitchFamily="34" charset="0"/>
                        </a:rPr>
                        <a:t>Картофель</a:t>
                      </a:r>
                    </a:p>
                  </a:txBody>
                  <a:tcPr horzOverflow="overflow">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2000" b="0" i="0" u="none" strike="noStrike" cap="none" normalizeH="0" baseline="0" dirty="0" smtClean="0">
                          <a:ln>
                            <a:noFill/>
                          </a:ln>
                          <a:solidFill>
                            <a:schemeClr val="tx1"/>
                          </a:solidFill>
                          <a:effectLst/>
                          <a:latin typeface="Arial" pitchFamily="34" charset="0"/>
                        </a:rPr>
                        <a:t>176,0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2000" b="0" i="0" u="none" strike="noStrike" cap="none" normalizeH="0" baseline="0" dirty="0" smtClean="0">
                          <a:ln>
                            <a:noFill/>
                          </a:ln>
                          <a:solidFill>
                            <a:srgbClr val="000099"/>
                          </a:solidFill>
                          <a:effectLst/>
                          <a:latin typeface="Arial" pitchFamily="34" charset="0"/>
                        </a:rPr>
                        <a:t>Хлеб и хлебобулочные продукты (хлеб и макаронные изделия в пересчете на муку, мука, крупа, бобовые)</a:t>
                      </a:r>
                    </a:p>
                  </a:txBody>
                  <a:tcPr horzOverflow="overflow">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2000" b="0" i="0" u="none" strike="noStrike" cap="none" normalizeH="0" baseline="0" dirty="0" smtClean="0">
                          <a:ln>
                            <a:noFill/>
                          </a:ln>
                          <a:solidFill>
                            <a:schemeClr val="tx1"/>
                          </a:solidFill>
                          <a:effectLst/>
                          <a:latin typeface="Arial" pitchFamily="34" charset="0"/>
                        </a:rPr>
                        <a:t>169,0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4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2000" b="0" i="0" u="none" strike="noStrike" cap="none" normalizeH="0" baseline="0" dirty="0" smtClean="0">
                          <a:ln>
                            <a:noFill/>
                          </a:ln>
                          <a:solidFill>
                            <a:srgbClr val="000099"/>
                          </a:solidFill>
                          <a:effectLst/>
                          <a:latin typeface="Arial" pitchFamily="34" charset="0"/>
                        </a:rPr>
                        <a:t>Овощи и продовольственные бахчевые культуры</a:t>
                      </a:r>
                    </a:p>
                  </a:txBody>
                  <a:tcPr horzOverflow="overflow">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2000" b="0" i="0" u="none" strike="noStrike" cap="none" normalizeH="0" baseline="0" dirty="0" smtClean="0">
                          <a:ln>
                            <a:noFill/>
                          </a:ln>
                          <a:solidFill>
                            <a:schemeClr val="tx1"/>
                          </a:solidFill>
                          <a:effectLst/>
                          <a:latin typeface="Arial" pitchFamily="34" charset="0"/>
                        </a:rPr>
                        <a:t>101,0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2000" b="0" i="0" u="none" strike="noStrike" cap="none" normalizeH="0" baseline="0" dirty="0" smtClean="0">
                          <a:ln>
                            <a:noFill/>
                          </a:ln>
                          <a:solidFill>
                            <a:srgbClr val="000099"/>
                          </a:solidFill>
                          <a:effectLst/>
                          <a:latin typeface="Arial" pitchFamily="34" charset="0"/>
                        </a:rPr>
                        <a:t>Мясо и мясопродукты в пересчете на мясо</a:t>
                      </a:r>
                    </a:p>
                  </a:txBody>
                  <a:tcPr horzOverflow="overflow">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2000" b="0" i="0" u="none" strike="noStrike" cap="none" normalizeH="0" baseline="0" dirty="0" smtClean="0">
                          <a:ln>
                            <a:noFill/>
                          </a:ln>
                          <a:solidFill>
                            <a:schemeClr val="tx1"/>
                          </a:solidFill>
                          <a:effectLst/>
                          <a:latin typeface="Arial" pitchFamily="34" charset="0"/>
                        </a:rPr>
                        <a:t>58,0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2000" b="0" i="0" u="none" strike="noStrike" cap="none" normalizeH="0" baseline="0" dirty="0" smtClean="0">
                          <a:ln>
                            <a:noFill/>
                          </a:ln>
                          <a:solidFill>
                            <a:srgbClr val="000099"/>
                          </a:solidFill>
                          <a:effectLst/>
                          <a:latin typeface="Arial" pitchFamily="34" charset="0"/>
                        </a:rPr>
                        <a:t>Сахар</a:t>
                      </a:r>
                    </a:p>
                  </a:txBody>
                  <a:tcPr horzOverflow="overflow">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2000" b="0" i="0" u="none" strike="noStrike" cap="none" normalizeH="0" baseline="0" dirty="0" smtClean="0">
                          <a:ln>
                            <a:noFill/>
                          </a:ln>
                          <a:solidFill>
                            <a:schemeClr val="tx1"/>
                          </a:solidFill>
                          <a:effectLst/>
                          <a:latin typeface="Arial" pitchFamily="34" charset="0"/>
                        </a:rPr>
                        <a:t>42,0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2000" b="0" i="0" u="none" strike="noStrike" cap="none" normalizeH="0" baseline="0" dirty="0" smtClean="0">
                          <a:ln>
                            <a:noFill/>
                          </a:ln>
                          <a:solidFill>
                            <a:srgbClr val="000099"/>
                          </a:solidFill>
                          <a:effectLst/>
                          <a:latin typeface="Arial" pitchFamily="34" charset="0"/>
                        </a:rPr>
                        <a:t>Фрукты и ягоды</a:t>
                      </a:r>
                    </a:p>
                  </a:txBody>
                  <a:tcPr horzOverflow="overflow">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2000" b="0" i="0" u="none" strike="noStrike" cap="none" normalizeH="0" baseline="0" dirty="0" smtClean="0">
                          <a:ln>
                            <a:noFill/>
                          </a:ln>
                          <a:solidFill>
                            <a:schemeClr val="tx1"/>
                          </a:solidFill>
                          <a:effectLst/>
                          <a:latin typeface="Arial" pitchFamily="34" charset="0"/>
                        </a:rPr>
                        <a:t>40,0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2000" b="0" i="0" u="none" strike="noStrike" cap="none" normalizeH="0" baseline="0" dirty="0" smtClean="0">
                          <a:ln>
                            <a:noFill/>
                          </a:ln>
                          <a:solidFill>
                            <a:srgbClr val="000099"/>
                          </a:solidFill>
                          <a:effectLst/>
                          <a:latin typeface="Arial" pitchFamily="34" charset="0"/>
                        </a:rPr>
                        <a:t>Масло растительное</a:t>
                      </a:r>
                    </a:p>
                  </a:txBody>
                  <a:tcPr horzOverflow="overflow">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2000" b="0" i="0" u="none" strike="noStrike" cap="none" normalizeH="0" baseline="0" dirty="0" smtClean="0">
                          <a:ln>
                            <a:noFill/>
                          </a:ln>
                          <a:solidFill>
                            <a:schemeClr val="tx1"/>
                          </a:solidFill>
                          <a:effectLst/>
                          <a:latin typeface="Arial" pitchFamily="34" charset="0"/>
                        </a:rPr>
                        <a:t>13,0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2000" b="0" i="0" u="none" strike="noStrike" cap="none" normalizeH="0" baseline="0" dirty="0" smtClean="0">
                          <a:ln>
                            <a:noFill/>
                          </a:ln>
                          <a:solidFill>
                            <a:srgbClr val="000099"/>
                          </a:solidFill>
                          <a:effectLst/>
                          <a:latin typeface="Arial" pitchFamily="34" charset="0"/>
                        </a:rPr>
                        <a:t>Рыба и рыбопродукты</a:t>
                      </a:r>
                    </a:p>
                  </a:txBody>
                  <a:tcPr horzOverflow="overflow">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2000" b="0" i="0" u="none" strike="noStrike" cap="none" normalizeH="0" baseline="0" dirty="0" smtClean="0">
                          <a:ln>
                            <a:noFill/>
                          </a:ln>
                          <a:solidFill>
                            <a:schemeClr val="tx1"/>
                          </a:solidFill>
                          <a:effectLst/>
                          <a:latin typeface="Arial" pitchFamily="34"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8417" name="Прямоугольник 3"/>
          <p:cNvSpPr>
            <a:spLocks noChangeArrowheads="1"/>
          </p:cNvSpPr>
          <p:nvPr/>
        </p:nvSpPr>
        <p:spPr bwMode="auto">
          <a:xfrm>
            <a:off x="5275263" y="6524625"/>
            <a:ext cx="3833812" cy="307975"/>
          </a:xfrm>
          <a:prstGeom prst="rect">
            <a:avLst/>
          </a:prstGeom>
          <a:noFill/>
          <a:ln w="9525">
            <a:noFill/>
            <a:miter lim="800000"/>
            <a:headEnd/>
            <a:tailEnd/>
          </a:ln>
        </p:spPr>
        <p:txBody>
          <a:bodyPr wrap="none">
            <a:spAutoFit/>
          </a:bodyPr>
          <a:lstStyle/>
          <a:p>
            <a:pPr algn="r"/>
            <a:r>
              <a:rPr lang="ru-RU" sz="1400"/>
              <a:t>Роспотребнадзор, 2013; Лазарев А.Ф., 2013</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49"/>
          <p:cNvGrpSpPr>
            <a:grpSpLocks/>
          </p:cNvGrpSpPr>
          <p:nvPr/>
        </p:nvGrpSpPr>
        <p:grpSpPr bwMode="auto">
          <a:xfrm>
            <a:off x="107950" y="1352550"/>
            <a:ext cx="7632700" cy="5505450"/>
            <a:chOff x="-295" y="852"/>
            <a:chExt cx="4808" cy="3468"/>
          </a:xfrm>
        </p:grpSpPr>
        <p:pic>
          <p:nvPicPr>
            <p:cNvPr id="59413" name="Picture 37" descr="map3молоко3"/>
            <p:cNvPicPr>
              <a:picLocks noChangeAspect="1" noChangeArrowheads="1"/>
            </p:cNvPicPr>
            <p:nvPr/>
          </p:nvPicPr>
          <p:blipFill>
            <a:blip r:embed="rId2" cstate="print"/>
            <a:srcRect/>
            <a:stretch>
              <a:fillRect/>
            </a:stretch>
          </p:blipFill>
          <p:spPr bwMode="auto">
            <a:xfrm>
              <a:off x="-295" y="852"/>
              <a:ext cx="4808" cy="3468"/>
            </a:xfrm>
            <a:prstGeom prst="rect">
              <a:avLst/>
            </a:prstGeom>
            <a:noFill/>
            <a:ln w="9525">
              <a:noFill/>
              <a:miter lim="800000"/>
              <a:headEnd/>
              <a:tailEnd/>
            </a:ln>
          </p:spPr>
        </p:pic>
        <p:sp>
          <p:nvSpPr>
            <p:cNvPr id="59414" name="Text Box 39"/>
            <p:cNvSpPr txBox="1">
              <a:spLocks noChangeArrowheads="1"/>
            </p:cNvSpPr>
            <p:nvPr/>
          </p:nvSpPr>
          <p:spPr bwMode="auto">
            <a:xfrm>
              <a:off x="885" y="1706"/>
              <a:ext cx="589" cy="67"/>
            </a:xfrm>
            <a:prstGeom prst="rect">
              <a:avLst/>
            </a:prstGeom>
            <a:noFill/>
            <a:ln w="9525">
              <a:noFill/>
              <a:miter lim="800000"/>
              <a:headEnd/>
              <a:tailEnd/>
            </a:ln>
          </p:spPr>
          <p:txBody>
            <a:bodyPr lIns="0" tIns="0" rIns="0" bIns="0">
              <a:spAutoFit/>
            </a:bodyPr>
            <a:lstStyle/>
            <a:p>
              <a:pPr>
                <a:spcBef>
                  <a:spcPct val="50000"/>
                </a:spcBef>
              </a:pPr>
              <a:r>
                <a:rPr lang="ru-RU" sz="700" b="1"/>
                <a:t>Панкрушихинский</a:t>
              </a:r>
            </a:p>
          </p:txBody>
        </p:sp>
        <p:sp>
          <p:nvSpPr>
            <p:cNvPr id="59415" name="Text Box 40"/>
            <p:cNvSpPr txBox="1">
              <a:spLocks noChangeArrowheads="1"/>
            </p:cNvSpPr>
            <p:nvPr/>
          </p:nvSpPr>
          <p:spPr bwMode="auto">
            <a:xfrm>
              <a:off x="1156" y="2251"/>
              <a:ext cx="499" cy="77"/>
            </a:xfrm>
            <a:prstGeom prst="rect">
              <a:avLst/>
            </a:prstGeom>
            <a:noFill/>
            <a:ln w="9525">
              <a:noFill/>
              <a:miter lim="800000"/>
              <a:headEnd/>
              <a:tailEnd/>
            </a:ln>
          </p:spPr>
          <p:txBody>
            <a:bodyPr lIns="0" tIns="0" rIns="0" bIns="0">
              <a:spAutoFit/>
            </a:bodyPr>
            <a:lstStyle/>
            <a:p>
              <a:pPr>
                <a:spcBef>
                  <a:spcPct val="50000"/>
                </a:spcBef>
              </a:pPr>
              <a:r>
                <a:rPr lang="ru-RU" sz="800" b="1"/>
                <a:t>Завьяловский</a:t>
              </a:r>
            </a:p>
          </p:txBody>
        </p:sp>
        <p:sp>
          <p:nvSpPr>
            <p:cNvPr id="59416" name="Text Box 41"/>
            <p:cNvSpPr txBox="1">
              <a:spLocks noChangeArrowheads="1"/>
            </p:cNvSpPr>
            <p:nvPr/>
          </p:nvSpPr>
          <p:spPr bwMode="auto">
            <a:xfrm>
              <a:off x="1474" y="3046"/>
              <a:ext cx="499" cy="67"/>
            </a:xfrm>
            <a:prstGeom prst="rect">
              <a:avLst/>
            </a:prstGeom>
            <a:noFill/>
            <a:ln w="9525">
              <a:noFill/>
              <a:miter lim="800000"/>
              <a:headEnd/>
              <a:tailEnd/>
            </a:ln>
          </p:spPr>
          <p:txBody>
            <a:bodyPr lIns="0" tIns="0" rIns="0" bIns="0">
              <a:spAutoFit/>
            </a:bodyPr>
            <a:lstStyle/>
            <a:p>
              <a:pPr>
                <a:spcBef>
                  <a:spcPct val="50000"/>
                </a:spcBef>
              </a:pPr>
              <a:r>
                <a:rPr lang="ru-RU" sz="700" b="1"/>
                <a:t>Поспелихинский</a:t>
              </a:r>
            </a:p>
          </p:txBody>
        </p:sp>
        <p:sp>
          <p:nvSpPr>
            <p:cNvPr id="59417" name="Text Box 42"/>
            <p:cNvSpPr txBox="1">
              <a:spLocks noChangeArrowheads="1"/>
            </p:cNvSpPr>
            <p:nvPr/>
          </p:nvSpPr>
          <p:spPr bwMode="auto">
            <a:xfrm>
              <a:off x="1746" y="2840"/>
              <a:ext cx="499" cy="67"/>
            </a:xfrm>
            <a:prstGeom prst="rect">
              <a:avLst/>
            </a:prstGeom>
            <a:noFill/>
            <a:ln w="9525">
              <a:noFill/>
              <a:miter lim="800000"/>
              <a:headEnd/>
              <a:tailEnd/>
            </a:ln>
          </p:spPr>
          <p:txBody>
            <a:bodyPr lIns="0" tIns="0" rIns="0" bIns="0">
              <a:spAutoFit/>
            </a:bodyPr>
            <a:lstStyle/>
            <a:p>
              <a:pPr>
                <a:spcBef>
                  <a:spcPct val="50000"/>
                </a:spcBef>
              </a:pPr>
              <a:r>
                <a:rPr lang="ru-RU" sz="700" b="1"/>
                <a:t>Шипуновский</a:t>
              </a:r>
            </a:p>
          </p:txBody>
        </p:sp>
        <p:sp>
          <p:nvSpPr>
            <p:cNvPr id="59418" name="Text Box 43"/>
            <p:cNvSpPr txBox="1">
              <a:spLocks noChangeArrowheads="1"/>
            </p:cNvSpPr>
            <p:nvPr/>
          </p:nvSpPr>
          <p:spPr bwMode="auto">
            <a:xfrm>
              <a:off x="3560" y="2387"/>
              <a:ext cx="499" cy="67"/>
            </a:xfrm>
            <a:prstGeom prst="rect">
              <a:avLst/>
            </a:prstGeom>
            <a:noFill/>
            <a:ln w="9525">
              <a:noFill/>
              <a:miter lim="800000"/>
              <a:headEnd/>
              <a:tailEnd/>
            </a:ln>
          </p:spPr>
          <p:txBody>
            <a:bodyPr lIns="0" tIns="0" rIns="0" bIns="0">
              <a:spAutoFit/>
            </a:bodyPr>
            <a:lstStyle/>
            <a:p>
              <a:pPr>
                <a:spcBef>
                  <a:spcPct val="50000"/>
                </a:spcBef>
              </a:pPr>
              <a:r>
                <a:rPr lang="ru-RU" sz="700" b="1"/>
                <a:t>Солтонский</a:t>
              </a:r>
            </a:p>
          </p:txBody>
        </p:sp>
        <p:sp>
          <p:nvSpPr>
            <p:cNvPr id="59419" name="Text Box 44"/>
            <p:cNvSpPr txBox="1">
              <a:spLocks noChangeArrowheads="1"/>
            </p:cNvSpPr>
            <p:nvPr/>
          </p:nvSpPr>
          <p:spPr bwMode="auto">
            <a:xfrm>
              <a:off x="431" y="2024"/>
              <a:ext cx="499" cy="77"/>
            </a:xfrm>
            <a:prstGeom prst="rect">
              <a:avLst/>
            </a:prstGeom>
            <a:noFill/>
            <a:ln w="9525">
              <a:noFill/>
              <a:miter lim="800000"/>
              <a:headEnd/>
              <a:tailEnd/>
            </a:ln>
          </p:spPr>
          <p:txBody>
            <a:bodyPr lIns="0" tIns="0" rIns="0" bIns="0">
              <a:spAutoFit/>
            </a:bodyPr>
            <a:lstStyle/>
            <a:p>
              <a:pPr>
                <a:spcBef>
                  <a:spcPct val="50000"/>
                </a:spcBef>
              </a:pPr>
              <a:r>
                <a:rPr lang="ru-RU" sz="800" b="1"/>
                <a:t>Немецкий</a:t>
              </a:r>
            </a:p>
          </p:txBody>
        </p:sp>
        <p:sp>
          <p:nvSpPr>
            <p:cNvPr id="59420" name="Text Box 45"/>
            <p:cNvSpPr txBox="1">
              <a:spLocks noChangeArrowheads="1"/>
            </p:cNvSpPr>
            <p:nvPr/>
          </p:nvSpPr>
          <p:spPr bwMode="auto">
            <a:xfrm>
              <a:off x="1701" y="3726"/>
              <a:ext cx="499" cy="67"/>
            </a:xfrm>
            <a:prstGeom prst="rect">
              <a:avLst/>
            </a:prstGeom>
            <a:noFill/>
            <a:ln w="9525">
              <a:noFill/>
              <a:miter lim="800000"/>
              <a:headEnd/>
              <a:tailEnd/>
            </a:ln>
          </p:spPr>
          <p:txBody>
            <a:bodyPr lIns="0" tIns="0" rIns="0" bIns="0">
              <a:spAutoFit/>
            </a:bodyPr>
            <a:lstStyle/>
            <a:p>
              <a:pPr>
                <a:spcBef>
                  <a:spcPct val="50000"/>
                </a:spcBef>
              </a:pPr>
              <a:r>
                <a:rPr lang="ru-RU" sz="700" b="1"/>
                <a:t>Третьяковский</a:t>
              </a:r>
            </a:p>
          </p:txBody>
        </p:sp>
        <p:sp>
          <p:nvSpPr>
            <p:cNvPr id="59421" name="Text Box 46"/>
            <p:cNvSpPr txBox="1">
              <a:spLocks noChangeArrowheads="1"/>
            </p:cNvSpPr>
            <p:nvPr/>
          </p:nvSpPr>
          <p:spPr bwMode="auto">
            <a:xfrm>
              <a:off x="385" y="2478"/>
              <a:ext cx="499" cy="67"/>
            </a:xfrm>
            <a:prstGeom prst="rect">
              <a:avLst/>
            </a:prstGeom>
            <a:noFill/>
            <a:ln w="9525">
              <a:noFill/>
              <a:miter lim="800000"/>
              <a:headEnd/>
              <a:tailEnd/>
            </a:ln>
          </p:spPr>
          <p:txBody>
            <a:bodyPr lIns="0" tIns="0" rIns="0" bIns="0">
              <a:spAutoFit/>
            </a:bodyPr>
            <a:lstStyle/>
            <a:p>
              <a:pPr>
                <a:spcBef>
                  <a:spcPct val="50000"/>
                </a:spcBef>
              </a:pPr>
              <a:r>
                <a:rPr lang="ru-RU" sz="700" b="1"/>
                <a:t>Кулундинский</a:t>
              </a:r>
            </a:p>
          </p:txBody>
        </p:sp>
        <p:sp>
          <p:nvSpPr>
            <p:cNvPr id="59422" name="Text Box 47"/>
            <p:cNvSpPr txBox="1">
              <a:spLocks noChangeArrowheads="1"/>
            </p:cNvSpPr>
            <p:nvPr/>
          </p:nvSpPr>
          <p:spPr bwMode="auto">
            <a:xfrm>
              <a:off x="1746" y="3203"/>
              <a:ext cx="499" cy="67"/>
            </a:xfrm>
            <a:prstGeom prst="rect">
              <a:avLst/>
            </a:prstGeom>
            <a:noFill/>
            <a:ln w="9525">
              <a:noFill/>
              <a:miter lim="800000"/>
              <a:headEnd/>
              <a:tailEnd/>
            </a:ln>
          </p:spPr>
          <p:txBody>
            <a:bodyPr lIns="0" tIns="0" rIns="0" bIns="0">
              <a:spAutoFit/>
            </a:bodyPr>
            <a:lstStyle/>
            <a:p>
              <a:pPr>
                <a:spcBef>
                  <a:spcPct val="50000"/>
                </a:spcBef>
              </a:pPr>
              <a:r>
                <a:rPr lang="ru-RU" sz="700" b="1"/>
                <a:t>Курьинский</a:t>
              </a:r>
            </a:p>
          </p:txBody>
        </p:sp>
        <p:sp>
          <p:nvSpPr>
            <p:cNvPr id="59423" name="Text Box 48"/>
            <p:cNvSpPr txBox="1">
              <a:spLocks noChangeArrowheads="1"/>
            </p:cNvSpPr>
            <p:nvPr/>
          </p:nvSpPr>
          <p:spPr bwMode="auto">
            <a:xfrm>
              <a:off x="1338" y="3363"/>
              <a:ext cx="499" cy="67"/>
            </a:xfrm>
            <a:prstGeom prst="rect">
              <a:avLst/>
            </a:prstGeom>
            <a:noFill/>
            <a:ln w="9525">
              <a:noFill/>
              <a:miter lim="800000"/>
              <a:headEnd/>
              <a:tailEnd/>
            </a:ln>
          </p:spPr>
          <p:txBody>
            <a:bodyPr lIns="0" tIns="0" rIns="0" bIns="0">
              <a:spAutoFit/>
            </a:bodyPr>
            <a:lstStyle/>
            <a:p>
              <a:pPr>
                <a:spcBef>
                  <a:spcPct val="50000"/>
                </a:spcBef>
              </a:pPr>
              <a:r>
                <a:rPr lang="ru-RU" sz="700" b="1"/>
                <a:t>Рубцовский</a:t>
              </a:r>
            </a:p>
          </p:txBody>
        </p:sp>
      </p:grpSp>
      <p:sp>
        <p:nvSpPr>
          <p:cNvPr id="248838" name="Rectangle 6"/>
          <p:cNvSpPr>
            <a:spLocks noGrp="1" noChangeArrowheads="1"/>
          </p:cNvSpPr>
          <p:nvPr>
            <p:ph type="title"/>
          </p:nvPr>
        </p:nvSpPr>
        <p:spPr>
          <a:xfrm>
            <a:off x="0" y="-26988"/>
            <a:ext cx="9144000" cy="1511301"/>
          </a:xfrm>
          <a:solidFill>
            <a:srgbClr val="333399"/>
          </a:solidFill>
        </p:spPr>
        <p:txBody>
          <a:bodyPr>
            <a:normAutofit fontScale="90000"/>
          </a:bodyPr>
          <a:lstStyle/>
          <a:p>
            <a:pPr eaLnBrk="1" fontAlgn="auto" hangingPunct="1">
              <a:spcAft>
                <a:spcPts val="0"/>
              </a:spcAft>
              <a:defRPr/>
            </a:pPr>
            <a:r>
              <a:rPr lang="ru-RU" sz="2400" b="1" dirty="0">
                <a:solidFill>
                  <a:schemeClr val="bg1"/>
                </a:solidFill>
              </a:rPr>
              <a:t>Административные территории Алтайского края по уровню </a:t>
            </a:r>
            <a:r>
              <a:rPr lang="ru-RU" sz="2400" b="1" i="1" dirty="0">
                <a:solidFill>
                  <a:srgbClr val="FFFF00"/>
                </a:solidFill>
              </a:rPr>
              <a:t>индекса опасности канцерогенного риска</a:t>
            </a:r>
            <a:r>
              <a:rPr lang="ru-RU" sz="2400" b="1" dirty="0">
                <a:solidFill>
                  <a:schemeClr val="tx1"/>
                </a:solidFill>
              </a:rPr>
              <a:t> </a:t>
            </a:r>
            <a:r>
              <a:rPr lang="ru-RU" sz="2400" b="1" dirty="0">
                <a:solidFill>
                  <a:schemeClr val="bg1"/>
                </a:solidFill>
              </a:rPr>
              <a:t>для здоровья населения от загрязнения химическими веществами </a:t>
            </a:r>
            <a:r>
              <a:rPr lang="ru-RU" sz="2400" b="1" i="1" dirty="0">
                <a:solidFill>
                  <a:srgbClr val="FFFF00"/>
                </a:solidFill>
              </a:rPr>
              <a:t>молока</a:t>
            </a:r>
            <a:r>
              <a:rPr lang="ru-RU" sz="2400" b="1" dirty="0">
                <a:solidFill>
                  <a:srgbClr val="FFFF00"/>
                </a:solidFill>
              </a:rPr>
              <a:t> </a:t>
            </a:r>
            <a:r>
              <a:rPr lang="ru-RU" sz="2400" b="1" i="1" dirty="0">
                <a:solidFill>
                  <a:srgbClr val="FFFF00"/>
                </a:solidFill>
              </a:rPr>
              <a:t>и молочных </a:t>
            </a:r>
            <a:r>
              <a:rPr lang="ru-RU" sz="2400" b="1" i="1" dirty="0" smtClean="0">
                <a:solidFill>
                  <a:srgbClr val="FFFF00"/>
                </a:solidFill>
              </a:rPr>
              <a:t>продуктов </a:t>
            </a:r>
            <a:r>
              <a:rPr lang="ru-RU" sz="2400" b="1" dirty="0" smtClean="0">
                <a:solidFill>
                  <a:schemeClr val="bg1"/>
                </a:solidFill>
              </a:rPr>
              <a:t>(суммарный </a:t>
            </a:r>
            <a:r>
              <a:rPr lang="ru-RU" sz="2400" b="1" dirty="0">
                <a:solidFill>
                  <a:schemeClr val="bg1"/>
                </a:solidFill>
              </a:rPr>
              <a:t>индекс опасности)</a:t>
            </a:r>
          </a:p>
        </p:txBody>
      </p:sp>
      <p:sp>
        <p:nvSpPr>
          <p:cNvPr id="59396" name="Text Box 7"/>
          <p:cNvSpPr txBox="1">
            <a:spLocks noChangeArrowheads="1"/>
          </p:cNvSpPr>
          <p:nvPr/>
        </p:nvSpPr>
        <p:spPr bwMode="auto">
          <a:xfrm>
            <a:off x="7164388" y="2492375"/>
            <a:ext cx="1944687" cy="2100263"/>
          </a:xfrm>
          <a:prstGeom prst="rect">
            <a:avLst/>
          </a:prstGeom>
          <a:noFill/>
          <a:ln w="9525">
            <a:noFill/>
            <a:miter lim="800000"/>
            <a:headEnd/>
            <a:tailEnd/>
          </a:ln>
        </p:spPr>
        <p:txBody>
          <a:bodyPr>
            <a:spAutoFit/>
          </a:bodyPr>
          <a:lstStyle/>
          <a:p>
            <a:pPr>
              <a:spcBef>
                <a:spcPct val="50000"/>
              </a:spcBef>
              <a:buFont typeface="Wingdings" pitchFamily="2" charset="2"/>
              <a:buChar char="ь"/>
            </a:pPr>
            <a:r>
              <a:rPr lang="ru-RU" sz="2400"/>
              <a:t> кадмий</a:t>
            </a:r>
          </a:p>
          <a:p>
            <a:pPr>
              <a:spcBef>
                <a:spcPct val="50000"/>
              </a:spcBef>
              <a:buFont typeface="Wingdings" pitchFamily="2" charset="2"/>
              <a:buChar char="ь"/>
            </a:pPr>
            <a:r>
              <a:rPr lang="ru-RU" sz="2400"/>
              <a:t> свинец</a:t>
            </a:r>
          </a:p>
          <a:p>
            <a:pPr>
              <a:spcBef>
                <a:spcPct val="50000"/>
              </a:spcBef>
              <a:buFont typeface="Wingdings" pitchFamily="2" charset="2"/>
              <a:buChar char="ь"/>
            </a:pPr>
            <a:r>
              <a:rPr lang="ru-RU" sz="2400"/>
              <a:t> мышьяк</a:t>
            </a:r>
          </a:p>
          <a:p>
            <a:pPr>
              <a:spcBef>
                <a:spcPct val="50000"/>
              </a:spcBef>
              <a:buFont typeface="Wingdings" pitchFamily="2" charset="2"/>
              <a:buChar char="ь"/>
            </a:pPr>
            <a:r>
              <a:rPr lang="ru-RU" sz="2400"/>
              <a:t>ДДТ</a:t>
            </a:r>
          </a:p>
        </p:txBody>
      </p:sp>
      <p:graphicFrame>
        <p:nvGraphicFramePr>
          <p:cNvPr id="248868" name="Group 36"/>
          <p:cNvGraphicFramePr>
            <a:graphicFrameLocks noGrp="1"/>
          </p:cNvGraphicFramePr>
          <p:nvPr>
            <p:ph idx="1"/>
          </p:nvPr>
        </p:nvGraphicFramePr>
        <p:xfrm>
          <a:off x="5364163" y="5589588"/>
          <a:ext cx="2376487" cy="748080"/>
        </p:xfrm>
        <a:graphic>
          <a:graphicData uri="http://schemas.openxmlformats.org/drawingml/2006/table">
            <a:tbl>
              <a:tblPr/>
              <a:tblGrid>
                <a:gridCol w="387350"/>
                <a:gridCol w="1989137"/>
              </a:tblGrid>
              <a:tr h="2254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smtClean="0">
                          <a:ln>
                            <a:noFill/>
                          </a:ln>
                          <a:solidFill>
                            <a:srgbClr val="000066"/>
                          </a:solidFill>
                          <a:effectLst/>
                          <a:latin typeface="Arial" pitchFamily="34" charset="0"/>
                        </a:rPr>
                        <a:t> нет загрязнений</a:t>
                      </a: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r h="2254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smtClean="0">
                          <a:ln>
                            <a:noFill/>
                          </a:ln>
                          <a:solidFill>
                            <a:srgbClr val="000066"/>
                          </a:solidFill>
                          <a:effectLst/>
                          <a:latin typeface="Arial" pitchFamily="34" charset="0"/>
                        </a:rPr>
                        <a:t>индекс ниже 5,69Е-05</a:t>
                      </a: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r h="2254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dirty="0" smtClean="0">
                          <a:ln>
                            <a:noFill/>
                          </a:ln>
                          <a:solidFill>
                            <a:srgbClr val="000066"/>
                          </a:solidFill>
                          <a:effectLst/>
                          <a:latin typeface="Arial" pitchFamily="34" charset="0"/>
                        </a:rPr>
                        <a:t>индекс выше 5,69Е-05</a:t>
                      </a:r>
                      <a:endParaRPr kumimoji="0" lang="ru-RU" sz="1400" b="0" i="0" u="none" strike="noStrike" cap="none" normalizeH="0" baseline="0" dirty="0" smtClean="0">
                        <a:ln>
                          <a:noFill/>
                        </a:ln>
                        <a:solidFill>
                          <a:schemeClr val="tx1"/>
                        </a:solidFill>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bl>
          </a:graphicData>
        </a:graphic>
      </p:graphicFrame>
      <p:sp>
        <p:nvSpPr>
          <p:cNvPr id="248882" name="Text Box 50"/>
          <p:cNvSpPr txBox="1">
            <a:spLocks noChangeArrowheads="1"/>
          </p:cNvSpPr>
          <p:nvPr/>
        </p:nvSpPr>
        <p:spPr bwMode="auto">
          <a:xfrm>
            <a:off x="3490913" y="3036888"/>
            <a:ext cx="1296987" cy="320675"/>
          </a:xfrm>
          <a:prstGeom prst="rect">
            <a:avLst/>
          </a:prstGeom>
          <a:noFill/>
          <a:ln w="9525">
            <a:noFill/>
            <a:miter lim="800000"/>
            <a:headEnd/>
            <a:tailEnd/>
          </a:ln>
          <a:effectLst/>
        </p:spPr>
        <p:txBody>
          <a:bodyPr>
            <a:spAutoFit/>
          </a:bodyPr>
          <a:lstStyle/>
          <a:p>
            <a:pPr>
              <a:spcBef>
                <a:spcPct val="50000"/>
              </a:spcBef>
              <a:defRPr/>
            </a:pPr>
            <a:r>
              <a:rPr lang="ru-RU" sz="1500">
                <a:solidFill>
                  <a:schemeClr val="hlink"/>
                </a:solidFill>
                <a:effectLst>
                  <a:outerShdw blurRad="38100" dist="38100" dir="2700000" algn="tl">
                    <a:srgbClr val="000000"/>
                  </a:outerShdw>
                </a:effectLst>
                <a:latin typeface="Arial Black" pitchFamily="34" charset="0"/>
              </a:rPr>
              <a:t>Барнаул</a:t>
            </a:r>
          </a:p>
        </p:txBody>
      </p:sp>
      <p:sp>
        <p:nvSpPr>
          <p:cNvPr id="59412" name="Прямоугольник 17"/>
          <p:cNvSpPr>
            <a:spLocks noChangeArrowheads="1"/>
          </p:cNvSpPr>
          <p:nvPr/>
        </p:nvSpPr>
        <p:spPr bwMode="auto">
          <a:xfrm>
            <a:off x="5275263" y="6524625"/>
            <a:ext cx="3833812" cy="307975"/>
          </a:xfrm>
          <a:prstGeom prst="rect">
            <a:avLst/>
          </a:prstGeom>
          <a:noFill/>
          <a:ln w="9525">
            <a:noFill/>
            <a:miter lim="800000"/>
            <a:headEnd/>
            <a:tailEnd/>
          </a:ln>
        </p:spPr>
        <p:txBody>
          <a:bodyPr wrap="none">
            <a:spAutoFit/>
          </a:bodyPr>
          <a:lstStyle/>
          <a:p>
            <a:pPr algn="r"/>
            <a:r>
              <a:rPr lang="ru-RU" sz="1400"/>
              <a:t>Роспотребнадзор, 2013; Лазарев А.Ф., 2013</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45"/>
          <p:cNvGrpSpPr>
            <a:grpSpLocks/>
          </p:cNvGrpSpPr>
          <p:nvPr/>
        </p:nvGrpSpPr>
        <p:grpSpPr bwMode="auto">
          <a:xfrm>
            <a:off x="107950" y="1222375"/>
            <a:ext cx="7813675" cy="5635625"/>
            <a:chOff x="-341" y="770"/>
            <a:chExt cx="4922" cy="3550"/>
          </a:xfrm>
        </p:grpSpPr>
        <p:pic>
          <p:nvPicPr>
            <p:cNvPr id="60437" name="Picture 40" descr="map3картофель5"/>
            <p:cNvPicPr>
              <a:picLocks noChangeAspect="1" noChangeArrowheads="1"/>
            </p:cNvPicPr>
            <p:nvPr/>
          </p:nvPicPr>
          <p:blipFill>
            <a:blip r:embed="rId2" cstate="print"/>
            <a:srcRect/>
            <a:stretch>
              <a:fillRect/>
            </a:stretch>
          </p:blipFill>
          <p:spPr bwMode="auto">
            <a:xfrm>
              <a:off x="-341" y="770"/>
              <a:ext cx="4922" cy="3550"/>
            </a:xfrm>
            <a:prstGeom prst="rect">
              <a:avLst/>
            </a:prstGeom>
            <a:noFill/>
            <a:ln w="9525">
              <a:noFill/>
              <a:miter lim="800000"/>
              <a:headEnd/>
              <a:tailEnd/>
            </a:ln>
          </p:spPr>
        </p:pic>
        <p:sp>
          <p:nvSpPr>
            <p:cNvPr id="60438" name="Text Box 41"/>
            <p:cNvSpPr txBox="1">
              <a:spLocks noChangeArrowheads="1"/>
            </p:cNvSpPr>
            <p:nvPr/>
          </p:nvSpPr>
          <p:spPr bwMode="auto">
            <a:xfrm>
              <a:off x="1655" y="3475"/>
              <a:ext cx="499" cy="67"/>
            </a:xfrm>
            <a:prstGeom prst="rect">
              <a:avLst/>
            </a:prstGeom>
            <a:noFill/>
            <a:ln w="9525">
              <a:noFill/>
              <a:miter lim="800000"/>
              <a:headEnd/>
              <a:tailEnd/>
            </a:ln>
          </p:spPr>
          <p:txBody>
            <a:bodyPr lIns="0" tIns="0" rIns="0" bIns="0">
              <a:spAutoFit/>
            </a:bodyPr>
            <a:lstStyle/>
            <a:p>
              <a:pPr>
                <a:spcBef>
                  <a:spcPct val="50000"/>
                </a:spcBef>
              </a:pPr>
              <a:r>
                <a:rPr lang="ru-RU" sz="700" b="1"/>
                <a:t>Змеиногорский</a:t>
              </a:r>
            </a:p>
          </p:txBody>
        </p:sp>
        <p:sp>
          <p:nvSpPr>
            <p:cNvPr id="60439" name="Text Box 42"/>
            <p:cNvSpPr txBox="1">
              <a:spLocks noChangeArrowheads="1"/>
            </p:cNvSpPr>
            <p:nvPr/>
          </p:nvSpPr>
          <p:spPr bwMode="auto">
            <a:xfrm>
              <a:off x="3016" y="2704"/>
              <a:ext cx="499" cy="67"/>
            </a:xfrm>
            <a:prstGeom prst="rect">
              <a:avLst/>
            </a:prstGeom>
            <a:noFill/>
            <a:ln w="9525">
              <a:noFill/>
              <a:miter lim="800000"/>
              <a:headEnd/>
              <a:tailEnd/>
            </a:ln>
          </p:spPr>
          <p:txBody>
            <a:bodyPr lIns="0" tIns="0" rIns="0" bIns="0">
              <a:spAutoFit/>
            </a:bodyPr>
            <a:lstStyle/>
            <a:p>
              <a:pPr>
                <a:spcBef>
                  <a:spcPct val="50000"/>
                </a:spcBef>
              </a:pPr>
              <a:r>
                <a:rPr lang="ru-RU" sz="700" b="1"/>
                <a:t>Смоленский</a:t>
              </a:r>
            </a:p>
          </p:txBody>
        </p:sp>
        <p:sp>
          <p:nvSpPr>
            <p:cNvPr id="60440" name="Text Box 43"/>
            <p:cNvSpPr txBox="1">
              <a:spLocks noChangeArrowheads="1"/>
            </p:cNvSpPr>
            <p:nvPr/>
          </p:nvSpPr>
          <p:spPr bwMode="auto">
            <a:xfrm>
              <a:off x="1383" y="3545"/>
              <a:ext cx="499" cy="67"/>
            </a:xfrm>
            <a:prstGeom prst="rect">
              <a:avLst/>
            </a:prstGeom>
            <a:noFill/>
            <a:ln w="9525">
              <a:noFill/>
              <a:miter lim="800000"/>
              <a:headEnd/>
              <a:tailEnd/>
            </a:ln>
          </p:spPr>
          <p:txBody>
            <a:bodyPr lIns="0" tIns="0" rIns="0" bIns="0">
              <a:spAutoFit/>
            </a:bodyPr>
            <a:lstStyle/>
            <a:p>
              <a:pPr>
                <a:spcBef>
                  <a:spcPct val="50000"/>
                </a:spcBef>
              </a:pPr>
              <a:r>
                <a:rPr lang="ru-RU" sz="700" b="1"/>
                <a:t>Локтевский</a:t>
              </a:r>
            </a:p>
          </p:txBody>
        </p:sp>
        <p:sp>
          <p:nvSpPr>
            <p:cNvPr id="60441" name="Text Box 44"/>
            <p:cNvSpPr txBox="1">
              <a:spLocks noChangeArrowheads="1"/>
            </p:cNvSpPr>
            <p:nvPr/>
          </p:nvSpPr>
          <p:spPr bwMode="auto">
            <a:xfrm>
              <a:off x="1701" y="3702"/>
              <a:ext cx="499" cy="67"/>
            </a:xfrm>
            <a:prstGeom prst="rect">
              <a:avLst/>
            </a:prstGeom>
            <a:noFill/>
            <a:ln w="9525">
              <a:noFill/>
              <a:miter lim="800000"/>
              <a:headEnd/>
              <a:tailEnd/>
            </a:ln>
          </p:spPr>
          <p:txBody>
            <a:bodyPr lIns="0" tIns="0" rIns="0" bIns="0">
              <a:spAutoFit/>
            </a:bodyPr>
            <a:lstStyle/>
            <a:p>
              <a:pPr>
                <a:spcBef>
                  <a:spcPct val="50000"/>
                </a:spcBef>
              </a:pPr>
              <a:r>
                <a:rPr lang="ru-RU" sz="700" b="1"/>
                <a:t>Третьяковский</a:t>
              </a:r>
            </a:p>
          </p:txBody>
        </p:sp>
      </p:grpSp>
      <p:sp>
        <p:nvSpPr>
          <p:cNvPr id="60419" name="Rectangle 6"/>
          <p:cNvSpPr>
            <a:spLocks noGrp="1" noChangeArrowheads="1"/>
          </p:cNvSpPr>
          <p:nvPr>
            <p:ph type="title"/>
          </p:nvPr>
        </p:nvSpPr>
        <p:spPr>
          <a:xfrm>
            <a:off x="0" y="-26988"/>
            <a:ext cx="9144000" cy="1700213"/>
          </a:xfrm>
          <a:solidFill>
            <a:srgbClr val="000099"/>
          </a:solidFill>
        </p:spPr>
        <p:txBody>
          <a:bodyPr/>
          <a:lstStyle/>
          <a:p>
            <a:pPr eaLnBrk="1" hangingPunct="1"/>
            <a:r>
              <a:rPr lang="ru-RU" sz="2400" b="1" smtClean="0">
                <a:solidFill>
                  <a:schemeClr val="bg1"/>
                </a:solidFill>
              </a:rPr>
              <a:t>Административные территории Алтайского края по уровню </a:t>
            </a:r>
            <a:r>
              <a:rPr lang="ru-RU" sz="2400" b="1" i="1" smtClean="0">
                <a:solidFill>
                  <a:srgbClr val="FFFF00"/>
                </a:solidFill>
              </a:rPr>
              <a:t>индекса опасности канцерогенного риска</a:t>
            </a:r>
            <a:r>
              <a:rPr lang="ru-RU" sz="2400" b="1" smtClean="0">
                <a:solidFill>
                  <a:schemeClr val="tx1"/>
                </a:solidFill>
              </a:rPr>
              <a:t> </a:t>
            </a:r>
            <a:r>
              <a:rPr lang="ru-RU" sz="2400" b="1" smtClean="0">
                <a:solidFill>
                  <a:schemeClr val="bg1"/>
                </a:solidFill>
              </a:rPr>
              <a:t>для здоровья населения от загрязнения химическими веществами </a:t>
            </a:r>
            <a:r>
              <a:rPr lang="ru-RU" sz="2400" b="1" i="1" smtClean="0">
                <a:solidFill>
                  <a:srgbClr val="FFFF00"/>
                </a:solidFill>
              </a:rPr>
              <a:t>картофеля</a:t>
            </a:r>
            <a:r>
              <a:rPr lang="ru-RU" sz="2400" b="1" smtClean="0">
                <a:solidFill>
                  <a:schemeClr val="tx1"/>
                </a:solidFill>
              </a:rPr>
              <a:t> </a:t>
            </a:r>
            <a:r>
              <a:rPr lang="ru-RU" sz="2400" b="1" smtClean="0">
                <a:solidFill>
                  <a:schemeClr val="bg1"/>
                </a:solidFill>
              </a:rPr>
              <a:t>(суммарный индекс опасности)</a:t>
            </a:r>
          </a:p>
        </p:txBody>
      </p:sp>
      <p:sp>
        <p:nvSpPr>
          <p:cNvPr id="60420" name="Text Box 7"/>
          <p:cNvSpPr txBox="1">
            <a:spLocks noChangeArrowheads="1"/>
          </p:cNvSpPr>
          <p:nvPr/>
        </p:nvSpPr>
        <p:spPr bwMode="auto">
          <a:xfrm>
            <a:off x="7307263" y="3028950"/>
            <a:ext cx="1944687" cy="2647950"/>
          </a:xfrm>
          <a:prstGeom prst="rect">
            <a:avLst/>
          </a:prstGeom>
          <a:noFill/>
          <a:ln w="9525">
            <a:noFill/>
            <a:miter lim="800000"/>
            <a:headEnd/>
            <a:tailEnd/>
          </a:ln>
        </p:spPr>
        <p:txBody>
          <a:bodyPr>
            <a:spAutoFit/>
          </a:bodyPr>
          <a:lstStyle/>
          <a:p>
            <a:pPr>
              <a:spcBef>
                <a:spcPct val="50000"/>
              </a:spcBef>
              <a:buFont typeface="Wingdings" pitchFamily="2" charset="2"/>
              <a:buChar char="ь"/>
            </a:pPr>
            <a:r>
              <a:rPr lang="ru-RU" sz="2400"/>
              <a:t> кадмий</a:t>
            </a:r>
          </a:p>
          <a:p>
            <a:pPr>
              <a:spcBef>
                <a:spcPct val="50000"/>
              </a:spcBef>
              <a:buFont typeface="Wingdings" pitchFamily="2" charset="2"/>
              <a:buChar char="ь"/>
            </a:pPr>
            <a:r>
              <a:rPr lang="ru-RU" sz="2400"/>
              <a:t> свинец</a:t>
            </a:r>
          </a:p>
          <a:p>
            <a:pPr>
              <a:spcBef>
                <a:spcPct val="50000"/>
              </a:spcBef>
              <a:buFont typeface="Wingdings" pitchFamily="2" charset="2"/>
              <a:buChar char="ь"/>
            </a:pPr>
            <a:r>
              <a:rPr lang="ru-RU" sz="2400"/>
              <a:t> мышьяк</a:t>
            </a:r>
          </a:p>
          <a:p>
            <a:pPr>
              <a:spcBef>
                <a:spcPct val="50000"/>
              </a:spcBef>
              <a:buFont typeface="Wingdings" pitchFamily="2" charset="2"/>
              <a:buChar char="ь"/>
            </a:pPr>
            <a:r>
              <a:rPr lang="ru-RU" sz="2400"/>
              <a:t> ртуть</a:t>
            </a:r>
          </a:p>
          <a:p>
            <a:pPr>
              <a:spcBef>
                <a:spcPct val="50000"/>
              </a:spcBef>
              <a:buFont typeface="Wingdings" pitchFamily="2" charset="2"/>
              <a:buChar char="ь"/>
            </a:pPr>
            <a:r>
              <a:rPr lang="ru-RU" sz="2400"/>
              <a:t> нитраты</a:t>
            </a:r>
          </a:p>
        </p:txBody>
      </p:sp>
      <p:graphicFrame>
        <p:nvGraphicFramePr>
          <p:cNvPr id="244786" name="Group 50"/>
          <p:cNvGraphicFramePr>
            <a:graphicFrameLocks noGrp="1"/>
          </p:cNvGraphicFramePr>
          <p:nvPr>
            <p:ph idx="1"/>
          </p:nvPr>
        </p:nvGraphicFramePr>
        <p:xfrm>
          <a:off x="5364163" y="5661025"/>
          <a:ext cx="2459037" cy="748080"/>
        </p:xfrm>
        <a:graphic>
          <a:graphicData uri="http://schemas.openxmlformats.org/drawingml/2006/table">
            <a:tbl>
              <a:tblPr/>
              <a:tblGrid>
                <a:gridCol w="427037"/>
                <a:gridCol w="2032000"/>
              </a:tblGrid>
              <a:tr h="2159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dirty="0" smtClean="0">
                          <a:ln>
                            <a:noFill/>
                          </a:ln>
                          <a:solidFill>
                            <a:srgbClr val="000066"/>
                          </a:solidFill>
                          <a:effectLst/>
                          <a:latin typeface="Arial" pitchFamily="34" charset="0"/>
                        </a:rPr>
                        <a:t> нет загрязнений</a:t>
                      </a: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r h="1841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smtClean="0">
                          <a:ln>
                            <a:noFill/>
                          </a:ln>
                          <a:solidFill>
                            <a:srgbClr val="000066"/>
                          </a:solidFill>
                          <a:effectLst/>
                          <a:latin typeface="Arial" pitchFamily="34" charset="0"/>
                        </a:rPr>
                        <a:t>индекс ниже 1,83Е-05</a:t>
                      </a: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dirty="0" smtClean="0">
                          <a:ln>
                            <a:noFill/>
                          </a:ln>
                          <a:solidFill>
                            <a:srgbClr val="000066"/>
                          </a:solidFill>
                          <a:effectLst/>
                          <a:latin typeface="Arial" pitchFamily="34" charset="0"/>
                        </a:rPr>
                        <a:t>индекс выше 1,83Е-05</a:t>
                      </a:r>
                      <a:endParaRPr kumimoji="0" lang="ru-RU" sz="1400" b="0" i="0" u="none" strike="noStrike" cap="none" normalizeH="0" baseline="0" dirty="0" smtClean="0">
                        <a:ln>
                          <a:noFill/>
                        </a:ln>
                        <a:solidFill>
                          <a:schemeClr val="tx1"/>
                        </a:solidFill>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bl>
          </a:graphicData>
        </a:graphic>
      </p:graphicFrame>
      <p:sp>
        <p:nvSpPr>
          <p:cNvPr id="244782" name="Text Box 46"/>
          <p:cNvSpPr txBox="1">
            <a:spLocks noChangeArrowheads="1"/>
          </p:cNvSpPr>
          <p:nvPr/>
        </p:nvSpPr>
        <p:spPr bwMode="auto">
          <a:xfrm>
            <a:off x="3635375" y="2963863"/>
            <a:ext cx="1296988" cy="320675"/>
          </a:xfrm>
          <a:prstGeom prst="rect">
            <a:avLst/>
          </a:prstGeom>
          <a:noFill/>
          <a:ln w="9525">
            <a:noFill/>
            <a:miter lim="800000"/>
            <a:headEnd/>
            <a:tailEnd/>
          </a:ln>
          <a:effectLst/>
        </p:spPr>
        <p:txBody>
          <a:bodyPr>
            <a:spAutoFit/>
          </a:bodyPr>
          <a:lstStyle/>
          <a:p>
            <a:pPr>
              <a:spcBef>
                <a:spcPct val="50000"/>
              </a:spcBef>
              <a:defRPr/>
            </a:pPr>
            <a:r>
              <a:rPr lang="ru-RU" sz="1500">
                <a:solidFill>
                  <a:schemeClr val="hlink"/>
                </a:solidFill>
                <a:effectLst>
                  <a:outerShdw blurRad="38100" dist="38100" dir="2700000" algn="tl">
                    <a:srgbClr val="000000"/>
                  </a:outerShdw>
                </a:effectLst>
                <a:latin typeface="Arial Black" pitchFamily="34" charset="0"/>
              </a:rPr>
              <a:t>Барнаул</a:t>
            </a:r>
          </a:p>
        </p:txBody>
      </p:sp>
      <p:sp>
        <p:nvSpPr>
          <p:cNvPr id="60436" name="Прямоугольник 11"/>
          <p:cNvSpPr>
            <a:spLocks noChangeArrowheads="1"/>
          </p:cNvSpPr>
          <p:nvPr/>
        </p:nvSpPr>
        <p:spPr bwMode="auto">
          <a:xfrm>
            <a:off x="5275263" y="6524625"/>
            <a:ext cx="3833812" cy="307975"/>
          </a:xfrm>
          <a:prstGeom prst="rect">
            <a:avLst/>
          </a:prstGeom>
          <a:noFill/>
          <a:ln w="9525">
            <a:noFill/>
            <a:miter lim="800000"/>
            <a:headEnd/>
            <a:tailEnd/>
          </a:ln>
        </p:spPr>
        <p:txBody>
          <a:bodyPr wrap="none">
            <a:spAutoFit/>
          </a:bodyPr>
          <a:lstStyle/>
          <a:p>
            <a:pPr algn="r"/>
            <a:r>
              <a:rPr lang="ru-RU" sz="1400"/>
              <a:t>Роспотребнадзор, 2013; Лазарев А.Ф., 2013</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49"/>
          <p:cNvGrpSpPr>
            <a:grpSpLocks/>
          </p:cNvGrpSpPr>
          <p:nvPr/>
        </p:nvGrpSpPr>
        <p:grpSpPr bwMode="auto">
          <a:xfrm>
            <a:off x="82550" y="1862138"/>
            <a:ext cx="6865938" cy="4951412"/>
            <a:chOff x="-250" y="1174"/>
            <a:chExt cx="4325" cy="3119"/>
          </a:xfrm>
        </p:grpSpPr>
        <p:pic>
          <p:nvPicPr>
            <p:cNvPr id="61461" name="Picture 2" descr="map3хлеб7"/>
            <p:cNvPicPr>
              <a:picLocks noChangeAspect="1" noChangeArrowheads="1"/>
            </p:cNvPicPr>
            <p:nvPr/>
          </p:nvPicPr>
          <p:blipFill>
            <a:blip r:embed="rId2" cstate="print"/>
            <a:srcRect/>
            <a:stretch>
              <a:fillRect/>
            </a:stretch>
          </p:blipFill>
          <p:spPr bwMode="auto">
            <a:xfrm>
              <a:off x="-250" y="1174"/>
              <a:ext cx="4325" cy="3119"/>
            </a:xfrm>
            <a:prstGeom prst="rect">
              <a:avLst/>
            </a:prstGeom>
            <a:noFill/>
            <a:ln w="9525">
              <a:noFill/>
              <a:miter lim="800000"/>
              <a:headEnd/>
              <a:tailEnd/>
            </a:ln>
          </p:spPr>
        </p:pic>
        <p:sp>
          <p:nvSpPr>
            <p:cNvPr id="61462" name="Text Box 34"/>
            <p:cNvSpPr txBox="1">
              <a:spLocks noChangeArrowheads="1"/>
            </p:cNvSpPr>
            <p:nvPr/>
          </p:nvSpPr>
          <p:spPr bwMode="auto">
            <a:xfrm>
              <a:off x="1565" y="2160"/>
              <a:ext cx="499" cy="67"/>
            </a:xfrm>
            <a:prstGeom prst="rect">
              <a:avLst/>
            </a:prstGeom>
            <a:noFill/>
            <a:ln w="9525">
              <a:noFill/>
              <a:miter lim="800000"/>
              <a:headEnd/>
              <a:tailEnd/>
            </a:ln>
          </p:spPr>
          <p:txBody>
            <a:bodyPr lIns="0" tIns="0" rIns="0" bIns="0">
              <a:spAutoFit/>
            </a:bodyPr>
            <a:lstStyle/>
            <a:p>
              <a:pPr>
                <a:spcBef>
                  <a:spcPct val="50000"/>
                </a:spcBef>
              </a:pPr>
              <a:r>
                <a:rPr lang="ru-RU" sz="700" b="1"/>
                <a:t>Шелаболихинский</a:t>
              </a:r>
            </a:p>
          </p:txBody>
        </p:sp>
        <p:sp>
          <p:nvSpPr>
            <p:cNvPr id="61463" name="Text Box 35"/>
            <p:cNvSpPr txBox="1">
              <a:spLocks noChangeArrowheads="1"/>
            </p:cNvSpPr>
            <p:nvPr/>
          </p:nvSpPr>
          <p:spPr bwMode="auto">
            <a:xfrm>
              <a:off x="1202" y="2024"/>
              <a:ext cx="499" cy="67"/>
            </a:xfrm>
            <a:prstGeom prst="rect">
              <a:avLst/>
            </a:prstGeom>
            <a:noFill/>
            <a:ln w="9525">
              <a:noFill/>
              <a:miter lim="800000"/>
              <a:headEnd/>
              <a:tailEnd/>
            </a:ln>
          </p:spPr>
          <p:txBody>
            <a:bodyPr lIns="0" tIns="0" rIns="0" bIns="0">
              <a:spAutoFit/>
            </a:bodyPr>
            <a:lstStyle/>
            <a:p>
              <a:pPr>
                <a:spcBef>
                  <a:spcPct val="50000"/>
                </a:spcBef>
              </a:pPr>
              <a:r>
                <a:rPr lang="ru-RU" sz="700" b="1"/>
                <a:t>Калманский</a:t>
              </a:r>
            </a:p>
          </p:txBody>
        </p:sp>
        <p:sp>
          <p:nvSpPr>
            <p:cNvPr id="61464" name="Text Box 36"/>
            <p:cNvSpPr txBox="1">
              <a:spLocks noChangeArrowheads="1"/>
            </p:cNvSpPr>
            <p:nvPr/>
          </p:nvSpPr>
          <p:spPr bwMode="auto">
            <a:xfrm>
              <a:off x="3243" y="2547"/>
              <a:ext cx="499" cy="67"/>
            </a:xfrm>
            <a:prstGeom prst="rect">
              <a:avLst/>
            </a:prstGeom>
            <a:noFill/>
            <a:ln w="9525">
              <a:noFill/>
              <a:miter lim="800000"/>
              <a:headEnd/>
              <a:tailEnd/>
            </a:ln>
          </p:spPr>
          <p:txBody>
            <a:bodyPr lIns="0" tIns="0" rIns="0" bIns="0">
              <a:spAutoFit/>
            </a:bodyPr>
            <a:lstStyle/>
            <a:p>
              <a:pPr>
                <a:spcBef>
                  <a:spcPct val="50000"/>
                </a:spcBef>
              </a:pPr>
              <a:r>
                <a:rPr lang="ru-RU" sz="700" b="1"/>
                <a:t>Солтонский</a:t>
              </a:r>
            </a:p>
          </p:txBody>
        </p:sp>
        <p:sp>
          <p:nvSpPr>
            <p:cNvPr id="61465" name="Text Box 37"/>
            <p:cNvSpPr txBox="1">
              <a:spLocks noChangeArrowheads="1"/>
            </p:cNvSpPr>
            <p:nvPr/>
          </p:nvSpPr>
          <p:spPr bwMode="auto">
            <a:xfrm>
              <a:off x="3107" y="2840"/>
              <a:ext cx="499" cy="67"/>
            </a:xfrm>
            <a:prstGeom prst="rect">
              <a:avLst/>
            </a:prstGeom>
            <a:noFill/>
            <a:ln w="9525">
              <a:noFill/>
              <a:miter lim="800000"/>
              <a:headEnd/>
              <a:tailEnd/>
            </a:ln>
          </p:spPr>
          <p:txBody>
            <a:bodyPr lIns="0" tIns="0" rIns="0" bIns="0">
              <a:spAutoFit/>
            </a:bodyPr>
            <a:lstStyle/>
            <a:p>
              <a:pPr>
                <a:spcBef>
                  <a:spcPct val="50000"/>
                </a:spcBef>
              </a:pPr>
              <a:r>
                <a:rPr lang="ru-RU" sz="700" b="1"/>
                <a:t>Красногорский</a:t>
              </a:r>
            </a:p>
          </p:txBody>
        </p:sp>
        <p:sp>
          <p:nvSpPr>
            <p:cNvPr id="61466" name="Text Box 38"/>
            <p:cNvSpPr txBox="1">
              <a:spLocks noChangeArrowheads="1"/>
            </p:cNvSpPr>
            <p:nvPr/>
          </p:nvSpPr>
          <p:spPr bwMode="auto">
            <a:xfrm>
              <a:off x="2608" y="2659"/>
              <a:ext cx="499" cy="67"/>
            </a:xfrm>
            <a:prstGeom prst="rect">
              <a:avLst/>
            </a:prstGeom>
            <a:noFill/>
            <a:ln w="9525">
              <a:noFill/>
              <a:miter lim="800000"/>
              <a:headEnd/>
              <a:tailEnd/>
            </a:ln>
          </p:spPr>
          <p:txBody>
            <a:bodyPr lIns="0" tIns="0" rIns="0" bIns="0">
              <a:spAutoFit/>
            </a:bodyPr>
            <a:lstStyle/>
            <a:p>
              <a:pPr>
                <a:spcBef>
                  <a:spcPct val="50000"/>
                </a:spcBef>
              </a:pPr>
              <a:r>
                <a:rPr lang="ru-RU" sz="700" b="1"/>
                <a:t>Зональный</a:t>
              </a:r>
            </a:p>
          </p:txBody>
        </p:sp>
        <p:sp>
          <p:nvSpPr>
            <p:cNvPr id="61467" name="Text Box 39"/>
            <p:cNvSpPr txBox="1">
              <a:spLocks noChangeArrowheads="1"/>
            </p:cNvSpPr>
            <p:nvPr/>
          </p:nvSpPr>
          <p:spPr bwMode="auto">
            <a:xfrm>
              <a:off x="1882" y="2274"/>
              <a:ext cx="499" cy="67"/>
            </a:xfrm>
            <a:prstGeom prst="rect">
              <a:avLst/>
            </a:prstGeom>
            <a:noFill/>
            <a:ln w="9525">
              <a:noFill/>
              <a:miter lim="800000"/>
              <a:headEnd/>
              <a:tailEnd/>
            </a:ln>
          </p:spPr>
          <p:txBody>
            <a:bodyPr lIns="0" tIns="0" rIns="0" bIns="0">
              <a:spAutoFit/>
            </a:bodyPr>
            <a:lstStyle/>
            <a:p>
              <a:pPr>
                <a:spcBef>
                  <a:spcPct val="50000"/>
                </a:spcBef>
              </a:pPr>
              <a:r>
                <a:rPr lang="ru-RU" sz="700" b="1"/>
                <a:t>Павловский</a:t>
              </a:r>
            </a:p>
          </p:txBody>
        </p:sp>
        <p:sp>
          <p:nvSpPr>
            <p:cNvPr id="61468" name="Text Box 40"/>
            <p:cNvSpPr txBox="1">
              <a:spLocks noChangeArrowheads="1"/>
            </p:cNvSpPr>
            <p:nvPr/>
          </p:nvSpPr>
          <p:spPr bwMode="auto">
            <a:xfrm>
              <a:off x="1247" y="2274"/>
              <a:ext cx="499" cy="67"/>
            </a:xfrm>
            <a:prstGeom prst="rect">
              <a:avLst/>
            </a:prstGeom>
            <a:noFill/>
            <a:ln w="9525">
              <a:noFill/>
              <a:miter lim="800000"/>
              <a:headEnd/>
              <a:tailEnd/>
            </a:ln>
          </p:spPr>
          <p:txBody>
            <a:bodyPr lIns="0" tIns="0" rIns="0" bIns="0">
              <a:spAutoFit/>
            </a:bodyPr>
            <a:lstStyle/>
            <a:p>
              <a:pPr>
                <a:spcBef>
                  <a:spcPct val="50000"/>
                </a:spcBef>
              </a:pPr>
              <a:r>
                <a:rPr lang="ru-RU" sz="700" b="1"/>
                <a:t>Тюменцевский</a:t>
              </a:r>
            </a:p>
          </p:txBody>
        </p:sp>
        <p:sp>
          <p:nvSpPr>
            <p:cNvPr id="61469" name="Text Box 41"/>
            <p:cNvSpPr txBox="1">
              <a:spLocks noChangeArrowheads="1"/>
            </p:cNvSpPr>
            <p:nvPr/>
          </p:nvSpPr>
          <p:spPr bwMode="auto">
            <a:xfrm>
              <a:off x="521" y="2069"/>
              <a:ext cx="499" cy="67"/>
            </a:xfrm>
            <a:prstGeom prst="rect">
              <a:avLst/>
            </a:prstGeom>
            <a:noFill/>
            <a:ln w="9525">
              <a:noFill/>
              <a:miter lim="800000"/>
              <a:headEnd/>
              <a:tailEnd/>
            </a:ln>
          </p:spPr>
          <p:txBody>
            <a:bodyPr lIns="0" tIns="0" rIns="0" bIns="0">
              <a:spAutoFit/>
            </a:bodyPr>
            <a:lstStyle/>
            <a:p>
              <a:pPr>
                <a:spcBef>
                  <a:spcPct val="50000"/>
                </a:spcBef>
              </a:pPr>
              <a:r>
                <a:rPr lang="ru-RU" sz="700" b="1"/>
                <a:t>Хабарский</a:t>
              </a:r>
            </a:p>
          </p:txBody>
        </p:sp>
        <p:sp>
          <p:nvSpPr>
            <p:cNvPr id="61470" name="Text Box 42"/>
            <p:cNvSpPr txBox="1">
              <a:spLocks noChangeArrowheads="1"/>
            </p:cNvSpPr>
            <p:nvPr/>
          </p:nvSpPr>
          <p:spPr bwMode="auto">
            <a:xfrm>
              <a:off x="657" y="2456"/>
              <a:ext cx="499" cy="67"/>
            </a:xfrm>
            <a:prstGeom prst="rect">
              <a:avLst/>
            </a:prstGeom>
            <a:noFill/>
            <a:ln w="9525">
              <a:noFill/>
              <a:miter lim="800000"/>
              <a:headEnd/>
              <a:tailEnd/>
            </a:ln>
          </p:spPr>
          <p:txBody>
            <a:bodyPr lIns="0" tIns="0" rIns="0" bIns="0">
              <a:spAutoFit/>
            </a:bodyPr>
            <a:lstStyle/>
            <a:p>
              <a:pPr>
                <a:spcBef>
                  <a:spcPct val="50000"/>
                </a:spcBef>
              </a:pPr>
              <a:r>
                <a:rPr lang="ru-RU" sz="700" b="1"/>
                <a:t>Благовещенский</a:t>
              </a:r>
            </a:p>
          </p:txBody>
        </p:sp>
        <p:sp>
          <p:nvSpPr>
            <p:cNvPr id="61471" name="Text Box 43"/>
            <p:cNvSpPr txBox="1">
              <a:spLocks noChangeArrowheads="1"/>
            </p:cNvSpPr>
            <p:nvPr/>
          </p:nvSpPr>
          <p:spPr bwMode="auto">
            <a:xfrm>
              <a:off x="294" y="2320"/>
              <a:ext cx="499" cy="67"/>
            </a:xfrm>
            <a:prstGeom prst="rect">
              <a:avLst/>
            </a:prstGeom>
            <a:noFill/>
            <a:ln w="9525">
              <a:noFill/>
              <a:miter lim="800000"/>
              <a:headEnd/>
              <a:tailEnd/>
            </a:ln>
          </p:spPr>
          <p:txBody>
            <a:bodyPr lIns="0" tIns="0" rIns="0" bIns="0">
              <a:spAutoFit/>
            </a:bodyPr>
            <a:lstStyle/>
            <a:p>
              <a:pPr>
                <a:spcBef>
                  <a:spcPct val="50000"/>
                </a:spcBef>
              </a:pPr>
              <a:r>
                <a:rPr lang="ru-RU" sz="700" b="1"/>
                <a:t>Славгородский</a:t>
              </a:r>
            </a:p>
          </p:txBody>
        </p:sp>
        <p:sp>
          <p:nvSpPr>
            <p:cNvPr id="61472" name="Text Box 44"/>
            <p:cNvSpPr txBox="1">
              <a:spLocks noChangeArrowheads="1"/>
            </p:cNvSpPr>
            <p:nvPr/>
          </p:nvSpPr>
          <p:spPr bwMode="auto">
            <a:xfrm>
              <a:off x="839" y="2976"/>
              <a:ext cx="499" cy="67"/>
            </a:xfrm>
            <a:prstGeom prst="rect">
              <a:avLst/>
            </a:prstGeom>
            <a:noFill/>
            <a:ln w="9525">
              <a:noFill/>
              <a:miter lim="800000"/>
              <a:headEnd/>
              <a:tailEnd/>
            </a:ln>
          </p:spPr>
          <p:txBody>
            <a:bodyPr lIns="0" tIns="0" rIns="0" bIns="0">
              <a:spAutoFit/>
            </a:bodyPr>
            <a:lstStyle/>
            <a:p>
              <a:pPr>
                <a:spcBef>
                  <a:spcPct val="50000"/>
                </a:spcBef>
              </a:pPr>
              <a:r>
                <a:rPr lang="ru-RU" sz="700" b="1"/>
                <a:t>Волчихинский</a:t>
              </a:r>
            </a:p>
          </p:txBody>
        </p:sp>
        <p:sp>
          <p:nvSpPr>
            <p:cNvPr id="61473" name="Text Box 45"/>
            <p:cNvSpPr txBox="1">
              <a:spLocks noChangeArrowheads="1"/>
            </p:cNvSpPr>
            <p:nvPr/>
          </p:nvSpPr>
          <p:spPr bwMode="auto">
            <a:xfrm>
              <a:off x="1066" y="3182"/>
              <a:ext cx="499" cy="67"/>
            </a:xfrm>
            <a:prstGeom prst="rect">
              <a:avLst/>
            </a:prstGeom>
            <a:noFill/>
            <a:ln w="9525">
              <a:noFill/>
              <a:miter lim="800000"/>
              <a:headEnd/>
              <a:tailEnd/>
            </a:ln>
          </p:spPr>
          <p:txBody>
            <a:bodyPr lIns="0" tIns="0" rIns="0" bIns="0">
              <a:spAutoFit/>
            </a:bodyPr>
            <a:lstStyle/>
            <a:p>
              <a:pPr>
                <a:spcBef>
                  <a:spcPct val="50000"/>
                </a:spcBef>
              </a:pPr>
              <a:r>
                <a:rPr lang="ru-RU" sz="700" b="1"/>
                <a:t>Егорьевский</a:t>
              </a:r>
            </a:p>
          </p:txBody>
        </p:sp>
        <p:sp>
          <p:nvSpPr>
            <p:cNvPr id="61474" name="Text Box 46"/>
            <p:cNvSpPr txBox="1">
              <a:spLocks noChangeArrowheads="1"/>
            </p:cNvSpPr>
            <p:nvPr/>
          </p:nvSpPr>
          <p:spPr bwMode="auto">
            <a:xfrm>
              <a:off x="1202" y="3430"/>
              <a:ext cx="499" cy="67"/>
            </a:xfrm>
            <a:prstGeom prst="rect">
              <a:avLst/>
            </a:prstGeom>
            <a:noFill/>
            <a:ln w="9525">
              <a:noFill/>
              <a:miter lim="800000"/>
              <a:headEnd/>
              <a:tailEnd/>
            </a:ln>
          </p:spPr>
          <p:txBody>
            <a:bodyPr lIns="0" tIns="0" rIns="0" bIns="0">
              <a:spAutoFit/>
            </a:bodyPr>
            <a:lstStyle/>
            <a:p>
              <a:pPr>
                <a:spcBef>
                  <a:spcPct val="50000"/>
                </a:spcBef>
              </a:pPr>
              <a:r>
                <a:rPr lang="ru-RU" sz="700" b="1"/>
                <a:t>Рубцовский</a:t>
              </a:r>
            </a:p>
          </p:txBody>
        </p:sp>
        <p:sp>
          <p:nvSpPr>
            <p:cNvPr id="61475" name="Text Box 47"/>
            <p:cNvSpPr txBox="1">
              <a:spLocks noChangeArrowheads="1"/>
            </p:cNvSpPr>
            <p:nvPr/>
          </p:nvSpPr>
          <p:spPr bwMode="auto">
            <a:xfrm>
              <a:off x="1519" y="3545"/>
              <a:ext cx="499" cy="67"/>
            </a:xfrm>
            <a:prstGeom prst="rect">
              <a:avLst/>
            </a:prstGeom>
            <a:noFill/>
            <a:ln w="9525">
              <a:noFill/>
              <a:miter lim="800000"/>
              <a:headEnd/>
              <a:tailEnd/>
            </a:ln>
          </p:spPr>
          <p:txBody>
            <a:bodyPr lIns="0" tIns="0" rIns="0" bIns="0">
              <a:spAutoFit/>
            </a:bodyPr>
            <a:lstStyle/>
            <a:p>
              <a:pPr>
                <a:spcBef>
                  <a:spcPct val="50000"/>
                </a:spcBef>
              </a:pPr>
              <a:r>
                <a:rPr lang="ru-RU" sz="700" b="1"/>
                <a:t>Змеиногорский</a:t>
              </a:r>
            </a:p>
          </p:txBody>
        </p:sp>
        <p:sp>
          <p:nvSpPr>
            <p:cNvPr id="61476" name="Text Box 48"/>
            <p:cNvSpPr txBox="1">
              <a:spLocks noChangeArrowheads="1"/>
            </p:cNvSpPr>
            <p:nvPr/>
          </p:nvSpPr>
          <p:spPr bwMode="auto">
            <a:xfrm>
              <a:off x="1292" y="3612"/>
              <a:ext cx="499" cy="67"/>
            </a:xfrm>
            <a:prstGeom prst="rect">
              <a:avLst/>
            </a:prstGeom>
            <a:noFill/>
            <a:ln w="9525">
              <a:noFill/>
              <a:miter lim="800000"/>
              <a:headEnd/>
              <a:tailEnd/>
            </a:ln>
          </p:spPr>
          <p:txBody>
            <a:bodyPr lIns="0" tIns="0" rIns="0" bIns="0">
              <a:spAutoFit/>
            </a:bodyPr>
            <a:lstStyle/>
            <a:p>
              <a:pPr>
                <a:spcBef>
                  <a:spcPct val="50000"/>
                </a:spcBef>
              </a:pPr>
              <a:r>
                <a:rPr lang="ru-RU" sz="700" b="1"/>
                <a:t>Локтевский</a:t>
              </a:r>
            </a:p>
          </p:txBody>
        </p:sp>
      </p:grpSp>
      <p:sp>
        <p:nvSpPr>
          <p:cNvPr id="61443" name="Rectangle 3"/>
          <p:cNvSpPr>
            <a:spLocks noGrp="1" noChangeArrowheads="1"/>
          </p:cNvSpPr>
          <p:nvPr>
            <p:ph type="title"/>
          </p:nvPr>
        </p:nvSpPr>
        <p:spPr>
          <a:xfrm>
            <a:off x="0" y="0"/>
            <a:ext cx="9144000" cy="1557338"/>
          </a:xfrm>
          <a:solidFill>
            <a:srgbClr val="000099"/>
          </a:solidFill>
        </p:spPr>
        <p:txBody>
          <a:bodyPr/>
          <a:lstStyle/>
          <a:p>
            <a:pPr eaLnBrk="1" hangingPunct="1"/>
            <a:r>
              <a:rPr lang="ru-RU" sz="2400" b="1" smtClean="0">
                <a:solidFill>
                  <a:schemeClr val="bg1"/>
                </a:solidFill>
              </a:rPr>
              <a:t>Административные территории Алтайского края по уровню </a:t>
            </a:r>
            <a:r>
              <a:rPr lang="ru-RU" sz="2400" b="1" i="1" smtClean="0">
                <a:solidFill>
                  <a:srgbClr val="FFFF00"/>
                </a:solidFill>
              </a:rPr>
              <a:t>индекса опасности канцерогенного риска</a:t>
            </a:r>
            <a:r>
              <a:rPr lang="ru-RU" sz="2400" b="1" smtClean="0">
                <a:solidFill>
                  <a:schemeClr val="tx1"/>
                </a:solidFill>
              </a:rPr>
              <a:t> </a:t>
            </a:r>
            <a:r>
              <a:rPr lang="ru-RU" sz="2400" b="1" smtClean="0">
                <a:solidFill>
                  <a:schemeClr val="bg1"/>
                </a:solidFill>
              </a:rPr>
              <a:t>для здоровья населения от загрязнения химическими веществами </a:t>
            </a:r>
            <a:r>
              <a:rPr lang="ru-RU" sz="2400" b="1" i="1" smtClean="0">
                <a:solidFill>
                  <a:srgbClr val="FFFF00"/>
                </a:solidFill>
              </a:rPr>
              <a:t>хлеба и хлебобулочных изделий </a:t>
            </a:r>
            <a:r>
              <a:rPr lang="ru-RU" sz="2400" b="1" smtClean="0">
                <a:solidFill>
                  <a:schemeClr val="bg1"/>
                </a:solidFill>
              </a:rPr>
              <a:t>(суммарный индекс опасности)</a:t>
            </a:r>
          </a:p>
        </p:txBody>
      </p:sp>
      <p:sp>
        <p:nvSpPr>
          <p:cNvPr id="61444" name="Text Box 4"/>
          <p:cNvSpPr txBox="1">
            <a:spLocks noChangeArrowheads="1"/>
          </p:cNvSpPr>
          <p:nvPr/>
        </p:nvSpPr>
        <p:spPr bwMode="auto">
          <a:xfrm>
            <a:off x="6119813" y="2205038"/>
            <a:ext cx="3024187" cy="3232150"/>
          </a:xfrm>
          <a:prstGeom prst="rect">
            <a:avLst/>
          </a:prstGeom>
          <a:noFill/>
          <a:ln w="9525">
            <a:noFill/>
            <a:miter lim="800000"/>
            <a:headEnd/>
            <a:tailEnd/>
          </a:ln>
        </p:spPr>
        <p:txBody>
          <a:bodyPr>
            <a:spAutoFit/>
          </a:bodyPr>
          <a:lstStyle/>
          <a:p>
            <a:pPr>
              <a:spcBef>
                <a:spcPct val="50000"/>
              </a:spcBef>
              <a:buFont typeface="Wingdings" pitchFamily="2" charset="2"/>
              <a:buChar char="ь"/>
            </a:pPr>
            <a:r>
              <a:rPr lang="ru-RU" sz="2400"/>
              <a:t> кадмий</a:t>
            </a:r>
          </a:p>
          <a:p>
            <a:pPr>
              <a:spcBef>
                <a:spcPct val="50000"/>
              </a:spcBef>
              <a:buFont typeface="Wingdings" pitchFamily="2" charset="2"/>
              <a:buChar char="ь"/>
            </a:pPr>
            <a:r>
              <a:rPr lang="ru-RU" sz="2400"/>
              <a:t> свинец</a:t>
            </a:r>
          </a:p>
          <a:p>
            <a:pPr>
              <a:spcBef>
                <a:spcPct val="50000"/>
              </a:spcBef>
              <a:buFont typeface="Wingdings" pitchFamily="2" charset="2"/>
              <a:buChar char="ь"/>
            </a:pPr>
            <a:r>
              <a:rPr lang="ru-RU" sz="2400"/>
              <a:t> мышьяк</a:t>
            </a:r>
          </a:p>
          <a:p>
            <a:pPr>
              <a:spcBef>
                <a:spcPct val="50000"/>
              </a:spcBef>
              <a:buFont typeface="Wingdings" pitchFamily="2" charset="2"/>
              <a:buChar char="ь"/>
            </a:pPr>
            <a:r>
              <a:rPr lang="ru-RU" sz="2400"/>
              <a:t>ДДТ</a:t>
            </a:r>
          </a:p>
          <a:p>
            <a:pPr>
              <a:spcBef>
                <a:spcPct val="50000"/>
              </a:spcBef>
              <a:buFont typeface="Wingdings" pitchFamily="2" charset="2"/>
              <a:buChar char="ь"/>
            </a:pPr>
            <a:r>
              <a:rPr lang="ru-RU" sz="2400"/>
              <a:t> гексахлорбензол</a:t>
            </a:r>
          </a:p>
          <a:p>
            <a:pPr>
              <a:spcBef>
                <a:spcPct val="50000"/>
              </a:spcBef>
              <a:buFont typeface="Wingdings" pitchFamily="2" charset="2"/>
              <a:buChar char="ь"/>
            </a:pPr>
            <a:r>
              <a:rPr lang="ru-RU" sz="2400"/>
              <a:t> препараты 2,4-Д</a:t>
            </a:r>
          </a:p>
        </p:txBody>
      </p:sp>
      <p:graphicFrame>
        <p:nvGraphicFramePr>
          <p:cNvPr id="265270" name="Group 54"/>
          <p:cNvGraphicFramePr>
            <a:graphicFrameLocks noGrp="1"/>
          </p:cNvGraphicFramePr>
          <p:nvPr>
            <p:ph idx="1"/>
          </p:nvPr>
        </p:nvGraphicFramePr>
        <p:xfrm>
          <a:off x="4859338" y="5516563"/>
          <a:ext cx="2305050" cy="748080"/>
        </p:xfrm>
        <a:graphic>
          <a:graphicData uri="http://schemas.openxmlformats.org/drawingml/2006/table">
            <a:tbl>
              <a:tblPr/>
              <a:tblGrid>
                <a:gridCol w="376238"/>
                <a:gridCol w="1928812"/>
              </a:tblGrid>
              <a:tr h="2159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smtClean="0">
                          <a:ln>
                            <a:noFill/>
                          </a:ln>
                          <a:solidFill>
                            <a:srgbClr val="000066"/>
                          </a:solidFill>
                          <a:effectLst/>
                          <a:latin typeface="Arial" pitchFamily="34" charset="0"/>
                        </a:rPr>
                        <a:t> нет загрязнений</a:t>
                      </a: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r h="2174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dirty="0" smtClean="0">
                          <a:ln>
                            <a:noFill/>
                          </a:ln>
                          <a:solidFill>
                            <a:srgbClr val="000066"/>
                          </a:solidFill>
                          <a:effectLst/>
                          <a:latin typeface="Arial" pitchFamily="34" charset="0"/>
                        </a:rPr>
                        <a:t>индекс ниже 4,55Е-05</a:t>
                      </a: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r h="2159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dirty="0" smtClean="0">
                          <a:ln>
                            <a:noFill/>
                          </a:ln>
                          <a:solidFill>
                            <a:srgbClr val="000066"/>
                          </a:solidFill>
                          <a:effectLst/>
                          <a:latin typeface="Arial" pitchFamily="34" charset="0"/>
                        </a:rPr>
                        <a:t>индекс выше 4,55Е-05</a:t>
                      </a:r>
                      <a:endParaRPr kumimoji="0" lang="ru-RU" sz="1400" b="0" i="0" u="none" strike="noStrike" cap="none" normalizeH="0" baseline="0" dirty="0" smtClean="0">
                        <a:ln>
                          <a:noFill/>
                        </a:ln>
                        <a:solidFill>
                          <a:schemeClr val="tx1"/>
                        </a:solidFill>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bl>
          </a:graphicData>
        </a:graphic>
      </p:graphicFrame>
      <p:sp>
        <p:nvSpPr>
          <p:cNvPr id="265266" name="Text Box 50"/>
          <p:cNvSpPr txBox="1">
            <a:spLocks noChangeArrowheads="1"/>
          </p:cNvSpPr>
          <p:nvPr/>
        </p:nvSpPr>
        <p:spPr bwMode="auto">
          <a:xfrm>
            <a:off x="3419475" y="3284538"/>
            <a:ext cx="1296988" cy="320675"/>
          </a:xfrm>
          <a:prstGeom prst="rect">
            <a:avLst/>
          </a:prstGeom>
          <a:noFill/>
          <a:ln w="9525">
            <a:noFill/>
            <a:miter lim="800000"/>
            <a:headEnd/>
            <a:tailEnd/>
          </a:ln>
          <a:effectLst/>
        </p:spPr>
        <p:txBody>
          <a:bodyPr>
            <a:spAutoFit/>
          </a:bodyPr>
          <a:lstStyle/>
          <a:p>
            <a:pPr>
              <a:spcBef>
                <a:spcPct val="50000"/>
              </a:spcBef>
              <a:defRPr/>
            </a:pPr>
            <a:r>
              <a:rPr lang="ru-RU" sz="1500" dirty="0">
                <a:solidFill>
                  <a:schemeClr val="hlink"/>
                </a:solidFill>
                <a:effectLst>
                  <a:outerShdw blurRad="38100" dist="38100" dir="2700000" algn="tl">
                    <a:srgbClr val="000000"/>
                  </a:outerShdw>
                </a:effectLst>
                <a:latin typeface="Arial Black" pitchFamily="34" charset="0"/>
              </a:rPr>
              <a:t>Барнаул</a:t>
            </a:r>
          </a:p>
        </p:txBody>
      </p:sp>
      <p:sp>
        <p:nvSpPr>
          <p:cNvPr id="61460" name="Прямоугольник 22"/>
          <p:cNvSpPr>
            <a:spLocks noChangeArrowheads="1"/>
          </p:cNvSpPr>
          <p:nvPr/>
        </p:nvSpPr>
        <p:spPr bwMode="auto">
          <a:xfrm>
            <a:off x="5275263" y="6524625"/>
            <a:ext cx="3833812" cy="307975"/>
          </a:xfrm>
          <a:prstGeom prst="rect">
            <a:avLst/>
          </a:prstGeom>
          <a:noFill/>
          <a:ln w="9525">
            <a:noFill/>
            <a:miter lim="800000"/>
            <a:headEnd/>
            <a:tailEnd/>
          </a:ln>
        </p:spPr>
        <p:txBody>
          <a:bodyPr wrap="none">
            <a:spAutoFit/>
          </a:bodyPr>
          <a:lstStyle/>
          <a:p>
            <a:pPr algn="r"/>
            <a:r>
              <a:rPr lang="ru-RU" sz="1400"/>
              <a:t>Роспотребнадзор, 2013; Лазарев А.Ф., 2013</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map3овощи9"/>
          <p:cNvPicPr>
            <a:picLocks noChangeAspect="1" noChangeArrowheads="1"/>
          </p:cNvPicPr>
          <p:nvPr/>
        </p:nvPicPr>
        <p:blipFill>
          <a:blip r:embed="rId2" cstate="print"/>
          <a:srcRect/>
          <a:stretch>
            <a:fillRect/>
          </a:stretch>
        </p:blipFill>
        <p:spPr bwMode="auto">
          <a:xfrm>
            <a:off x="34925" y="1412875"/>
            <a:ext cx="7561263" cy="5454650"/>
          </a:xfrm>
          <a:prstGeom prst="rect">
            <a:avLst/>
          </a:prstGeom>
          <a:noFill/>
          <a:ln w="9525">
            <a:noFill/>
            <a:miter lim="800000"/>
            <a:headEnd/>
            <a:tailEnd/>
          </a:ln>
        </p:spPr>
      </p:pic>
      <p:sp>
        <p:nvSpPr>
          <p:cNvPr id="252934" name="Rectangle 6"/>
          <p:cNvSpPr>
            <a:spLocks noGrp="1" noChangeArrowheads="1"/>
          </p:cNvSpPr>
          <p:nvPr>
            <p:ph type="title"/>
          </p:nvPr>
        </p:nvSpPr>
        <p:spPr>
          <a:xfrm>
            <a:off x="0" y="0"/>
            <a:ext cx="9144000" cy="1844675"/>
          </a:xfrm>
          <a:solidFill>
            <a:srgbClr val="000099"/>
          </a:solidFill>
        </p:spPr>
        <p:txBody>
          <a:bodyPr>
            <a:normAutofit fontScale="90000"/>
          </a:bodyPr>
          <a:lstStyle/>
          <a:p>
            <a:pPr eaLnBrk="1" fontAlgn="auto" hangingPunct="1">
              <a:spcAft>
                <a:spcPts val="0"/>
              </a:spcAft>
              <a:defRPr/>
            </a:pPr>
            <a:r>
              <a:rPr lang="ru-RU" sz="2400" b="1" dirty="0">
                <a:solidFill>
                  <a:schemeClr val="bg1"/>
                </a:solidFill>
              </a:rPr>
              <a:t>Административные территории Алтайского края по уровню </a:t>
            </a:r>
            <a:r>
              <a:rPr lang="ru-RU" sz="2400" b="1" i="1" dirty="0">
                <a:solidFill>
                  <a:srgbClr val="FFFF00"/>
                </a:solidFill>
              </a:rPr>
              <a:t>индекса опасности канцерогенного риска</a:t>
            </a:r>
            <a:r>
              <a:rPr lang="ru-RU" sz="2400" b="1" dirty="0">
                <a:solidFill>
                  <a:schemeClr val="tx1"/>
                </a:solidFill>
              </a:rPr>
              <a:t> </a:t>
            </a:r>
            <a:r>
              <a:rPr lang="ru-RU" sz="2400" b="1" dirty="0">
                <a:solidFill>
                  <a:schemeClr val="bg1"/>
                </a:solidFill>
              </a:rPr>
              <a:t>для здоровья населения от загрязнения химическими веществами </a:t>
            </a:r>
            <a:r>
              <a:rPr lang="ru-RU" sz="2400" b="1" i="1" dirty="0">
                <a:solidFill>
                  <a:srgbClr val="FFFF00"/>
                </a:solidFill>
              </a:rPr>
              <a:t>овощей и продовольственных бахчевых культур</a:t>
            </a:r>
            <a:r>
              <a:rPr lang="ru-RU" sz="2400" b="1" i="1" dirty="0">
                <a:solidFill>
                  <a:schemeClr val="tx1"/>
                </a:solidFill>
              </a:rPr>
              <a:t> </a:t>
            </a:r>
            <a:r>
              <a:rPr lang="ru-RU" sz="2400" b="1" dirty="0">
                <a:solidFill>
                  <a:schemeClr val="bg1"/>
                </a:solidFill>
              </a:rPr>
              <a:t>(суммарный индекс опасности)</a:t>
            </a:r>
          </a:p>
        </p:txBody>
      </p:sp>
      <p:sp>
        <p:nvSpPr>
          <p:cNvPr id="62468" name="Text Box 7"/>
          <p:cNvSpPr txBox="1">
            <a:spLocks noChangeArrowheads="1"/>
          </p:cNvSpPr>
          <p:nvPr/>
        </p:nvSpPr>
        <p:spPr bwMode="auto">
          <a:xfrm>
            <a:off x="7164388" y="2492375"/>
            <a:ext cx="1944687" cy="2100263"/>
          </a:xfrm>
          <a:prstGeom prst="rect">
            <a:avLst/>
          </a:prstGeom>
          <a:noFill/>
          <a:ln w="9525">
            <a:noFill/>
            <a:miter lim="800000"/>
            <a:headEnd/>
            <a:tailEnd/>
          </a:ln>
        </p:spPr>
        <p:txBody>
          <a:bodyPr>
            <a:spAutoFit/>
          </a:bodyPr>
          <a:lstStyle/>
          <a:p>
            <a:pPr>
              <a:spcBef>
                <a:spcPct val="50000"/>
              </a:spcBef>
              <a:buFont typeface="Wingdings" pitchFamily="2" charset="2"/>
              <a:buChar char="ь"/>
            </a:pPr>
            <a:r>
              <a:rPr lang="ru-RU" sz="2400"/>
              <a:t> кадмий</a:t>
            </a:r>
          </a:p>
          <a:p>
            <a:pPr>
              <a:spcBef>
                <a:spcPct val="50000"/>
              </a:spcBef>
              <a:buFont typeface="Wingdings" pitchFamily="2" charset="2"/>
              <a:buChar char="ь"/>
            </a:pPr>
            <a:r>
              <a:rPr lang="ru-RU" sz="2400"/>
              <a:t> свинец</a:t>
            </a:r>
          </a:p>
          <a:p>
            <a:pPr>
              <a:spcBef>
                <a:spcPct val="50000"/>
              </a:spcBef>
              <a:buFont typeface="Wingdings" pitchFamily="2" charset="2"/>
              <a:buChar char="ь"/>
            </a:pPr>
            <a:r>
              <a:rPr lang="ru-RU" sz="2400"/>
              <a:t> мышьяк</a:t>
            </a:r>
          </a:p>
          <a:p>
            <a:pPr>
              <a:spcBef>
                <a:spcPct val="50000"/>
              </a:spcBef>
              <a:buFont typeface="Wingdings" pitchFamily="2" charset="2"/>
              <a:buChar char="ь"/>
            </a:pPr>
            <a:r>
              <a:rPr lang="ru-RU" sz="2400"/>
              <a:t>   ДДТ</a:t>
            </a:r>
          </a:p>
        </p:txBody>
      </p:sp>
      <p:graphicFrame>
        <p:nvGraphicFramePr>
          <p:cNvPr id="252966" name="Group 38"/>
          <p:cNvGraphicFramePr>
            <a:graphicFrameLocks noGrp="1"/>
          </p:cNvGraphicFramePr>
          <p:nvPr>
            <p:ph idx="1"/>
          </p:nvPr>
        </p:nvGraphicFramePr>
        <p:xfrm>
          <a:off x="5292725" y="5516563"/>
          <a:ext cx="2376487" cy="755651"/>
        </p:xfrm>
        <a:graphic>
          <a:graphicData uri="http://schemas.openxmlformats.org/drawingml/2006/table">
            <a:tbl>
              <a:tblPr/>
              <a:tblGrid>
                <a:gridCol w="387350"/>
                <a:gridCol w="1989137"/>
              </a:tblGrid>
              <a:tr h="2524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smtClean="0">
                          <a:ln>
                            <a:noFill/>
                          </a:ln>
                          <a:solidFill>
                            <a:srgbClr val="000066"/>
                          </a:solidFill>
                          <a:effectLst/>
                          <a:latin typeface="Arial" pitchFamily="34" charset="0"/>
                        </a:rPr>
                        <a:t>нет загрязнений</a:t>
                      </a: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r h="2524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dirty="0" smtClean="0">
                          <a:ln>
                            <a:noFill/>
                          </a:ln>
                          <a:solidFill>
                            <a:srgbClr val="000066"/>
                          </a:solidFill>
                          <a:effectLst/>
                          <a:latin typeface="Arial" pitchFamily="34" charset="0"/>
                        </a:rPr>
                        <a:t>индекс ниже 9,06Е-05</a:t>
                      </a: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r h="2508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dirty="0" smtClean="0">
                          <a:ln>
                            <a:noFill/>
                          </a:ln>
                          <a:solidFill>
                            <a:srgbClr val="000066"/>
                          </a:solidFill>
                          <a:effectLst/>
                          <a:latin typeface="Arial" pitchFamily="34" charset="0"/>
                        </a:rPr>
                        <a:t>индекс выше 9,06Е-05</a:t>
                      </a:r>
                      <a:endParaRPr kumimoji="0" lang="ru-RU" sz="1400" b="0" i="0" u="none" strike="noStrike" cap="none" normalizeH="0" baseline="0" dirty="0" smtClean="0">
                        <a:ln>
                          <a:noFill/>
                        </a:ln>
                        <a:solidFill>
                          <a:schemeClr val="tx1"/>
                        </a:solidFill>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bl>
          </a:graphicData>
        </a:graphic>
      </p:graphicFrame>
      <p:sp>
        <p:nvSpPr>
          <p:cNvPr id="252964" name="Text Box 36"/>
          <p:cNvSpPr txBox="1">
            <a:spLocks noChangeArrowheads="1"/>
          </p:cNvSpPr>
          <p:nvPr/>
        </p:nvSpPr>
        <p:spPr bwMode="auto">
          <a:xfrm>
            <a:off x="3779838" y="3068638"/>
            <a:ext cx="1296987" cy="320675"/>
          </a:xfrm>
          <a:prstGeom prst="rect">
            <a:avLst/>
          </a:prstGeom>
          <a:noFill/>
          <a:ln w="9525">
            <a:noFill/>
            <a:miter lim="800000"/>
            <a:headEnd/>
            <a:tailEnd/>
          </a:ln>
          <a:effectLst/>
        </p:spPr>
        <p:txBody>
          <a:bodyPr>
            <a:spAutoFit/>
          </a:bodyPr>
          <a:lstStyle/>
          <a:p>
            <a:pPr>
              <a:spcBef>
                <a:spcPct val="50000"/>
              </a:spcBef>
              <a:defRPr/>
            </a:pPr>
            <a:r>
              <a:rPr lang="ru-RU" sz="1500" dirty="0">
                <a:solidFill>
                  <a:schemeClr val="hlink"/>
                </a:solidFill>
                <a:effectLst>
                  <a:outerShdw blurRad="38100" dist="38100" dir="2700000" algn="tl">
                    <a:srgbClr val="000000"/>
                  </a:outerShdw>
                </a:effectLst>
                <a:latin typeface="Arial Black" pitchFamily="34" charset="0"/>
              </a:rPr>
              <a:t>Барнаул</a:t>
            </a:r>
          </a:p>
        </p:txBody>
      </p:sp>
      <p:sp>
        <p:nvSpPr>
          <p:cNvPr id="62484" name="Прямоугольник 6"/>
          <p:cNvSpPr>
            <a:spLocks noChangeArrowheads="1"/>
          </p:cNvSpPr>
          <p:nvPr/>
        </p:nvSpPr>
        <p:spPr bwMode="auto">
          <a:xfrm>
            <a:off x="5275263" y="6524625"/>
            <a:ext cx="3833812" cy="307975"/>
          </a:xfrm>
          <a:prstGeom prst="rect">
            <a:avLst/>
          </a:prstGeom>
          <a:noFill/>
          <a:ln w="9525">
            <a:noFill/>
            <a:miter lim="800000"/>
            <a:headEnd/>
            <a:tailEnd/>
          </a:ln>
        </p:spPr>
        <p:txBody>
          <a:bodyPr wrap="none">
            <a:spAutoFit/>
          </a:bodyPr>
          <a:lstStyle/>
          <a:p>
            <a:pPr algn="r"/>
            <a:r>
              <a:rPr lang="ru-RU" sz="1400"/>
              <a:t>Роспотребнадзор, 2013; Лазарев А.Ф., 2013</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Заголовок 1"/>
          <p:cNvSpPr>
            <a:spLocks noGrp="1"/>
          </p:cNvSpPr>
          <p:nvPr>
            <p:ph type="title"/>
          </p:nvPr>
        </p:nvSpPr>
        <p:spPr>
          <a:xfrm>
            <a:off x="457200" y="152400"/>
            <a:ext cx="8686800" cy="990600"/>
          </a:xfrm>
        </p:spPr>
        <p:txBody>
          <a:bodyPr/>
          <a:lstStyle/>
          <a:p>
            <a:pPr eaLnBrk="1" hangingPunct="1"/>
            <a:r>
              <a:rPr lang="ru-RU" sz="3000" smtClean="0"/>
              <a:t>Динамика заболеваемости ЗН,  мужчины стандартизованные показатели, на 100 тыс. нас.</a:t>
            </a:r>
          </a:p>
        </p:txBody>
      </p:sp>
      <p:graphicFrame>
        <p:nvGraphicFramePr>
          <p:cNvPr id="30723" name="Содержимое 3"/>
          <p:cNvGraphicFramePr>
            <a:graphicFrameLocks noGrp="1"/>
          </p:cNvGraphicFramePr>
          <p:nvPr>
            <p:ph sz="quarter" idx="1"/>
          </p:nvPr>
        </p:nvGraphicFramePr>
        <p:xfrm>
          <a:off x="417513" y="1362075"/>
          <a:ext cx="8331200" cy="5038725"/>
        </p:xfrm>
        <a:graphic>
          <a:graphicData uri="http://schemas.openxmlformats.org/presentationml/2006/ole">
            <mc:AlternateContent xmlns:mc="http://schemas.openxmlformats.org/markup-compatibility/2006">
              <mc:Choice xmlns:v="urn:schemas-microsoft-com:vml" Requires="v">
                <p:oleObj spid="_x0000_s30724" r:id="rId4" imgW="8333954" imgH="5041829" progId="Excel.Sheet.8">
                  <p:embed/>
                </p:oleObj>
              </mc:Choice>
              <mc:Fallback>
                <p:oleObj r:id="rId4" imgW="8333954" imgH="5041829" progId="Excel.Sheet.8">
                  <p:embed/>
                  <p:pic>
                    <p:nvPicPr>
                      <p:cNvPr id="0" name="Содержимое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13" y="1362075"/>
                        <a:ext cx="8331200" cy="5038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Прямая соединительная линия 5"/>
          <p:cNvCxnSpPr/>
          <p:nvPr/>
        </p:nvCxnSpPr>
        <p:spPr>
          <a:xfrm>
            <a:off x="5940425" y="1628775"/>
            <a:ext cx="71438" cy="4321175"/>
          </a:xfrm>
          <a:prstGeom prst="line">
            <a:avLst/>
          </a:prstGeom>
          <a:ln w="25400">
            <a:solidFill>
              <a:srgbClr val="000099"/>
            </a:solidFill>
            <a:prstDash val="lgDash"/>
          </a:ln>
        </p:spPr>
        <p:style>
          <a:lnRef idx="1">
            <a:schemeClr val="accent1"/>
          </a:lnRef>
          <a:fillRef idx="0">
            <a:schemeClr val="accent1"/>
          </a:fillRef>
          <a:effectRef idx="0">
            <a:schemeClr val="accent1"/>
          </a:effectRef>
          <a:fontRef idx="minor">
            <a:schemeClr val="tx1"/>
          </a:fontRef>
        </p:style>
      </p:cxnSp>
      <p:sp>
        <p:nvSpPr>
          <p:cNvPr id="30725" name="Прямоугольник 7"/>
          <p:cNvSpPr>
            <a:spLocks noChangeArrowheads="1"/>
          </p:cNvSpPr>
          <p:nvPr/>
        </p:nvSpPr>
        <p:spPr bwMode="auto">
          <a:xfrm>
            <a:off x="7329488" y="6434138"/>
            <a:ext cx="1779587" cy="307975"/>
          </a:xfrm>
          <a:prstGeom prst="rect">
            <a:avLst/>
          </a:prstGeom>
          <a:noFill/>
          <a:ln w="9525">
            <a:noFill/>
            <a:miter lim="800000"/>
            <a:headEnd/>
            <a:tailEnd/>
          </a:ln>
        </p:spPr>
        <p:txBody>
          <a:bodyPr wrap="none">
            <a:spAutoFit/>
          </a:bodyPr>
          <a:lstStyle/>
          <a:p>
            <a:pPr algn="r"/>
            <a:r>
              <a:rPr lang="ru-RU" sz="1400"/>
              <a:t>Лазарев А.Ф., 2018</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50"/>
          <p:cNvGrpSpPr>
            <a:grpSpLocks/>
          </p:cNvGrpSpPr>
          <p:nvPr/>
        </p:nvGrpSpPr>
        <p:grpSpPr bwMode="auto">
          <a:xfrm>
            <a:off x="107950" y="1547813"/>
            <a:ext cx="7369175" cy="5313362"/>
            <a:chOff x="-310" y="975"/>
            <a:chExt cx="4642" cy="3347"/>
          </a:xfrm>
        </p:grpSpPr>
        <p:pic>
          <p:nvPicPr>
            <p:cNvPr id="63509" name="Picture 4" descr="map3мясо11"/>
            <p:cNvPicPr>
              <a:picLocks noChangeAspect="1" noChangeArrowheads="1"/>
            </p:cNvPicPr>
            <p:nvPr/>
          </p:nvPicPr>
          <p:blipFill>
            <a:blip r:embed="rId2" cstate="print"/>
            <a:srcRect/>
            <a:stretch>
              <a:fillRect/>
            </a:stretch>
          </p:blipFill>
          <p:spPr bwMode="auto">
            <a:xfrm>
              <a:off x="-310" y="975"/>
              <a:ext cx="4642" cy="3347"/>
            </a:xfrm>
            <a:prstGeom prst="rect">
              <a:avLst/>
            </a:prstGeom>
            <a:noFill/>
            <a:ln w="9525">
              <a:noFill/>
              <a:miter lim="800000"/>
              <a:headEnd/>
              <a:tailEnd/>
            </a:ln>
          </p:spPr>
        </p:pic>
        <p:sp>
          <p:nvSpPr>
            <p:cNvPr id="63510" name="Text Box 37"/>
            <p:cNvSpPr txBox="1">
              <a:spLocks noChangeArrowheads="1"/>
            </p:cNvSpPr>
            <p:nvPr/>
          </p:nvSpPr>
          <p:spPr bwMode="auto">
            <a:xfrm>
              <a:off x="2063" y="1821"/>
              <a:ext cx="499" cy="67"/>
            </a:xfrm>
            <a:prstGeom prst="rect">
              <a:avLst/>
            </a:prstGeom>
            <a:noFill/>
            <a:ln w="9525">
              <a:noFill/>
              <a:miter lim="800000"/>
              <a:headEnd/>
              <a:tailEnd/>
            </a:ln>
          </p:spPr>
          <p:txBody>
            <a:bodyPr lIns="0" tIns="0" rIns="0" bIns="0">
              <a:spAutoFit/>
            </a:bodyPr>
            <a:lstStyle/>
            <a:p>
              <a:pPr>
                <a:spcBef>
                  <a:spcPct val="50000"/>
                </a:spcBef>
              </a:pPr>
              <a:r>
                <a:rPr lang="ru-RU" sz="700" b="1"/>
                <a:t>Тальменский</a:t>
              </a:r>
            </a:p>
          </p:txBody>
        </p:sp>
        <p:sp>
          <p:nvSpPr>
            <p:cNvPr id="63511" name="Text Box 38"/>
            <p:cNvSpPr txBox="1">
              <a:spLocks noChangeArrowheads="1"/>
            </p:cNvSpPr>
            <p:nvPr/>
          </p:nvSpPr>
          <p:spPr bwMode="auto">
            <a:xfrm>
              <a:off x="1292" y="2160"/>
              <a:ext cx="499" cy="67"/>
            </a:xfrm>
            <a:prstGeom prst="rect">
              <a:avLst/>
            </a:prstGeom>
            <a:noFill/>
            <a:ln w="9525">
              <a:noFill/>
              <a:miter lim="800000"/>
              <a:headEnd/>
              <a:tailEnd/>
            </a:ln>
          </p:spPr>
          <p:txBody>
            <a:bodyPr lIns="0" tIns="0" rIns="0" bIns="0">
              <a:spAutoFit/>
            </a:bodyPr>
            <a:lstStyle/>
            <a:p>
              <a:pPr>
                <a:spcBef>
                  <a:spcPct val="50000"/>
                </a:spcBef>
              </a:pPr>
              <a:r>
                <a:rPr lang="ru-RU" sz="700" b="1"/>
                <a:t>Тюменцевский</a:t>
              </a:r>
            </a:p>
          </p:txBody>
        </p:sp>
        <p:sp>
          <p:nvSpPr>
            <p:cNvPr id="63512" name="Text Box 39"/>
            <p:cNvSpPr txBox="1">
              <a:spLocks noChangeArrowheads="1"/>
            </p:cNvSpPr>
            <p:nvPr/>
          </p:nvSpPr>
          <p:spPr bwMode="auto">
            <a:xfrm>
              <a:off x="1973" y="2184"/>
              <a:ext cx="499" cy="67"/>
            </a:xfrm>
            <a:prstGeom prst="rect">
              <a:avLst/>
            </a:prstGeom>
            <a:noFill/>
            <a:ln w="9525">
              <a:noFill/>
              <a:miter lim="800000"/>
              <a:headEnd/>
              <a:tailEnd/>
            </a:ln>
          </p:spPr>
          <p:txBody>
            <a:bodyPr lIns="0" tIns="0" rIns="0" bIns="0">
              <a:spAutoFit/>
            </a:bodyPr>
            <a:lstStyle/>
            <a:p>
              <a:pPr>
                <a:spcBef>
                  <a:spcPct val="50000"/>
                </a:spcBef>
              </a:pPr>
              <a:r>
                <a:rPr lang="ru-RU" sz="700" b="1"/>
                <a:t>Павловский</a:t>
              </a:r>
            </a:p>
          </p:txBody>
        </p:sp>
        <p:sp>
          <p:nvSpPr>
            <p:cNvPr id="63513" name="Text Box 40"/>
            <p:cNvSpPr txBox="1">
              <a:spLocks noChangeArrowheads="1"/>
            </p:cNvSpPr>
            <p:nvPr/>
          </p:nvSpPr>
          <p:spPr bwMode="auto">
            <a:xfrm>
              <a:off x="975" y="2115"/>
              <a:ext cx="499" cy="67"/>
            </a:xfrm>
            <a:prstGeom prst="rect">
              <a:avLst/>
            </a:prstGeom>
            <a:noFill/>
            <a:ln w="9525">
              <a:noFill/>
              <a:miter lim="800000"/>
              <a:headEnd/>
              <a:tailEnd/>
            </a:ln>
          </p:spPr>
          <p:txBody>
            <a:bodyPr lIns="0" tIns="0" rIns="0" bIns="0">
              <a:spAutoFit/>
            </a:bodyPr>
            <a:lstStyle/>
            <a:p>
              <a:pPr>
                <a:spcBef>
                  <a:spcPct val="50000"/>
                </a:spcBef>
              </a:pPr>
              <a:r>
                <a:rPr lang="ru-RU" sz="700" b="1"/>
                <a:t>Баевский</a:t>
              </a:r>
            </a:p>
          </p:txBody>
        </p:sp>
        <p:sp>
          <p:nvSpPr>
            <p:cNvPr id="63514" name="Text Box 41"/>
            <p:cNvSpPr txBox="1">
              <a:spLocks noChangeArrowheads="1"/>
            </p:cNvSpPr>
            <p:nvPr/>
          </p:nvSpPr>
          <p:spPr bwMode="auto">
            <a:xfrm>
              <a:off x="340" y="2115"/>
              <a:ext cx="499" cy="67"/>
            </a:xfrm>
            <a:prstGeom prst="rect">
              <a:avLst/>
            </a:prstGeom>
            <a:noFill/>
            <a:ln w="9525">
              <a:noFill/>
              <a:miter lim="800000"/>
              <a:headEnd/>
              <a:tailEnd/>
            </a:ln>
          </p:spPr>
          <p:txBody>
            <a:bodyPr lIns="0" tIns="0" rIns="0" bIns="0">
              <a:spAutoFit/>
            </a:bodyPr>
            <a:lstStyle/>
            <a:p>
              <a:pPr>
                <a:spcBef>
                  <a:spcPct val="50000"/>
                </a:spcBef>
              </a:pPr>
              <a:r>
                <a:rPr lang="ru-RU" sz="700" b="1"/>
                <a:t>Немецкий</a:t>
              </a:r>
            </a:p>
          </p:txBody>
        </p:sp>
        <p:sp>
          <p:nvSpPr>
            <p:cNvPr id="63515" name="Text Box 42"/>
            <p:cNvSpPr txBox="1">
              <a:spLocks noChangeArrowheads="1"/>
            </p:cNvSpPr>
            <p:nvPr/>
          </p:nvSpPr>
          <p:spPr bwMode="auto">
            <a:xfrm>
              <a:off x="748" y="2160"/>
              <a:ext cx="499" cy="67"/>
            </a:xfrm>
            <a:prstGeom prst="rect">
              <a:avLst/>
            </a:prstGeom>
            <a:noFill/>
            <a:ln w="9525">
              <a:noFill/>
              <a:miter lim="800000"/>
              <a:headEnd/>
              <a:tailEnd/>
            </a:ln>
          </p:spPr>
          <p:txBody>
            <a:bodyPr lIns="0" tIns="0" rIns="0" bIns="0">
              <a:spAutoFit/>
            </a:bodyPr>
            <a:lstStyle/>
            <a:p>
              <a:pPr>
                <a:spcBef>
                  <a:spcPct val="50000"/>
                </a:spcBef>
              </a:pPr>
              <a:r>
                <a:rPr lang="ru-RU" sz="700" b="1"/>
                <a:t>В-Суетский</a:t>
              </a:r>
            </a:p>
          </p:txBody>
        </p:sp>
        <p:sp>
          <p:nvSpPr>
            <p:cNvPr id="63516" name="Text Box 43"/>
            <p:cNvSpPr txBox="1">
              <a:spLocks noChangeArrowheads="1"/>
            </p:cNvSpPr>
            <p:nvPr/>
          </p:nvSpPr>
          <p:spPr bwMode="auto">
            <a:xfrm>
              <a:off x="657" y="2365"/>
              <a:ext cx="499" cy="67"/>
            </a:xfrm>
            <a:prstGeom prst="rect">
              <a:avLst/>
            </a:prstGeom>
            <a:noFill/>
            <a:ln w="9525">
              <a:noFill/>
              <a:miter lim="800000"/>
              <a:headEnd/>
              <a:tailEnd/>
            </a:ln>
          </p:spPr>
          <p:txBody>
            <a:bodyPr lIns="0" tIns="0" rIns="0" bIns="0">
              <a:spAutoFit/>
            </a:bodyPr>
            <a:lstStyle/>
            <a:p>
              <a:pPr>
                <a:spcBef>
                  <a:spcPct val="50000"/>
                </a:spcBef>
              </a:pPr>
              <a:r>
                <a:rPr lang="ru-RU" sz="700" b="1"/>
                <a:t>Благовещенский</a:t>
              </a:r>
            </a:p>
          </p:txBody>
        </p:sp>
        <p:sp>
          <p:nvSpPr>
            <p:cNvPr id="63517" name="Text Box 44"/>
            <p:cNvSpPr txBox="1">
              <a:spLocks noChangeArrowheads="1"/>
            </p:cNvSpPr>
            <p:nvPr/>
          </p:nvSpPr>
          <p:spPr bwMode="auto">
            <a:xfrm>
              <a:off x="385" y="2523"/>
              <a:ext cx="499" cy="67"/>
            </a:xfrm>
            <a:prstGeom prst="rect">
              <a:avLst/>
            </a:prstGeom>
            <a:noFill/>
            <a:ln w="9525">
              <a:noFill/>
              <a:miter lim="800000"/>
              <a:headEnd/>
              <a:tailEnd/>
            </a:ln>
          </p:spPr>
          <p:txBody>
            <a:bodyPr lIns="0" tIns="0" rIns="0" bIns="0">
              <a:spAutoFit/>
            </a:bodyPr>
            <a:lstStyle/>
            <a:p>
              <a:pPr>
                <a:spcBef>
                  <a:spcPct val="50000"/>
                </a:spcBef>
              </a:pPr>
              <a:r>
                <a:rPr lang="ru-RU" sz="700" b="1"/>
                <a:t>Кулундинский</a:t>
              </a:r>
            </a:p>
          </p:txBody>
        </p:sp>
        <p:sp>
          <p:nvSpPr>
            <p:cNvPr id="63518" name="Text Box 45"/>
            <p:cNvSpPr txBox="1">
              <a:spLocks noChangeArrowheads="1"/>
            </p:cNvSpPr>
            <p:nvPr/>
          </p:nvSpPr>
          <p:spPr bwMode="auto">
            <a:xfrm>
              <a:off x="1202" y="2568"/>
              <a:ext cx="499" cy="67"/>
            </a:xfrm>
            <a:prstGeom prst="rect">
              <a:avLst/>
            </a:prstGeom>
            <a:noFill/>
            <a:ln w="9525">
              <a:noFill/>
              <a:miter lim="800000"/>
              <a:headEnd/>
              <a:tailEnd/>
            </a:ln>
          </p:spPr>
          <p:txBody>
            <a:bodyPr lIns="0" tIns="0" rIns="0" bIns="0">
              <a:spAutoFit/>
            </a:bodyPr>
            <a:lstStyle/>
            <a:p>
              <a:pPr>
                <a:spcBef>
                  <a:spcPct val="50000"/>
                </a:spcBef>
              </a:pPr>
              <a:r>
                <a:rPr lang="ru-RU" sz="700" b="1"/>
                <a:t>Романовский</a:t>
              </a:r>
            </a:p>
          </p:txBody>
        </p:sp>
        <p:sp>
          <p:nvSpPr>
            <p:cNvPr id="63519" name="Text Box 46"/>
            <p:cNvSpPr txBox="1">
              <a:spLocks noChangeArrowheads="1"/>
            </p:cNvSpPr>
            <p:nvPr/>
          </p:nvSpPr>
          <p:spPr bwMode="auto">
            <a:xfrm>
              <a:off x="1429" y="3091"/>
              <a:ext cx="499" cy="67"/>
            </a:xfrm>
            <a:prstGeom prst="rect">
              <a:avLst/>
            </a:prstGeom>
            <a:noFill/>
            <a:ln w="9525">
              <a:noFill/>
              <a:miter lim="800000"/>
              <a:headEnd/>
              <a:tailEnd/>
            </a:ln>
          </p:spPr>
          <p:txBody>
            <a:bodyPr lIns="0" tIns="0" rIns="0" bIns="0">
              <a:spAutoFit/>
            </a:bodyPr>
            <a:lstStyle/>
            <a:p>
              <a:pPr>
                <a:spcBef>
                  <a:spcPct val="50000"/>
                </a:spcBef>
              </a:pPr>
              <a:r>
                <a:rPr lang="ru-RU" sz="700" b="1"/>
                <a:t>Поспелихинский</a:t>
              </a:r>
            </a:p>
          </p:txBody>
        </p:sp>
        <p:sp>
          <p:nvSpPr>
            <p:cNvPr id="63520" name="Text Box 47"/>
            <p:cNvSpPr txBox="1">
              <a:spLocks noChangeArrowheads="1"/>
            </p:cNvSpPr>
            <p:nvPr/>
          </p:nvSpPr>
          <p:spPr bwMode="auto">
            <a:xfrm>
              <a:off x="1111" y="3113"/>
              <a:ext cx="499" cy="67"/>
            </a:xfrm>
            <a:prstGeom prst="rect">
              <a:avLst/>
            </a:prstGeom>
            <a:noFill/>
            <a:ln w="9525">
              <a:noFill/>
              <a:miter lim="800000"/>
              <a:headEnd/>
              <a:tailEnd/>
            </a:ln>
          </p:spPr>
          <p:txBody>
            <a:bodyPr lIns="0" tIns="0" rIns="0" bIns="0">
              <a:spAutoFit/>
            </a:bodyPr>
            <a:lstStyle/>
            <a:p>
              <a:pPr>
                <a:spcBef>
                  <a:spcPct val="50000"/>
                </a:spcBef>
              </a:pPr>
              <a:r>
                <a:rPr lang="ru-RU" sz="700" b="1"/>
                <a:t>Егорьевский</a:t>
              </a:r>
            </a:p>
          </p:txBody>
        </p:sp>
        <p:sp>
          <p:nvSpPr>
            <p:cNvPr id="63521" name="Text Box 48"/>
            <p:cNvSpPr txBox="1">
              <a:spLocks noChangeArrowheads="1"/>
            </p:cNvSpPr>
            <p:nvPr/>
          </p:nvSpPr>
          <p:spPr bwMode="auto">
            <a:xfrm>
              <a:off x="1565" y="3499"/>
              <a:ext cx="499" cy="67"/>
            </a:xfrm>
            <a:prstGeom prst="rect">
              <a:avLst/>
            </a:prstGeom>
            <a:noFill/>
            <a:ln w="9525">
              <a:noFill/>
              <a:miter lim="800000"/>
              <a:headEnd/>
              <a:tailEnd/>
            </a:ln>
          </p:spPr>
          <p:txBody>
            <a:bodyPr lIns="0" tIns="0" rIns="0" bIns="0">
              <a:spAutoFit/>
            </a:bodyPr>
            <a:lstStyle/>
            <a:p>
              <a:pPr>
                <a:spcBef>
                  <a:spcPct val="50000"/>
                </a:spcBef>
              </a:pPr>
              <a:r>
                <a:rPr lang="ru-RU" sz="700" b="1"/>
                <a:t>Змеиногорский</a:t>
              </a:r>
            </a:p>
          </p:txBody>
        </p:sp>
        <p:sp>
          <p:nvSpPr>
            <p:cNvPr id="63522" name="Text Box 49"/>
            <p:cNvSpPr txBox="1">
              <a:spLocks noChangeArrowheads="1"/>
            </p:cNvSpPr>
            <p:nvPr/>
          </p:nvSpPr>
          <p:spPr bwMode="auto">
            <a:xfrm>
              <a:off x="3061" y="2683"/>
              <a:ext cx="499" cy="67"/>
            </a:xfrm>
            <a:prstGeom prst="rect">
              <a:avLst/>
            </a:prstGeom>
            <a:noFill/>
            <a:ln w="9525">
              <a:noFill/>
              <a:miter lim="800000"/>
              <a:headEnd/>
              <a:tailEnd/>
            </a:ln>
          </p:spPr>
          <p:txBody>
            <a:bodyPr lIns="0" tIns="0" rIns="0" bIns="0">
              <a:spAutoFit/>
            </a:bodyPr>
            <a:lstStyle/>
            <a:p>
              <a:pPr>
                <a:spcBef>
                  <a:spcPct val="50000"/>
                </a:spcBef>
              </a:pPr>
              <a:r>
                <a:rPr lang="ru-RU" sz="700" b="1"/>
                <a:t>Бийский</a:t>
              </a:r>
            </a:p>
          </p:txBody>
        </p:sp>
      </p:grpSp>
      <p:sp>
        <p:nvSpPr>
          <p:cNvPr id="250886" name="Rectangle 6"/>
          <p:cNvSpPr>
            <a:spLocks noGrp="1" noChangeArrowheads="1"/>
          </p:cNvSpPr>
          <p:nvPr>
            <p:ph type="title"/>
          </p:nvPr>
        </p:nvSpPr>
        <p:spPr>
          <a:xfrm>
            <a:off x="0" y="0"/>
            <a:ext cx="9144000" cy="1557338"/>
          </a:xfrm>
          <a:solidFill>
            <a:srgbClr val="000099"/>
          </a:solidFill>
        </p:spPr>
        <p:txBody>
          <a:bodyPr>
            <a:normAutofit fontScale="90000"/>
          </a:bodyPr>
          <a:lstStyle/>
          <a:p>
            <a:pPr eaLnBrk="1" fontAlgn="auto" hangingPunct="1">
              <a:spcAft>
                <a:spcPts val="0"/>
              </a:spcAft>
              <a:defRPr/>
            </a:pPr>
            <a:r>
              <a:rPr lang="ru-RU" sz="2400" b="1" dirty="0">
                <a:solidFill>
                  <a:schemeClr val="bg1"/>
                </a:solidFill>
              </a:rPr>
              <a:t>Административные территории Алтайского края по уровню </a:t>
            </a:r>
            <a:r>
              <a:rPr lang="ru-RU" sz="2400" b="1" i="1" dirty="0">
                <a:solidFill>
                  <a:srgbClr val="FFFF00"/>
                </a:solidFill>
              </a:rPr>
              <a:t>индекса опасности канцерогенного риска</a:t>
            </a:r>
            <a:r>
              <a:rPr lang="ru-RU" sz="2400" b="1" dirty="0">
                <a:solidFill>
                  <a:schemeClr val="tx1"/>
                </a:solidFill>
              </a:rPr>
              <a:t> </a:t>
            </a:r>
            <a:r>
              <a:rPr lang="ru-RU" sz="2400" b="1" dirty="0">
                <a:solidFill>
                  <a:schemeClr val="bg1"/>
                </a:solidFill>
              </a:rPr>
              <a:t>для здоровья населения от загрязнения химическими веществами </a:t>
            </a:r>
            <a:r>
              <a:rPr lang="ru-RU" sz="2400" b="1" i="1" dirty="0">
                <a:solidFill>
                  <a:srgbClr val="FFFF00"/>
                </a:solidFill>
              </a:rPr>
              <a:t>мяса и мясопродуктов</a:t>
            </a:r>
            <a:br>
              <a:rPr lang="ru-RU" sz="2400" b="1" i="1" dirty="0">
                <a:solidFill>
                  <a:srgbClr val="FFFF00"/>
                </a:solidFill>
              </a:rPr>
            </a:br>
            <a:r>
              <a:rPr lang="ru-RU" sz="2400" b="1" dirty="0">
                <a:solidFill>
                  <a:schemeClr val="bg1"/>
                </a:solidFill>
              </a:rPr>
              <a:t>(суммарный индекс опасности)</a:t>
            </a:r>
          </a:p>
        </p:txBody>
      </p:sp>
      <p:sp>
        <p:nvSpPr>
          <p:cNvPr id="63492" name="Text Box 7"/>
          <p:cNvSpPr txBox="1">
            <a:spLocks noChangeArrowheads="1"/>
          </p:cNvSpPr>
          <p:nvPr/>
        </p:nvSpPr>
        <p:spPr bwMode="auto">
          <a:xfrm>
            <a:off x="6659563" y="2492375"/>
            <a:ext cx="2449512" cy="2678113"/>
          </a:xfrm>
          <a:prstGeom prst="rect">
            <a:avLst/>
          </a:prstGeom>
          <a:noFill/>
          <a:ln w="9525">
            <a:noFill/>
            <a:miter lim="800000"/>
            <a:headEnd/>
            <a:tailEnd/>
          </a:ln>
        </p:spPr>
        <p:txBody>
          <a:bodyPr>
            <a:spAutoFit/>
          </a:bodyPr>
          <a:lstStyle/>
          <a:p>
            <a:pPr>
              <a:spcBef>
                <a:spcPct val="50000"/>
              </a:spcBef>
              <a:buFont typeface="Wingdings" pitchFamily="2" charset="2"/>
              <a:buChar char="ь"/>
            </a:pPr>
            <a:r>
              <a:rPr lang="ru-RU" sz="2400"/>
              <a:t> кадмий</a:t>
            </a:r>
          </a:p>
          <a:p>
            <a:pPr>
              <a:spcBef>
                <a:spcPct val="50000"/>
              </a:spcBef>
              <a:buFont typeface="Wingdings" pitchFamily="2" charset="2"/>
              <a:buChar char="ь"/>
            </a:pPr>
            <a:r>
              <a:rPr lang="ru-RU" sz="2400"/>
              <a:t> свинец</a:t>
            </a:r>
          </a:p>
          <a:p>
            <a:pPr>
              <a:spcBef>
                <a:spcPct val="50000"/>
              </a:spcBef>
              <a:buFont typeface="Wingdings" pitchFamily="2" charset="2"/>
              <a:buChar char="ь"/>
            </a:pPr>
            <a:r>
              <a:rPr lang="ru-RU" sz="2400"/>
              <a:t> мышьяк</a:t>
            </a:r>
          </a:p>
          <a:p>
            <a:pPr>
              <a:spcBef>
                <a:spcPct val="50000"/>
              </a:spcBef>
              <a:buFont typeface="Wingdings" pitchFamily="2" charset="2"/>
              <a:buChar char="ь"/>
            </a:pPr>
            <a:r>
              <a:rPr lang="ru-RU" sz="2400"/>
              <a:t> ДДТ</a:t>
            </a:r>
          </a:p>
          <a:p>
            <a:pPr>
              <a:spcBef>
                <a:spcPct val="50000"/>
              </a:spcBef>
              <a:buFont typeface="Wingdings" pitchFamily="2" charset="2"/>
              <a:buChar char="ь"/>
            </a:pPr>
            <a:r>
              <a:rPr lang="ru-RU" sz="2400"/>
              <a:t> бенз(а)пирен</a:t>
            </a:r>
          </a:p>
        </p:txBody>
      </p:sp>
      <p:graphicFrame>
        <p:nvGraphicFramePr>
          <p:cNvPr id="250935" name="Group 55"/>
          <p:cNvGraphicFramePr>
            <a:graphicFrameLocks noGrp="1"/>
          </p:cNvGraphicFramePr>
          <p:nvPr>
            <p:ph idx="1"/>
          </p:nvPr>
        </p:nvGraphicFramePr>
        <p:xfrm>
          <a:off x="5148263" y="5589588"/>
          <a:ext cx="2376487" cy="748080"/>
        </p:xfrm>
        <a:graphic>
          <a:graphicData uri="http://schemas.openxmlformats.org/drawingml/2006/table">
            <a:tbl>
              <a:tblPr/>
              <a:tblGrid>
                <a:gridCol w="385762"/>
                <a:gridCol w="1990725"/>
              </a:tblGrid>
              <a:tr h="192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smtClean="0">
                          <a:ln>
                            <a:noFill/>
                          </a:ln>
                          <a:solidFill>
                            <a:srgbClr val="000066"/>
                          </a:solidFill>
                          <a:effectLst/>
                          <a:latin typeface="Arial" pitchFamily="34" charset="0"/>
                        </a:rPr>
                        <a:t>нет загрязнений</a:t>
                      </a: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r h="192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smtClean="0">
                          <a:ln>
                            <a:noFill/>
                          </a:ln>
                          <a:solidFill>
                            <a:srgbClr val="000066"/>
                          </a:solidFill>
                          <a:effectLst/>
                          <a:latin typeface="Arial" pitchFamily="34" charset="0"/>
                        </a:rPr>
                        <a:t>индекс ниже 2,92Е-05</a:t>
                      </a: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r h="192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dirty="0" smtClean="0">
                          <a:ln>
                            <a:noFill/>
                          </a:ln>
                          <a:solidFill>
                            <a:srgbClr val="000066"/>
                          </a:solidFill>
                          <a:effectLst/>
                          <a:latin typeface="Arial" pitchFamily="34" charset="0"/>
                        </a:rPr>
                        <a:t>индекс выше 2,92Е-05</a:t>
                      </a:r>
                      <a:endParaRPr kumimoji="0" lang="ru-RU" sz="1400" b="0" i="0" u="none" strike="noStrike" cap="none" normalizeH="0" baseline="0" dirty="0" smtClean="0">
                        <a:ln>
                          <a:noFill/>
                        </a:ln>
                        <a:solidFill>
                          <a:schemeClr val="tx1"/>
                        </a:solidFill>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bl>
          </a:graphicData>
        </a:graphic>
      </p:graphicFrame>
      <p:sp>
        <p:nvSpPr>
          <p:cNvPr id="250931" name="Text Box 51"/>
          <p:cNvSpPr txBox="1">
            <a:spLocks noChangeArrowheads="1"/>
          </p:cNvSpPr>
          <p:nvPr/>
        </p:nvSpPr>
        <p:spPr bwMode="auto">
          <a:xfrm>
            <a:off x="3708400" y="3141663"/>
            <a:ext cx="1296988" cy="320675"/>
          </a:xfrm>
          <a:prstGeom prst="rect">
            <a:avLst/>
          </a:prstGeom>
          <a:noFill/>
          <a:ln w="9525">
            <a:noFill/>
            <a:miter lim="800000"/>
            <a:headEnd/>
            <a:tailEnd/>
          </a:ln>
          <a:effectLst/>
        </p:spPr>
        <p:txBody>
          <a:bodyPr>
            <a:spAutoFit/>
          </a:bodyPr>
          <a:lstStyle/>
          <a:p>
            <a:pPr>
              <a:spcBef>
                <a:spcPct val="50000"/>
              </a:spcBef>
              <a:defRPr/>
            </a:pPr>
            <a:r>
              <a:rPr lang="ru-RU" sz="1500" dirty="0">
                <a:solidFill>
                  <a:schemeClr val="hlink"/>
                </a:solidFill>
                <a:effectLst>
                  <a:outerShdw blurRad="38100" dist="38100" dir="2700000" algn="tl">
                    <a:srgbClr val="000000"/>
                  </a:outerShdw>
                </a:effectLst>
                <a:latin typeface="Arial Black" pitchFamily="34" charset="0"/>
              </a:rPr>
              <a:t>Барнаул</a:t>
            </a:r>
          </a:p>
        </p:txBody>
      </p:sp>
      <p:sp>
        <p:nvSpPr>
          <p:cNvPr id="63508" name="Прямоугольник 20"/>
          <p:cNvSpPr>
            <a:spLocks noChangeArrowheads="1"/>
          </p:cNvSpPr>
          <p:nvPr/>
        </p:nvSpPr>
        <p:spPr bwMode="auto">
          <a:xfrm>
            <a:off x="5275263" y="6524625"/>
            <a:ext cx="3833812" cy="307975"/>
          </a:xfrm>
          <a:prstGeom prst="rect">
            <a:avLst/>
          </a:prstGeom>
          <a:noFill/>
          <a:ln w="9525">
            <a:noFill/>
            <a:miter lim="800000"/>
            <a:headEnd/>
            <a:tailEnd/>
          </a:ln>
        </p:spPr>
        <p:txBody>
          <a:bodyPr wrap="none">
            <a:spAutoFit/>
          </a:bodyPr>
          <a:lstStyle/>
          <a:p>
            <a:pPr algn="r"/>
            <a:r>
              <a:rPr lang="ru-RU" sz="1400"/>
              <a:t>Роспотребнадзор, 2013; Лазарев А.Ф., 2013</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48"/>
          <p:cNvGrpSpPr>
            <a:grpSpLocks/>
          </p:cNvGrpSpPr>
          <p:nvPr/>
        </p:nvGrpSpPr>
        <p:grpSpPr bwMode="auto">
          <a:xfrm>
            <a:off x="82550" y="1571625"/>
            <a:ext cx="7369175" cy="5313363"/>
            <a:chOff x="-265" y="990"/>
            <a:chExt cx="4642" cy="3347"/>
          </a:xfrm>
        </p:grpSpPr>
        <p:pic>
          <p:nvPicPr>
            <p:cNvPr id="64533" name="Picture 3" descr="map3сахар13"/>
            <p:cNvPicPr>
              <a:picLocks noChangeAspect="1" noChangeArrowheads="1"/>
            </p:cNvPicPr>
            <p:nvPr/>
          </p:nvPicPr>
          <p:blipFill>
            <a:blip r:embed="rId2" cstate="print"/>
            <a:srcRect/>
            <a:stretch>
              <a:fillRect/>
            </a:stretch>
          </p:blipFill>
          <p:spPr bwMode="auto">
            <a:xfrm>
              <a:off x="-265" y="990"/>
              <a:ext cx="4642" cy="3347"/>
            </a:xfrm>
            <a:prstGeom prst="rect">
              <a:avLst/>
            </a:prstGeom>
            <a:noFill/>
            <a:ln w="9525">
              <a:noFill/>
              <a:miter lim="800000"/>
              <a:headEnd/>
              <a:tailEnd/>
            </a:ln>
          </p:spPr>
        </p:pic>
        <p:sp>
          <p:nvSpPr>
            <p:cNvPr id="64534" name="Text Box 35"/>
            <p:cNvSpPr txBox="1">
              <a:spLocks noChangeArrowheads="1"/>
            </p:cNvSpPr>
            <p:nvPr/>
          </p:nvSpPr>
          <p:spPr bwMode="auto">
            <a:xfrm>
              <a:off x="2018" y="2184"/>
              <a:ext cx="499" cy="67"/>
            </a:xfrm>
            <a:prstGeom prst="rect">
              <a:avLst/>
            </a:prstGeom>
            <a:noFill/>
            <a:ln w="9525">
              <a:noFill/>
              <a:miter lim="800000"/>
              <a:headEnd/>
              <a:tailEnd/>
            </a:ln>
          </p:spPr>
          <p:txBody>
            <a:bodyPr lIns="0" tIns="0" rIns="0" bIns="0">
              <a:spAutoFit/>
            </a:bodyPr>
            <a:lstStyle/>
            <a:p>
              <a:pPr>
                <a:spcBef>
                  <a:spcPct val="50000"/>
                </a:spcBef>
              </a:pPr>
              <a:r>
                <a:rPr lang="ru-RU" sz="700" b="1"/>
                <a:t>Павловский</a:t>
              </a:r>
            </a:p>
          </p:txBody>
        </p:sp>
        <p:sp>
          <p:nvSpPr>
            <p:cNvPr id="64535" name="Text Box 36"/>
            <p:cNvSpPr txBox="1">
              <a:spLocks noChangeArrowheads="1"/>
            </p:cNvSpPr>
            <p:nvPr/>
          </p:nvSpPr>
          <p:spPr bwMode="auto">
            <a:xfrm>
              <a:off x="1338" y="1912"/>
              <a:ext cx="499" cy="67"/>
            </a:xfrm>
            <a:prstGeom prst="rect">
              <a:avLst/>
            </a:prstGeom>
            <a:noFill/>
            <a:ln w="9525">
              <a:noFill/>
              <a:miter lim="800000"/>
              <a:headEnd/>
              <a:tailEnd/>
            </a:ln>
          </p:spPr>
          <p:txBody>
            <a:bodyPr lIns="0" tIns="0" rIns="0" bIns="0">
              <a:spAutoFit/>
            </a:bodyPr>
            <a:lstStyle/>
            <a:p>
              <a:pPr>
                <a:spcBef>
                  <a:spcPct val="50000"/>
                </a:spcBef>
              </a:pPr>
              <a:r>
                <a:rPr lang="ru-RU" sz="700" b="1"/>
                <a:t>Каменский</a:t>
              </a:r>
            </a:p>
          </p:txBody>
        </p:sp>
        <p:sp>
          <p:nvSpPr>
            <p:cNvPr id="64536" name="Text Box 37"/>
            <p:cNvSpPr txBox="1">
              <a:spLocks noChangeArrowheads="1"/>
            </p:cNvSpPr>
            <p:nvPr/>
          </p:nvSpPr>
          <p:spPr bwMode="auto">
            <a:xfrm>
              <a:off x="1066" y="2205"/>
              <a:ext cx="499" cy="67"/>
            </a:xfrm>
            <a:prstGeom prst="rect">
              <a:avLst/>
            </a:prstGeom>
            <a:noFill/>
            <a:ln w="9525">
              <a:noFill/>
              <a:miter lim="800000"/>
              <a:headEnd/>
              <a:tailEnd/>
            </a:ln>
          </p:spPr>
          <p:txBody>
            <a:bodyPr lIns="0" tIns="0" rIns="0" bIns="0">
              <a:spAutoFit/>
            </a:bodyPr>
            <a:lstStyle/>
            <a:p>
              <a:pPr>
                <a:spcBef>
                  <a:spcPct val="50000"/>
                </a:spcBef>
              </a:pPr>
              <a:r>
                <a:rPr lang="ru-RU" sz="700" b="1"/>
                <a:t>Солтонский</a:t>
              </a:r>
            </a:p>
          </p:txBody>
        </p:sp>
        <p:sp>
          <p:nvSpPr>
            <p:cNvPr id="64537" name="Text Box 38"/>
            <p:cNvSpPr txBox="1">
              <a:spLocks noChangeArrowheads="1"/>
            </p:cNvSpPr>
            <p:nvPr/>
          </p:nvSpPr>
          <p:spPr bwMode="auto">
            <a:xfrm>
              <a:off x="1156" y="2341"/>
              <a:ext cx="499" cy="67"/>
            </a:xfrm>
            <a:prstGeom prst="rect">
              <a:avLst/>
            </a:prstGeom>
            <a:noFill/>
            <a:ln w="9525">
              <a:noFill/>
              <a:miter lim="800000"/>
              <a:headEnd/>
              <a:tailEnd/>
            </a:ln>
          </p:spPr>
          <p:txBody>
            <a:bodyPr lIns="0" tIns="0" rIns="0" bIns="0">
              <a:spAutoFit/>
            </a:bodyPr>
            <a:lstStyle/>
            <a:p>
              <a:pPr>
                <a:spcBef>
                  <a:spcPct val="50000"/>
                </a:spcBef>
              </a:pPr>
              <a:r>
                <a:rPr lang="ru-RU" sz="700" b="1"/>
                <a:t>Завьяловский</a:t>
              </a:r>
            </a:p>
          </p:txBody>
        </p:sp>
        <p:sp>
          <p:nvSpPr>
            <p:cNvPr id="64538" name="Text Box 39"/>
            <p:cNvSpPr txBox="1">
              <a:spLocks noChangeArrowheads="1"/>
            </p:cNvSpPr>
            <p:nvPr/>
          </p:nvSpPr>
          <p:spPr bwMode="auto">
            <a:xfrm>
              <a:off x="567" y="1957"/>
              <a:ext cx="499" cy="67"/>
            </a:xfrm>
            <a:prstGeom prst="rect">
              <a:avLst/>
            </a:prstGeom>
            <a:noFill/>
            <a:ln w="9525">
              <a:noFill/>
              <a:miter lim="800000"/>
              <a:headEnd/>
              <a:tailEnd/>
            </a:ln>
          </p:spPr>
          <p:txBody>
            <a:bodyPr lIns="0" tIns="0" rIns="0" bIns="0">
              <a:spAutoFit/>
            </a:bodyPr>
            <a:lstStyle/>
            <a:p>
              <a:pPr>
                <a:spcBef>
                  <a:spcPct val="50000"/>
                </a:spcBef>
              </a:pPr>
              <a:r>
                <a:rPr lang="ru-RU" sz="700" b="1"/>
                <a:t>Хабарский</a:t>
              </a:r>
            </a:p>
          </p:txBody>
        </p:sp>
        <p:sp>
          <p:nvSpPr>
            <p:cNvPr id="64539" name="Text Box 40"/>
            <p:cNvSpPr txBox="1">
              <a:spLocks noChangeArrowheads="1"/>
            </p:cNvSpPr>
            <p:nvPr/>
          </p:nvSpPr>
          <p:spPr bwMode="auto">
            <a:xfrm>
              <a:off x="431" y="2138"/>
              <a:ext cx="499" cy="67"/>
            </a:xfrm>
            <a:prstGeom prst="rect">
              <a:avLst/>
            </a:prstGeom>
            <a:noFill/>
            <a:ln w="9525">
              <a:noFill/>
              <a:miter lim="800000"/>
              <a:headEnd/>
              <a:tailEnd/>
            </a:ln>
          </p:spPr>
          <p:txBody>
            <a:bodyPr lIns="0" tIns="0" rIns="0" bIns="0">
              <a:spAutoFit/>
            </a:bodyPr>
            <a:lstStyle/>
            <a:p>
              <a:pPr>
                <a:spcBef>
                  <a:spcPct val="50000"/>
                </a:spcBef>
              </a:pPr>
              <a:r>
                <a:rPr lang="ru-RU" sz="700" b="1"/>
                <a:t>Немецкий</a:t>
              </a:r>
            </a:p>
          </p:txBody>
        </p:sp>
        <p:sp>
          <p:nvSpPr>
            <p:cNvPr id="64540" name="Text Box 41"/>
            <p:cNvSpPr txBox="1">
              <a:spLocks noChangeArrowheads="1"/>
            </p:cNvSpPr>
            <p:nvPr/>
          </p:nvSpPr>
          <p:spPr bwMode="auto">
            <a:xfrm>
              <a:off x="431" y="2411"/>
              <a:ext cx="499" cy="67"/>
            </a:xfrm>
            <a:prstGeom prst="rect">
              <a:avLst/>
            </a:prstGeom>
            <a:noFill/>
            <a:ln w="9525">
              <a:noFill/>
              <a:miter lim="800000"/>
              <a:headEnd/>
              <a:tailEnd/>
            </a:ln>
          </p:spPr>
          <p:txBody>
            <a:bodyPr lIns="0" tIns="0" rIns="0" bIns="0">
              <a:spAutoFit/>
            </a:bodyPr>
            <a:lstStyle/>
            <a:p>
              <a:pPr>
                <a:spcBef>
                  <a:spcPct val="50000"/>
                </a:spcBef>
              </a:pPr>
              <a:r>
                <a:rPr lang="ru-RU" sz="700" b="1"/>
                <a:t>Табунский</a:t>
              </a:r>
            </a:p>
          </p:txBody>
        </p:sp>
        <p:sp>
          <p:nvSpPr>
            <p:cNvPr id="64541" name="Text Box 42"/>
            <p:cNvSpPr txBox="1">
              <a:spLocks noChangeArrowheads="1"/>
            </p:cNvSpPr>
            <p:nvPr/>
          </p:nvSpPr>
          <p:spPr bwMode="auto">
            <a:xfrm>
              <a:off x="431" y="2547"/>
              <a:ext cx="499" cy="67"/>
            </a:xfrm>
            <a:prstGeom prst="rect">
              <a:avLst/>
            </a:prstGeom>
            <a:noFill/>
            <a:ln w="9525">
              <a:noFill/>
              <a:miter lim="800000"/>
              <a:headEnd/>
              <a:tailEnd/>
            </a:ln>
          </p:spPr>
          <p:txBody>
            <a:bodyPr lIns="0" tIns="0" rIns="0" bIns="0">
              <a:spAutoFit/>
            </a:bodyPr>
            <a:lstStyle/>
            <a:p>
              <a:pPr>
                <a:spcBef>
                  <a:spcPct val="50000"/>
                </a:spcBef>
              </a:pPr>
              <a:r>
                <a:rPr lang="ru-RU" sz="700" b="1"/>
                <a:t>Кулундинский</a:t>
              </a:r>
            </a:p>
          </p:txBody>
        </p:sp>
        <p:sp>
          <p:nvSpPr>
            <p:cNvPr id="64542" name="Text Box 43"/>
            <p:cNvSpPr txBox="1">
              <a:spLocks noChangeArrowheads="1"/>
            </p:cNvSpPr>
            <p:nvPr/>
          </p:nvSpPr>
          <p:spPr bwMode="auto">
            <a:xfrm>
              <a:off x="748" y="2365"/>
              <a:ext cx="499" cy="67"/>
            </a:xfrm>
            <a:prstGeom prst="rect">
              <a:avLst/>
            </a:prstGeom>
            <a:noFill/>
            <a:ln w="9525">
              <a:noFill/>
              <a:miter lim="800000"/>
              <a:headEnd/>
              <a:tailEnd/>
            </a:ln>
          </p:spPr>
          <p:txBody>
            <a:bodyPr lIns="0" tIns="0" rIns="0" bIns="0">
              <a:spAutoFit/>
            </a:bodyPr>
            <a:lstStyle/>
            <a:p>
              <a:pPr>
                <a:spcBef>
                  <a:spcPct val="50000"/>
                </a:spcBef>
              </a:pPr>
              <a:r>
                <a:rPr lang="ru-RU" sz="700" b="1"/>
                <a:t>Благовещенский</a:t>
              </a:r>
            </a:p>
          </p:txBody>
        </p:sp>
        <p:sp>
          <p:nvSpPr>
            <p:cNvPr id="64543" name="Text Box 44"/>
            <p:cNvSpPr txBox="1">
              <a:spLocks noChangeArrowheads="1"/>
            </p:cNvSpPr>
            <p:nvPr/>
          </p:nvSpPr>
          <p:spPr bwMode="auto">
            <a:xfrm>
              <a:off x="1156" y="3136"/>
              <a:ext cx="499" cy="67"/>
            </a:xfrm>
            <a:prstGeom prst="rect">
              <a:avLst/>
            </a:prstGeom>
            <a:noFill/>
            <a:ln w="9525">
              <a:noFill/>
              <a:miter lim="800000"/>
              <a:headEnd/>
              <a:tailEnd/>
            </a:ln>
          </p:spPr>
          <p:txBody>
            <a:bodyPr lIns="0" tIns="0" rIns="0" bIns="0">
              <a:spAutoFit/>
            </a:bodyPr>
            <a:lstStyle/>
            <a:p>
              <a:pPr>
                <a:spcBef>
                  <a:spcPct val="50000"/>
                </a:spcBef>
              </a:pPr>
              <a:r>
                <a:rPr lang="ru-RU" sz="700" b="1"/>
                <a:t>Егорьевский</a:t>
              </a:r>
            </a:p>
          </p:txBody>
        </p:sp>
        <p:sp>
          <p:nvSpPr>
            <p:cNvPr id="64544" name="Text Box 45"/>
            <p:cNvSpPr txBox="1">
              <a:spLocks noChangeArrowheads="1"/>
            </p:cNvSpPr>
            <p:nvPr/>
          </p:nvSpPr>
          <p:spPr bwMode="auto">
            <a:xfrm>
              <a:off x="1474" y="3113"/>
              <a:ext cx="499" cy="67"/>
            </a:xfrm>
            <a:prstGeom prst="rect">
              <a:avLst/>
            </a:prstGeom>
            <a:noFill/>
            <a:ln w="9525">
              <a:noFill/>
              <a:miter lim="800000"/>
              <a:headEnd/>
              <a:tailEnd/>
            </a:ln>
          </p:spPr>
          <p:txBody>
            <a:bodyPr lIns="0" tIns="0" rIns="0" bIns="0">
              <a:spAutoFit/>
            </a:bodyPr>
            <a:lstStyle/>
            <a:p>
              <a:pPr>
                <a:spcBef>
                  <a:spcPct val="50000"/>
                </a:spcBef>
              </a:pPr>
              <a:r>
                <a:rPr lang="ru-RU" sz="700" b="1"/>
                <a:t>Поспелихинский</a:t>
              </a:r>
            </a:p>
          </p:txBody>
        </p:sp>
        <p:sp>
          <p:nvSpPr>
            <p:cNvPr id="64545" name="Text Box 46"/>
            <p:cNvSpPr txBox="1">
              <a:spLocks noChangeArrowheads="1"/>
            </p:cNvSpPr>
            <p:nvPr/>
          </p:nvSpPr>
          <p:spPr bwMode="auto">
            <a:xfrm>
              <a:off x="1973" y="3203"/>
              <a:ext cx="499" cy="67"/>
            </a:xfrm>
            <a:prstGeom prst="rect">
              <a:avLst/>
            </a:prstGeom>
            <a:noFill/>
            <a:ln w="9525">
              <a:noFill/>
              <a:miter lim="800000"/>
              <a:headEnd/>
              <a:tailEnd/>
            </a:ln>
          </p:spPr>
          <p:txBody>
            <a:bodyPr lIns="0" tIns="0" rIns="0" bIns="0">
              <a:spAutoFit/>
            </a:bodyPr>
            <a:lstStyle/>
            <a:p>
              <a:pPr>
                <a:spcBef>
                  <a:spcPct val="50000"/>
                </a:spcBef>
              </a:pPr>
              <a:r>
                <a:rPr lang="ru-RU" sz="700" b="1"/>
                <a:t>Краснощековский</a:t>
              </a:r>
            </a:p>
          </p:txBody>
        </p:sp>
        <p:sp>
          <p:nvSpPr>
            <p:cNvPr id="64546" name="Text Box 47"/>
            <p:cNvSpPr txBox="1">
              <a:spLocks noChangeArrowheads="1"/>
            </p:cNvSpPr>
            <p:nvPr/>
          </p:nvSpPr>
          <p:spPr bwMode="auto">
            <a:xfrm>
              <a:off x="1610" y="3545"/>
              <a:ext cx="499" cy="67"/>
            </a:xfrm>
            <a:prstGeom prst="rect">
              <a:avLst/>
            </a:prstGeom>
            <a:noFill/>
            <a:ln w="9525">
              <a:noFill/>
              <a:miter lim="800000"/>
              <a:headEnd/>
              <a:tailEnd/>
            </a:ln>
          </p:spPr>
          <p:txBody>
            <a:bodyPr lIns="0" tIns="0" rIns="0" bIns="0">
              <a:spAutoFit/>
            </a:bodyPr>
            <a:lstStyle/>
            <a:p>
              <a:pPr>
                <a:spcBef>
                  <a:spcPct val="50000"/>
                </a:spcBef>
              </a:pPr>
              <a:r>
                <a:rPr lang="ru-RU" sz="700" b="1"/>
                <a:t>Змеиногорский</a:t>
              </a:r>
            </a:p>
          </p:txBody>
        </p:sp>
      </p:grpSp>
      <p:sp>
        <p:nvSpPr>
          <p:cNvPr id="64515" name="Rectangle 5"/>
          <p:cNvSpPr>
            <a:spLocks noGrp="1" noChangeArrowheads="1"/>
          </p:cNvSpPr>
          <p:nvPr>
            <p:ph type="title"/>
          </p:nvPr>
        </p:nvSpPr>
        <p:spPr>
          <a:xfrm>
            <a:off x="0" y="0"/>
            <a:ext cx="9144000" cy="1557338"/>
          </a:xfrm>
          <a:solidFill>
            <a:srgbClr val="000099"/>
          </a:solidFill>
        </p:spPr>
        <p:txBody>
          <a:bodyPr/>
          <a:lstStyle/>
          <a:p>
            <a:pPr eaLnBrk="1" hangingPunct="1"/>
            <a:r>
              <a:rPr lang="ru-RU" sz="2400" b="1" smtClean="0">
                <a:solidFill>
                  <a:schemeClr val="bg1"/>
                </a:solidFill>
              </a:rPr>
              <a:t>Административные территории Алтайского края по уровню </a:t>
            </a:r>
            <a:r>
              <a:rPr lang="ru-RU" sz="2400" b="1" i="1" smtClean="0">
                <a:solidFill>
                  <a:srgbClr val="FFFF00"/>
                </a:solidFill>
              </a:rPr>
              <a:t>индекса опасности канцерогенного риска</a:t>
            </a:r>
            <a:r>
              <a:rPr lang="ru-RU" sz="2400" b="1" smtClean="0">
                <a:solidFill>
                  <a:schemeClr val="tx1"/>
                </a:solidFill>
              </a:rPr>
              <a:t> </a:t>
            </a:r>
            <a:r>
              <a:rPr lang="ru-RU" sz="2400" b="1" smtClean="0">
                <a:solidFill>
                  <a:schemeClr val="bg1"/>
                </a:solidFill>
              </a:rPr>
              <a:t>для здоровья населения от загрязнения химическими веществами </a:t>
            </a:r>
            <a:r>
              <a:rPr lang="ru-RU" sz="2400" b="1" i="1" smtClean="0">
                <a:solidFill>
                  <a:srgbClr val="FFFF00"/>
                </a:solidFill>
              </a:rPr>
              <a:t>сахара  и кондитерских изделий</a:t>
            </a:r>
            <a:r>
              <a:rPr lang="ru-RU" sz="2400" b="1" i="1" smtClean="0">
                <a:solidFill>
                  <a:schemeClr val="tx1"/>
                </a:solidFill>
              </a:rPr>
              <a:t>  </a:t>
            </a:r>
            <a:r>
              <a:rPr lang="ru-RU" sz="2400" b="1" smtClean="0">
                <a:solidFill>
                  <a:schemeClr val="bg1"/>
                </a:solidFill>
              </a:rPr>
              <a:t>(суммарный индекс опасности)</a:t>
            </a:r>
          </a:p>
        </p:txBody>
      </p:sp>
      <p:sp>
        <p:nvSpPr>
          <p:cNvPr id="64516" name="Text Box 6"/>
          <p:cNvSpPr txBox="1">
            <a:spLocks noChangeArrowheads="1"/>
          </p:cNvSpPr>
          <p:nvPr/>
        </p:nvSpPr>
        <p:spPr bwMode="auto">
          <a:xfrm>
            <a:off x="7164388" y="2492375"/>
            <a:ext cx="1944687" cy="2100263"/>
          </a:xfrm>
          <a:prstGeom prst="rect">
            <a:avLst/>
          </a:prstGeom>
          <a:noFill/>
          <a:ln w="9525">
            <a:noFill/>
            <a:miter lim="800000"/>
            <a:headEnd/>
            <a:tailEnd/>
          </a:ln>
        </p:spPr>
        <p:txBody>
          <a:bodyPr>
            <a:spAutoFit/>
          </a:bodyPr>
          <a:lstStyle/>
          <a:p>
            <a:pPr>
              <a:spcBef>
                <a:spcPct val="50000"/>
              </a:spcBef>
              <a:buFont typeface="Wingdings" pitchFamily="2" charset="2"/>
              <a:buChar char="ь"/>
            </a:pPr>
            <a:r>
              <a:rPr lang="ru-RU" sz="2400"/>
              <a:t> кадмий</a:t>
            </a:r>
          </a:p>
          <a:p>
            <a:pPr>
              <a:spcBef>
                <a:spcPct val="50000"/>
              </a:spcBef>
              <a:buFont typeface="Wingdings" pitchFamily="2" charset="2"/>
              <a:buChar char="ь"/>
            </a:pPr>
            <a:r>
              <a:rPr lang="ru-RU" sz="2400"/>
              <a:t> свинец</a:t>
            </a:r>
          </a:p>
          <a:p>
            <a:pPr>
              <a:spcBef>
                <a:spcPct val="50000"/>
              </a:spcBef>
              <a:buFont typeface="Wingdings" pitchFamily="2" charset="2"/>
              <a:buChar char="ь"/>
            </a:pPr>
            <a:r>
              <a:rPr lang="ru-RU" sz="2400"/>
              <a:t> мышьяк</a:t>
            </a:r>
          </a:p>
          <a:p>
            <a:pPr>
              <a:spcBef>
                <a:spcPct val="50000"/>
              </a:spcBef>
              <a:buFont typeface="Wingdings" pitchFamily="2" charset="2"/>
              <a:buChar char="ь"/>
            </a:pPr>
            <a:r>
              <a:rPr lang="ru-RU" sz="2400"/>
              <a:t> ДДТ</a:t>
            </a:r>
          </a:p>
        </p:txBody>
      </p:sp>
      <p:graphicFrame>
        <p:nvGraphicFramePr>
          <p:cNvPr id="257077" name="Group 53"/>
          <p:cNvGraphicFramePr>
            <a:graphicFrameLocks noGrp="1"/>
          </p:cNvGraphicFramePr>
          <p:nvPr>
            <p:ph idx="1"/>
          </p:nvPr>
        </p:nvGraphicFramePr>
        <p:xfrm>
          <a:off x="5292725" y="5516563"/>
          <a:ext cx="2376487" cy="792163"/>
        </p:xfrm>
        <a:graphic>
          <a:graphicData uri="http://schemas.openxmlformats.org/drawingml/2006/table">
            <a:tbl>
              <a:tblPr/>
              <a:tblGrid>
                <a:gridCol w="385762"/>
                <a:gridCol w="1990725"/>
              </a:tblGrid>
              <a:tr h="263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smtClean="0">
                          <a:ln>
                            <a:noFill/>
                          </a:ln>
                          <a:solidFill>
                            <a:srgbClr val="000066"/>
                          </a:solidFill>
                          <a:effectLst/>
                          <a:latin typeface="Arial" pitchFamily="34" charset="0"/>
                        </a:rPr>
                        <a:t>нет загрязнений</a:t>
                      </a: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r h="265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smtClean="0">
                          <a:ln>
                            <a:noFill/>
                          </a:ln>
                          <a:solidFill>
                            <a:srgbClr val="000066"/>
                          </a:solidFill>
                          <a:effectLst/>
                          <a:latin typeface="Arial" pitchFamily="34" charset="0"/>
                        </a:rPr>
                        <a:t>индекс ниже 1,96Е-05</a:t>
                      </a: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r h="263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dirty="0" smtClean="0">
                          <a:ln>
                            <a:noFill/>
                          </a:ln>
                          <a:solidFill>
                            <a:srgbClr val="000066"/>
                          </a:solidFill>
                          <a:effectLst/>
                          <a:latin typeface="Arial" pitchFamily="34" charset="0"/>
                        </a:rPr>
                        <a:t>индекс выше 1,96Е-05</a:t>
                      </a:r>
                      <a:endParaRPr kumimoji="0" lang="ru-RU" sz="1400" b="0" i="0" u="none" strike="noStrike" cap="none" normalizeH="0" baseline="0" dirty="0" smtClean="0">
                        <a:ln>
                          <a:noFill/>
                        </a:ln>
                        <a:solidFill>
                          <a:schemeClr val="tx1"/>
                        </a:solidFill>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bl>
          </a:graphicData>
        </a:graphic>
      </p:graphicFrame>
      <p:sp>
        <p:nvSpPr>
          <p:cNvPr id="257073" name="Text Box 49"/>
          <p:cNvSpPr txBox="1">
            <a:spLocks noChangeArrowheads="1"/>
          </p:cNvSpPr>
          <p:nvPr/>
        </p:nvSpPr>
        <p:spPr bwMode="auto">
          <a:xfrm>
            <a:off x="3490913" y="3213100"/>
            <a:ext cx="1296987" cy="320675"/>
          </a:xfrm>
          <a:prstGeom prst="rect">
            <a:avLst/>
          </a:prstGeom>
          <a:noFill/>
          <a:ln w="9525">
            <a:noFill/>
            <a:miter lim="800000"/>
            <a:headEnd/>
            <a:tailEnd/>
          </a:ln>
          <a:effectLst/>
        </p:spPr>
        <p:txBody>
          <a:bodyPr>
            <a:spAutoFit/>
          </a:bodyPr>
          <a:lstStyle/>
          <a:p>
            <a:pPr>
              <a:spcBef>
                <a:spcPct val="50000"/>
              </a:spcBef>
              <a:defRPr/>
            </a:pPr>
            <a:r>
              <a:rPr lang="ru-RU" sz="1500">
                <a:solidFill>
                  <a:schemeClr val="hlink"/>
                </a:solidFill>
                <a:effectLst>
                  <a:outerShdw blurRad="38100" dist="38100" dir="2700000" algn="tl">
                    <a:srgbClr val="000000"/>
                  </a:outerShdw>
                </a:effectLst>
                <a:latin typeface="Arial Black" pitchFamily="34" charset="0"/>
              </a:rPr>
              <a:t>Барнаул</a:t>
            </a:r>
          </a:p>
        </p:txBody>
      </p:sp>
      <p:sp>
        <p:nvSpPr>
          <p:cNvPr id="64532" name="Прямоугольник 20"/>
          <p:cNvSpPr>
            <a:spLocks noChangeArrowheads="1"/>
          </p:cNvSpPr>
          <p:nvPr/>
        </p:nvSpPr>
        <p:spPr bwMode="auto">
          <a:xfrm>
            <a:off x="5275263" y="6524625"/>
            <a:ext cx="3833812" cy="307975"/>
          </a:xfrm>
          <a:prstGeom prst="rect">
            <a:avLst/>
          </a:prstGeom>
          <a:noFill/>
          <a:ln w="9525">
            <a:noFill/>
            <a:miter lim="800000"/>
            <a:headEnd/>
            <a:tailEnd/>
          </a:ln>
        </p:spPr>
        <p:txBody>
          <a:bodyPr wrap="none">
            <a:spAutoFit/>
          </a:bodyPr>
          <a:lstStyle/>
          <a:p>
            <a:pPr algn="r"/>
            <a:r>
              <a:rPr lang="ru-RU" sz="1400"/>
              <a:t>Роспотребнадзор, 2013; Лазарев А.Ф., 2013</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34"/>
          <p:cNvGrpSpPr>
            <a:grpSpLocks/>
          </p:cNvGrpSpPr>
          <p:nvPr/>
        </p:nvGrpSpPr>
        <p:grpSpPr bwMode="auto">
          <a:xfrm>
            <a:off x="0" y="1444625"/>
            <a:ext cx="7524750" cy="5426075"/>
            <a:chOff x="-295" y="910"/>
            <a:chExt cx="4740" cy="3418"/>
          </a:xfrm>
        </p:grpSpPr>
        <p:pic>
          <p:nvPicPr>
            <p:cNvPr id="65557" name="Picture 3" descr="map3ягоды15"/>
            <p:cNvPicPr>
              <a:picLocks noChangeAspect="1" noChangeArrowheads="1"/>
            </p:cNvPicPr>
            <p:nvPr/>
          </p:nvPicPr>
          <p:blipFill>
            <a:blip r:embed="rId2" cstate="print"/>
            <a:srcRect/>
            <a:stretch>
              <a:fillRect/>
            </a:stretch>
          </p:blipFill>
          <p:spPr bwMode="auto">
            <a:xfrm>
              <a:off x="-295" y="910"/>
              <a:ext cx="4740" cy="3418"/>
            </a:xfrm>
            <a:prstGeom prst="rect">
              <a:avLst/>
            </a:prstGeom>
            <a:noFill/>
            <a:ln w="9525">
              <a:noFill/>
              <a:miter lim="800000"/>
              <a:headEnd/>
              <a:tailEnd/>
            </a:ln>
          </p:spPr>
        </p:pic>
        <p:sp>
          <p:nvSpPr>
            <p:cNvPr id="65558" name="Text Box 33"/>
            <p:cNvSpPr txBox="1">
              <a:spLocks noChangeArrowheads="1"/>
            </p:cNvSpPr>
            <p:nvPr/>
          </p:nvSpPr>
          <p:spPr bwMode="auto">
            <a:xfrm>
              <a:off x="1701" y="3726"/>
              <a:ext cx="499" cy="67"/>
            </a:xfrm>
            <a:prstGeom prst="rect">
              <a:avLst/>
            </a:prstGeom>
            <a:noFill/>
            <a:ln w="9525">
              <a:noFill/>
              <a:miter lim="800000"/>
              <a:headEnd/>
              <a:tailEnd/>
            </a:ln>
          </p:spPr>
          <p:txBody>
            <a:bodyPr lIns="0" tIns="0" rIns="0" bIns="0">
              <a:spAutoFit/>
            </a:bodyPr>
            <a:lstStyle/>
            <a:p>
              <a:pPr>
                <a:spcBef>
                  <a:spcPct val="50000"/>
                </a:spcBef>
              </a:pPr>
              <a:r>
                <a:rPr lang="ru-RU" sz="700" b="1"/>
                <a:t>Третьяковский</a:t>
              </a:r>
            </a:p>
          </p:txBody>
        </p:sp>
      </p:grpSp>
      <p:sp>
        <p:nvSpPr>
          <p:cNvPr id="259077" name="Rectangle 5"/>
          <p:cNvSpPr>
            <a:spLocks noGrp="1" noChangeArrowheads="1"/>
          </p:cNvSpPr>
          <p:nvPr>
            <p:ph type="title"/>
          </p:nvPr>
        </p:nvSpPr>
        <p:spPr>
          <a:xfrm>
            <a:off x="0" y="0"/>
            <a:ext cx="9144000" cy="1484313"/>
          </a:xfrm>
          <a:solidFill>
            <a:srgbClr val="000099"/>
          </a:solidFill>
        </p:spPr>
        <p:txBody>
          <a:bodyPr>
            <a:normAutofit fontScale="90000"/>
          </a:bodyPr>
          <a:lstStyle/>
          <a:p>
            <a:pPr eaLnBrk="1" fontAlgn="auto" hangingPunct="1">
              <a:spcAft>
                <a:spcPts val="0"/>
              </a:spcAft>
              <a:defRPr/>
            </a:pPr>
            <a:r>
              <a:rPr lang="ru-RU" sz="2400" b="1" dirty="0">
                <a:solidFill>
                  <a:schemeClr val="bg1"/>
                </a:solidFill>
              </a:rPr>
              <a:t>Административные территории Алтайского края по уровню </a:t>
            </a:r>
            <a:r>
              <a:rPr lang="ru-RU" sz="2400" b="1" i="1" dirty="0">
                <a:solidFill>
                  <a:srgbClr val="FFFF00"/>
                </a:solidFill>
              </a:rPr>
              <a:t>индекса опасности канцерогенного риска</a:t>
            </a:r>
            <a:r>
              <a:rPr lang="ru-RU" sz="2400" b="1" dirty="0">
                <a:solidFill>
                  <a:schemeClr val="tx1"/>
                </a:solidFill>
              </a:rPr>
              <a:t> </a:t>
            </a:r>
            <a:r>
              <a:rPr lang="ru-RU" sz="2400" b="1" dirty="0">
                <a:solidFill>
                  <a:schemeClr val="bg1"/>
                </a:solidFill>
              </a:rPr>
              <a:t>для здоровья населения от загрязнения химическими веществами </a:t>
            </a:r>
            <a:r>
              <a:rPr lang="ru-RU" sz="2400" b="1" i="1" dirty="0">
                <a:solidFill>
                  <a:srgbClr val="FFFF00"/>
                </a:solidFill>
              </a:rPr>
              <a:t>фруктов и</a:t>
            </a:r>
            <a:r>
              <a:rPr lang="ru-RU" sz="2400" b="1" dirty="0">
                <a:solidFill>
                  <a:srgbClr val="FFFF00"/>
                </a:solidFill>
              </a:rPr>
              <a:t> </a:t>
            </a:r>
            <a:r>
              <a:rPr lang="ru-RU" sz="2400" b="1" i="1" dirty="0">
                <a:solidFill>
                  <a:srgbClr val="FFFF00"/>
                </a:solidFill>
              </a:rPr>
              <a:t>ягод</a:t>
            </a:r>
            <a:r>
              <a:rPr lang="ru-RU" sz="2400" b="1" dirty="0">
                <a:solidFill>
                  <a:schemeClr val="tx1"/>
                </a:solidFill>
              </a:rPr>
              <a:t> </a:t>
            </a:r>
            <a:br>
              <a:rPr lang="ru-RU" sz="2400" b="1" dirty="0">
                <a:solidFill>
                  <a:schemeClr val="tx1"/>
                </a:solidFill>
              </a:rPr>
            </a:br>
            <a:r>
              <a:rPr lang="ru-RU" sz="2400" b="1" dirty="0">
                <a:solidFill>
                  <a:schemeClr val="bg1"/>
                </a:solidFill>
              </a:rPr>
              <a:t>(суммарный индекс опасности)</a:t>
            </a:r>
          </a:p>
        </p:txBody>
      </p:sp>
      <p:sp>
        <p:nvSpPr>
          <p:cNvPr id="65540" name="Text Box 6"/>
          <p:cNvSpPr txBox="1">
            <a:spLocks noChangeArrowheads="1"/>
          </p:cNvSpPr>
          <p:nvPr/>
        </p:nvSpPr>
        <p:spPr bwMode="auto">
          <a:xfrm>
            <a:off x="7019925" y="2955925"/>
            <a:ext cx="1944688" cy="1552575"/>
          </a:xfrm>
          <a:prstGeom prst="rect">
            <a:avLst/>
          </a:prstGeom>
          <a:noFill/>
          <a:ln w="9525">
            <a:noFill/>
            <a:miter lim="800000"/>
            <a:headEnd/>
            <a:tailEnd/>
          </a:ln>
        </p:spPr>
        <p:txBody>
          <a:bodyPr>
            <a:spAutoFit/>
          </a:bodyPr>
          <a:lstStyle/>
          <a:p>
            <a:pPr>
              <a:spcBef>
                <a:spcPct val="50000"/>
              </a:spcBef>
              <a:buFont typeface="Wingdings" pitchFamily="2" charset="2"/>
              <a:buChar char="ь"/>
            </a:pPr>
            <a:r>
              <a:rPr lang="ru-RU" sz="2400"/>
              <a:t> кадмий</a:t>
            </a:r>
          </a:p>
          <a:p>
            <a:pPr>
              <a:spcBef>
                <a:spcPct val="50000"/>
              </a:spcBef>
              <a:buFont typeface="Wingdings" pitchFamily="2" charset="2"/>
              <a:buChar char="ь"/>
            </a:pPr>
            <a:r>
              <a:rPr lang="ru-RU" sz="2400"/>
              <a:t> свинец</a:t>
            </a:r>
          </a:p>
          <a:p>
            <a:pPr>
              <a:spcBef>
                <a:spcPct val="50000"/>
              </a:spcBef>
              <a:buFont typeface="Wingdings" pitchFamily="2" charset="2"/>
              <a:buChar char="ь"/>
            </a:pPr>
            <a:r>
              <a:rPr lang="ru-RU" sz="2400"/>
              <a:t> мышьяк</a:t>
            </a:r>
          </a:p>
        </p:txBody>
      </p:sp>
      <p:graphicFrame>
        <p:nvGraphicFramePr>
          <p:cNvPr id="259111" name="Group 39"/>
          <p:cNvGraphicFramePr>
            <a:graphicFrameLocks noGrp="1"/>
          </p:cNvGraphicFramePr>
          <p:nvPr>
            <p:ph idx="1"/>
          </p:nvPr>
        </p:nvGraphicFramePr>
        <p:xfrm>
          <a:off x="5292725" y="5516563"/>
          <a:ext cx="2376487" cy="748080"/>
        </p:xfrm>
        <a:graphic>
          <a:graphicData uri="http://schemas.openxmlformats.org/drawingml/2006/table">
            <a:tbl>
              <a:tblPr/>
              <a:tblGrid>
                <a:gridCol w="385762"/>
                <a:gridCol w="1990725"/>
              </a:tblGrid>
              <a:tr h="192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dirty="0" smtClean="0">
                          <a:ln>
                            <a:noFill/>
                          </a:ln>
                          <a:solidFill>
                            <a:srgbClr val="000066"/>
                          </a:solidFill>
                          <a:effectLst/>
                          <a:latin typeface="Arial" pitchFamily="34" charset="0"/>
                        </a:rPr>
                        <a:t>нет загрязнений</a:t>
                      </a: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r h="192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smtClean="0">
                          <a:ln>
                            <a:noFill/>
                          </a:ln>
                          <a:solidFill>
                            <a:srgbClr val="000066"/>
                          </a:solidFill>
                          <a:effectLst/>
                          <a:latin typeface="Arial" pitchFamily="34" charset="0"/>
                        </a:rPr>
                        <a:t>индекс ниже 4,61Е-06</a:t>
                      </a: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r h="192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dirty="0" smtClean="0">
                          <a:ln>
                            <a:noFill/>
                          </a:ln>
                          <a:solidFill>
                            <a:srgbClr val="000066"/>
                          </a:solidFill>
                          <a:effectLst/>
                          <a:latin typeface="Arial" pitchFamily="34" charset="0"/>
                        </a:rPr>
                        <a:t>индекс выше 4,61Е-06</a:t>
                      </a:r>
                      <a:endParaRPr kumimoji="0" lang="ru-RU" sz="1400" b="0" i="0" u="none" strike="noStrike" cap="none" normalizeH="0" baseline="0" dirty="0" smtClean="0">
                        <a:ln>
                          <a:noFill/>
                        </a:ln>
                        <a:solidFill>
                          <a:schemeClr val="tx1"/>
                        </a:solidFill>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bl>
          </a:graphicData>
        </a:graphic>
      </p:graphicFrame>
      <p:sp>
        <p:nvSpPr>
          <p:cNvPr id="259107" name="Text Box 35"/>
          <p:cNvSpPr txBox="1">
            <a:spLocks noChangeArrowheads="1"/>
          </p:cNvSpPr>
          <p:nvPr/>
        </p:nvSpPr>
        <p:spPr bwMode="auto">
          <a:xfrm>
            <a:off x="3490913" y="3108325"/>
            <a:ext cx="1296987" cy="320675"/>
          </a:xfrm>
          <a:prstGeom prst="rect">
            <a:avLst/>
          </a:prstGeom>
          <a:noFill/>
          <a:ln w="9525">
            <a:noFill/>
            <a:miter lim="800000"/>
            <a:headEnd/>
            <a:tailEnd/>
          </a:ln>
          <a:effectLst/>
        </p:spPr>
        <p:txBody>
          <a:bodyPr>
            <a:spAutoFit/>
          </a:bodyPr>
          <a:lstStyle/>
          <a:p>
            <a:pPr>
              <a:spcBef>
                <a:spcPct val="50000"/>
              </a:spcBef>
              <a:defRPr/>
            </a:pPr>
            <a:r>
              <a:rPr lang="ru-RU" sz="1500">
                <a:solidFill>
                  <a:schemeClr val="hlink"/>
                </a:solidFill>
                <a:effectLst>
                  <a:outerShdw blurRad="38100" dist="38100" dir="2700000" algn="tl">
                    <a:srgbClr val="000000"/>
                  </a:outerShdw>
                </a:effectLst>
                <a:latin typeface="Arial Black" pitchFamily="34" charset="0"/>
              </a:rPr>
              <a:t>Барнаул</a:t>
            </a:r>
          </a:p>
        </p:txBody>
      </p:sp>
      <p:sp>
        <p:nvSpPr>
          <p:cNvPr id="65556" name="Прямоугольник 8"/>
          <p:cNvSpPr>
            <a:spLocks noChangeArrowheads="1"/>
          </p:cNvSpPr>
          <p:nvPr/>
        </p:nvSpPr>
        <p:spPr bwMode="auto">
          <a:xfrm>
            <a:off x="5275263" y="6524625"/>
            <a:ext cx="3833812" cy="307975"/>
          </a:xfrm>
          <a:prstGeom prst="rect">
            <a:avLst/>
          </a:prstGeom>
          <a:noFill/>
          <a:ln w="9525">
            <a:noFill/>
            <a:miter lim="800000"/>
            <a:headEnd/>
            <a:tailEnd/>
          </a:ln>
        </p:spPr>
        <p:txBody>
          <a:bodyPr wrap="none">
            <a:spAutoFit/>
          </a:bodyPr>
          <a:lstStyle/>
          <a:p>
            <a:pPr algn="r"/>
            <a:r>
              <a:rPr lang="ru-RU" sz="1400"/>
              <a:t>Роспотребнадзор, 2013; Лазарев А.Ф., 2013</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map3масло17"/>
          <p:cNvPicPr>
            <a:picLocks noChangeAspect="1" noChangeArrowheads="1"/>
          </p:cNvPicPr>
          <p:nvPr/>
        </p:nvPicPr>
        <p:blipFill>
          <a:blip r:embed="rId2" cstate="print"/>
          <a:srcRect/>
          <a:stretch>
            <a:fillRect/>
          </a:stretch>
        </p:blipFill>
        <p:spPr bwMode="auto">
          <a:xfrm>
            <a:off x="-36513" y="1412875"/>
            <a:ext cx="7489826" cy="5402263"/>
          </a:xfrm>
          <a:prstGeom prst="rect">
            <a:avLst/>
          </a:prstGeom>
          <a:noFill/>
          <a:ln w="9525">
            <a:noFill/>
            <a:miter lim="800000"/>
            <a:headEnd/>
            <a:tailEnd/>
          </a:ln>
        </p:spPr>
      </p:pic>
      <p:sp>
        <p:nvSpPr>
          <p:cNvPr id="246790" name="Rectangle 6"/>
          <p:cNvSpPr>
            <a:spLocks noGrp="1" noChangeArrowheads="1"/>
          </p:cNvSpPr>
          <p:nvPr>
            <p:ph type="title"/>
          </p:nvPr>
        </p:nvSpPr>
        <p:spPr>
          <a:xfrm>
            <a:off x="0" y="0"/>
            <a:ext cx="9144000" cy="1484313"/>
          </a:xfrm>
          <a:solidFill>
            <a:srgbClr val="000099"/>
          </a:solidFill>
        </p:spPr>
        <p:txBody>
          <a:bodyPr>
            <a:normAutofit fontScale="90000"/>
          </a:bodyPr>
          <a:lstStyle/>
          <a:p>
            <a:pPr eaLnBrk="1" fontAlgn="auto" hangingPunct="1">
              <a:spcAft>
                <a:spcPts val="0"/>
              </a:spcAft>
              <a:defRPr/>
            </a:pPr>
            <a:r>
              <a:rPr lang="ru-RU" sz="2400" b="1" dirty="0">
                <a:solidFill>
                  <a:schemeClr val="bg1"/>
                </a:solidFill>
              </a:rPr>
              <a:t>Административные территории Алтайского края по уровню </a:t>
            </a:r>
            <a:r>
              <a:rPr lang="ru-RU" sz="2400" b="1" i="1" dirty="0">
                <a:solidFill>
                  <a:srgbClr val="FFFF00"/>
                </a:solidFill>
              </a:rPr>
              <a:t>индекса опасности канцерогенного риска</a:t>
            </a:r>
            <a:r>
              <a:rPr lang="ru-RU" sz="2400" b="1" dirty="0">
                <a:solidFill>
                  <a:schemeClr val="tx1"/>
                </a:solidFill>
              </a:rPr>
              <a:t> </a:t>
            </a:r>
            <a:r>
              <a:rPr lang="ru-RU" sz="2400" b="1" dirty="0">
                <a:solidFill>
                  <a:schemeClr val="bg1"/>
                </a:solidFill>
              </a:rPr>
              <a:t>для здоровья населения от загрязнения химическими веществами </a:t>
            </a:r>
            <a:r>
              <a:rPr lang="ru-RU" sz="2400" b="1" i="1" dirty="0">
                <a:solidFill>
                  <a:srgbClr val="FFFF00"/>
                </a:solidFill>
              </a:rPr>
              <a:t>масла растительного</a:t>
            </a:r>
            <a:r>
              <a:rPr lang="ru-RU" sz="2400" b="1" dirty="0">
                <a:solidFill>
                  <a:schemeClr val="tx1"/>
                </a:solidFill>
              </a:rPr>
              <a:t> </a:t>
            </a:r>
            <a:br>
              <a:rPr lang="ru-RU" sz="2400" b="1" dirty="0">
                <a:solidFill>
                  <a:schemeClr val="tx1"/>
                </a:solidFill>
              </a:rPr>
            </a:br>
            <a:r>
              <a:rPr lang="ru-RU" sz="2400" b="1" dirty="0">
                <a:solidFill>
                  <a:schemeClr val="bg1"/>
                </a:solidFill>
              </a:rPr>
              <a:t>(суммарный индекс опасности)</a:t>
            </a:r>
          </a:p>
        </p:txBody>
      </p:sp>
      <p:sp>
        <p:nvSpPr>
          <p:cNvPr id="66564" name="Text Box 7"/>
          <p:cNvSpPr txBox="1">
            <a:spLocks noChangeArrowheads="1"/>
          </p:cNvSpPr>
          <p:nvPr/>
        </p:nvSpPr>
        <p:spPr bwMode="auto">
          <a:xfrm>
            <a:off x="7164388" y="2492375"/>
            <a:ext cx="1944687" cy="2100263"/>
          </a:xfrm>
          <a:prstGeom prst="rect">
            <a:avLst/>
          </a:prstGeom>
          <a:noFill/>
          <a:ln w="9525">
            <a:noFill/>
            <a:miter lim="800000"/>
            <a:headEnd/>
            <a:tailEnd/>
          </a:ln>
        </p:spPr>
        <p:txBody>
          <a:bodyPr>
            <a:spAutoFit/>
          </a:bodyPr>
          <a:lstStyle/>
          <a:p>
            <a:pPr>
              <a:spcBef>
                <a:spcPct val="50000"/>
              </a:spcBef>
              <a:buFont typeface="Wingdings" pitchFamily="2" charset="2"/>
              <a:buChar char="ь"/>
            </a:pPr>
            <a:r>
              <a:rPr lang="ru-RU" sz="2400"/>
              <a:t> кадмий</a:t>
            </a:r>
          </a:p>
          <a:p>
            <a:pPr>
              <a:spcBef>
                <a:spcPct val="50000"/>
              </a:spcBef>
              <a:buFont typeface="Wingdings" pitchFamily="2" charset="2"/>
              <a:buChar char="ь"/>
            </a:pPr>
            <a:r>
              <a:rPr lang="ru-RU" sz="2400"/>
              <a:t> свинец</a:t>
            </a:r>
          </a:p>
          <a:p>
            <a:pPr>
              <a:spcBef>
                <a:spcPct val="50000"/>
              </a:spcBef>
              <a:buFont typeface="Wingdings" pitchFamily="2" charset="2"/>
              <a:buChar char="ь"/>
            </a:pPr>
            <a:r>
              <a:rPr lang="ru-RU" sz="2400"/>
              <a:t> мышьяк</a:t>
            </a:r>
          </a:p>
          <a:p>
            <a:pPr>
              <a:spcBef>
                <a:spcPct val="50000"/>
              </a:spcBef>
              <a:buFont typeface="Wingdings" pitchFamily="2" charset="2"/>
              <a:buChar char="ь"/>
            </a:pPr>
            <a:r>
              <a:rPr lang="ru-RU" sz="2400"/>
              <a:t>ДДТ</a:t>
            </a:r>
          </a:p>
        </p:txBody>
      </p:sp>
      <p:graphicFrame>
        <p:nvGraphicFramePr>
          <p:cNvPr id="246842" name="Group 58"/>
          <p:cNvGraphicFramePr>
            <a:graphicFrameLocks noGrp="1"/>
          </p:cNvGraphicFramePr>
          <p:nvPr>
            <p:ph idx="1"/>
          </p:nvPr>
        </p:nvGraphicFramePr>
        <p:xfrm>
          <a:off x="5292725" y="5445125"/>
          <a:ext cx="2303463" cy="757239"/>
        </p:xfrm>
        <a:graphic>
          <a:graphicData uri="http://schemas.openxmlformats.org/drawingml/2006/table">
            <a:tbl>
              <a:tblPr/>
              <a:tblGrid>
                <a:gridCol w="376238"/>
                <a:gridCol w="1927225"/>
              </a:tblGrid>
              <a:tr h="2524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smtClean="0">
                          <a:ln>
                            <a:noFill/>
                          </a:ln>
                          <a:solidFill>
                            <a:srgbClr val="000066"/>
                          </a:solidFill>
                          <a:effectLst/>
                          <a:latin typeface="Arial" pitchFamily="34" charset="0"/>
                        </a:rPr>
                        <a:t>нет загрязнений</a:t>
                      </a: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r h="2524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dirty="0" smtClean="0">
                          <a:ln>
                            <a:noFill/>
                          </a:ln>
                          <a:solidFill>
                            <a:srgbClr val="000066"/>
                          </a:solidFill>
                          <a:effectLst/>
                          <a:latin typeface="Arial" pitchFamily="34" charset="0"/>
                        </a:rPr>
                        <a:t>индекс ниже 1,15Е-05</a:t>
                      </a: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r h="2524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dirty="0" smtClean="0">
                          <a:ln>
                            <a:noFill/>
                          </a:ln>
                          <a:solidFill>
                            <a:srgbClr val="000066"/>
                          </a:solidFill>
                          <a:effectLst/>
                          <a:latin typeface="Arial" pitchFamily="34" charset="0"/>
                        </a:rPr>
                        <a:t>индекс выше 1,15Е-05</a:t>
                      </a:r>
                      <a:endParaRPr kumimoji="0" lang="ru-RU" sz="1400" b="0" i="0" u="none" strike="noStrike" cap="none" normalizeH="0" baseline="0" dirty="0" smtClean="0">
                        <a:ln>
                          <a:noFill/>
                        </a:ln>
                        <a:solidFill>
                          <a:schemeClr val="tx1"/>
                        </a:solidFill>
                        <a:effectLst/>
                        <a:latin typeface="Arial" pitchFamily="34" charset="0"/>
                      </a:endParaRPr>
                    </a:p>
                  </a:txBody>
                  <a:tcPr marL="18000" marR="18000" marT="18000" marB="1800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bl>
          </a:graphicData>
        </a:graphic>
      </p:graphicFrame>
      <p:grpSp>
        <p:nvGrpSpPr>
          <p:cNvPr id="66579" name="Group 53"/>
          <p:cNvGrpSpPr>
            <a:grpSpLocks/>
          </p:cNvGrpSpPr>
          <p:nvPr/>
        </p:nvGrpSpPr>
        <p:grpSpPr bwMode="auto">
          <a:xfrm>
            <a:off x="395288" y="2962275"/>
            <a:ext cx="3168650" cy="3094038"/>
            <a:chOff x="249" y="1866"/>
            <a:chExt cx="1996" cy="1949"/>
          </a:xfrm>
        </p:grpSpPr>
        <p:sp>
          <p:nvSpPr>
            <p:cNvPr id="66582" name="Text Box 39"/>
            <p:cNvSpPr txBox="1">
              <a:spLocks noChangeArrowheads="1"/>
            </p:cNvSpPr>
            <p:nvPr/>
          </p:nvSpPr>
          <p:spPr bwMode="auto">
            <a:xfrm>
              <a:off x="567" y="1933"/>
              <a:ext cx="499" cy="67"/>
            </a:xfrm>
            <a:prstGeom prst="rect">
              <a:avLst/>
            </a:prstGeom>
            <a:noFill/>
            <a:ln w="9525">
              <a:noFill/>
              <a:miter lim="800000"/>
              <a:headEnd/>
              <a:tailEnd/>
            </a:ln>
          </p:spPr>
          <p:txBody>
            <a:bodyPr lIns="0" tIns="0" rIns="0" bIns="0">
              <a:spAutoFit/>
            </a:bodyPr>
            <a:lstStyle/>
            <a:p>
              <a:pPr>
                <a:spcBef>
                  <a:spcPct val="50000"/>
                </a:spcBef>
              </a:pPr>
              <a:r>
                <a:rPr lang="ru-RU" sz="700" b="1"/>
                <a:t>Хабарский</a:t>
              </a:r>
            </a:p>
          </p:txBody>
        </p:sp>
        <p:sp>
          <p:nvSpPr>
            <p:cNvPr id="66583" name="Text Box 40"/>
            <p:cNvSpPr txBox="1">
              <a:spLocks noChangeArrowheads="1"/>
            </p:cNvSpPr>
            <p:nvPr/>
          </p:nvSpPr>
          <p:spPr bwMode="auto">
            <a:xfrm>
              <a:off x="249" y="2205"/>
              <a:ext cx="499" cy="67"/>
            </a:xfrm>
            <a:prstGeom prst="rect">
              <a:avLst/>
            </a:prstGeom>
            <a:noFill/>
            <a:ln w="9525">
              <a:noFill/>
              <a:miter lim="800000"/>
              <a:headEnd/>
              <a:tailEnd/>
            </a:ln>
          </p:spPr>
          <p:txBody>
            <a:bodyPr lIns="0" tIns="0" rIns="0" bIns="0">
              <a:spAutoFit/>
            </a:bodyPr>
            <a:lstStyle/>
            <a:p>
              <a:pPr>
                <a:spcBef>
                  <a:spcPct val="50000"/>
                </a:spcBef>
              </a:pPr>
              <a:r>
                <a:rPr lang="ru-RU" sz="700" b="1"/>
                <a:t>Славгородский</a:t>
              </a:r>
            </a:p>
          </p:txBody>
        </p:sp>
        <p:sp>
          <p:nvSpPr>
            <p:cNvPr id="66584" name="Text Box 41"/>
            <p:cNvSpPr txBox="1">
              <a:spLocks noChangeArrowheads="1"/>
            </p:cNvSpPr>
            <p:nvPr/>
          </p:nvSpPr>
          <p:spPr bwMode="auto">
            <a:xfrm>
              <a:off x="1383" y="1866"/>
              <a:ext cx="499" cy="67"/>
            </a:xfrm>
            <a:prstGeom prst="rect">
              <a:avLst/>
            </a:prstGeom>
            <a:noFill/>
            <a:ln w="9525">
              <a:noFill/>
              <a:miter lim="800000"/>
              <a:headEnd/>
              <a:tailEnd/>
            </a:ln>
          </p:spPr>
          <p:txBody>
            <a:bodyPr lIns="0" tIns="0" rIns="0" bIns="0">
              <a:spAutoFit/>
            </a:bodyPr>
            <a:lstStyle/>
            <a:p>
              <a:pPr>
                <a:spcBef>
                  <a:spcPct val="50000"/>
                </a:spcBef>
              </a:pPr>
              <a:r>
                <a:rPr lang="ru-RU" sz="700" b="1"/>
                <a:t>Каменский</a:t>
              </a:r>
            </a:p>
          </p:txBody>
        </p:sp>
        <p:sp>
          <p:nvSpPr>
            <p:cNvPr id="66585" name="Text Box 42"/>
            <p:cNvSpPr txBox="1">
              <a:spLocks noChangeArrowheads="1"/>
            </p:cNvSpPr>
            <p:nvPr/>
          </p:nvSpPr>
          <p:spPr bwMode="auto">
            <a:xfrm>
              <a:off x="1383" y="2138"/>
              <a:ext cx="499" cy="67"/>
            </a:xfrm>
            <a:prstGeom prst="rect">
              <a:avLst/>
            </a:prstGeom>
            <a:noFill/>
            <a:ln w="9525">
              <a:noFill/>
              <a:miter lim="800000"/>
              <a:headEnd/>
              <a:tailEnd/>
            </a:ln>
          </p:spPr>
          <p:txBody>
            <a:bodyPr lIns="0" tIns="0" rIns="0" bIns="0">
              <a:spAutoFit/>
            </a:bodyPr>
            <a:lstStyle/>
            <a:p>
              <a:pPr>
                <a:spcBef>
                  <a:spcPct val="50000"/>
                </a:spcBef>
              </a:pPr>
              <a:r>
                <a:rPr lang="ru-RU" sz="700" b="1"/>
                <a:t>Тюменцевский</a:t>
              </a:r>
            </a:p>
          </p:txBody>
        </p:sp>
        <p:sp>
          <p:nvSpPr>
            <p:cNvPr id="66586" name="Text Box 43"/>
            <p:cNvSpPr txBox="1">
              <a:spLocks noChangeArrowheads="1"/>
            </p:cNvSpPr>
            <p:nvPr/>
          </p:nvSpPr>
          <p:spPr bwMode="auto">
            <a:xfrm>
              <a:off x="1156" y="2320"/>
              <a:ext cx="499" cy="67"/>
            </a:xfrm>
            <a:prstGeom prst="rect">
              <a:avLst/>
            </a:prstGeom>
            <a:noFill/>
            <a:ln w="9525">
              <a:noFill/>
              <a:miter lim="800000"/>
              <a:headEnd/>
              <a:tailEnd/>
            </a:ln>
          </p:spPr>
          <p:txBody>
            <a:bodyPr lIns="0" tIns="0" rIns="0" bIns="0">
              <a:spAutoFit/>
            </a:bodyPr>
            <a:lstStyle/>
            <a:p>
              <a:pPr>
                <a:spcBef>
                  <a:spcPct val="50000"/>
                </a:spcBef>
              </a:pPr>
              <a:r>
                <a:rPr lang="ru-RU" sz="700" b="1"/>
                <a:t>Завьяловский</a:t>
              </a:r>
            </a:p>
          </p:txBody>
        </p:sp>
        <p:sp>
          <p:nvSpPr>
            <p:cNvPr id="66587" name="Text Box 44"/>
            <p:cNvSpPr txBox="1">
              <a:spLocks noChangeArrowheads="1"/>
            </p:cNvSpPr>
            <p:nvPr/>
          </p:nvSpPr>
          <p:spPr bwMode="auto">
            <a:xfrm>
              <a:off x="703" y="2341"/>
              <a:ext cx="499" cy="67"/>
            </a:xfrm>
            <a:prstGeom prst="rect">
              <a:avLst/>
            </a:prstGeom>
            <a:noFill/>
            <a:ln w="9525">
              <a:noFill/>
              <a:miter lim="800000"/>
              <a:headEnd/>
              <a:tailEnd/>
            </a:ln>
          </p:spPr>
          <p:txBody>
            <a:bodyPr lIns="0" tIns="0" rIns="0" bIns="0">
              <a:spAutoFit/>
            </a:bodyPr>
            <a:lstStyle/>
            <a:p>
              <a:pPr>
                <a:spcBef>
                  <a:spcPct val="50000"/>
                </a:spcBef>
              </a:pPr>
              <a:r>
                <a:rPr lang="ru-RU" sz="700" b="1"/>
                <a:t>Благовещенский</a:t>
              </a:r>
            </a:p>
          </p:txBody>
        </p:sp>
        <p:sp>
          <p:nvSpPr>
            <p:cNvPr id="66588" name="Text Box 45"/>
            <p:cNvSpPr txBox="1">
              <a:spLocks noChangeArrowheads="1"/>
            </p:cNvSpPr>
            <p:nvPr/>
          </p:nvSpPr>
          <p:spPr bwMode="auto">
            <a:xfrm>
              <a:off x="1746" y="2909"/>
              <a:ext cx="499" cy="67"/>
            </a:xfrm>
            <a:prstGeom prst="rect">
              <a:avLst/>
            </a:prstGeom>
            <a:noFill/>
            <a:ln w="9525">
              <a:noFill/>
              <a:miter lim="800000"/>
              <a:headEnd/>
              <a:tailEnd/>
            </a:ln>
          </p:spPr>
          <p:txBody>
            <a:bodyPr lIns="0" tIns="0" rIns="0" bIns="0">
              <a:spAutoFit/>
            </a:bodyPr>
            <a:lstStyle/>
            <a:p>
              <a:pPr>
                <a:spcBef>
                  <a:spcPct val="50000"/>
                </a:spcBef>
              </a:pPr>
              <a:r>
                <a:rPr lang="ru-RU" sz="700" b="1"/>
                <a:t>Шипуновский</a:t>
              </a:r>
            </a:p>
          </p:txBody>
        </p:sp>
        <p:sp>
          <p:nvSpPr>
            <p:cNvPr id="66589" name="Text Box 46"/>
            <p:cNvSpPr txBox="1">
              <a:spLocks noChangeArrowheads="1"/>
            </p:cNvSpPr>
            <p:nvPr/>
          </p:nvSpPr>
          <p:spPr bwMode="auto">
            <a:xfrm>
              <a:off x="1519" y="3091"/>
              <a:ext cx="499" cy="67"/>
            </a:xfrm>
            <a:prstGeom prst="rect">
              <a:avLst/>
            </a:prstGeom>
            <a:noFill/>
            <a:ln w="9525">
              <a:noFill/>
              <a:miter lim="800000"/>
              <a:headEnd/>
              <a:tailEnd/>
            </a:ln>
          </p:spPr>
          <p:txBody>
            <a:bodyPr lIns="0" tIns="0" rIns="0" bIns="0">
              <a:spAutoFit/>
            </a:bodyPr>
            <a:lstStyle/>
            <a:p>
              <a:pPr>
                <a:spcBef>
                  <a:spcPct val="50000"/>
                </a:spcBef>
              </a:pPr>
              <a:r>
                <a:rPr lang="ru-RU" sz="700" b="1"/>
                <a:t>Поспелихинский</a:t>
              </a:r>
            </a:p>
          </p:txBody>
        </p:sp>
        <p:sp>
          <p:nvSpPr>
            <p:cNvPr id="66590" name="Text Box 47"/>
            <p:cNvSpPr txBox="1">
              <a:spLocks noChangeArrowheads="1"/>
            </p:cNvSpPr>
            <p:nvPr/>
          </p:nvSpPr>
          <p:spPr bwMode="auto">
            <a:xfrm>
              <a:off x="1156" y="3136"/>
              <a:ext cx="499" cy="67"/>
            </a:xfrm>
            <a:prstGeom prst="rect">
              <a:avLst/>
            </a:prstGeom>
            <a:noFill/>
            <a:ln w="9525">
              <a:noFill/>
              <a:miter lim="800000"/>
              <a:headEnd/>
              <a:tailEnd/>
            </a:ln>
          </p:spPr>
          <p:txBody>
            <a:bodyPr lIns="0" tIns="0" rIns="0" bIns="0">
              <a:spAutoFit/>
            </a:bodyPr>
            <a:lstStyle/>
            <a:p>
              <a:pPr>
                <a:spcBef>
                  <a:spcPct val="50000"/>
                </a:spcBef>
              </a:pPr>
              <a:r>
                <a:rPr lang="ru-RU" sz="700" b="1"/>
                <a:t>Егорьевский</a:t>
              </a:r>
            </a:p>
          </p:txBody>
        </p:sp>
        <p:sp>
          <p:nvSpPr>
            <p:cNvPr id="66591" name="Text Box 48"/>
            <p:cNvSpPr txBox="1">
              <a:spLocks noChangeArrowheads="1"/>
            </p:cNvSpPr>
            <p:nvPr/>
          </p:nvSpPr>
          <p:spPr bwMode="auto">
            <a:xfrm>
              <a:off x="1338" y="3385"/>
              <a:ext cx="499" cy="67"/>
            </a:xfrm>
            <a:prstGeom prst="rect">
              <a:avLst/>
            </a:prstGeom>
            <a:noFill/>
            <a:ln w="9525">
              <a:noFill/>
              <a:miter lim="800000"/>
              <a:headEnd/>
              <a:tailEnd/>
            </a:ln>
          </p:spPr>
          <p:txBody>
            <a:bodyPr lIns="0" tIns="0" rIns="0" bIns="0">
              <a:spAutoFit/>
            </a:bodyPr>
            <a:lstStyle/>
            <a:p>
              <a:pPr>
                <a:spcBef>
                  <a:spcPct val="50000"/>
                </a:spcBef>
              </a:pPr>
              <a:r>
                <a:rPr lang="ru-RU" sz="700" b="1"/>
                <a:t>Рубцовский</a:t>
              </a:r>
            </a:p>
          </p:txBody>
        </p:sp>
        <p:sp>
          <p:nvSpPr>
            <p:cNvPr id="66592" name="Text Box 49"/>
            <p:cNvSpPr txBox="1">
              <a:spLocks noChangeArrowheads="1"/>
            </p:cNvSpPr>
            <p:nvPr/>
          </p:nvSpPr>
          <p:spPr bwMode="auto">
            <a:xfrm>
              <a:off x="1565" y="3521"/>
              <a:ext cx="499" cy="67"/>
            </a:xfrm>
            <a:prstGeom prst="rect">
              <a:avLst/>
            </a:prstGeom>
            <a:noFill/>
            <a:ln w="9525">
              <a:noFill/>
              <a:miter lim="800000"/>
              <a:headEnd/>
              <a:tailEnd/>
            </a:ln>
          </p:spPr>
          <p:txBody>
            <a:bodyPr lIns="0" tIns="0" rIns="0" bIns="0">
              <a:spAutoFit/>
            </a:bodyPr>
            <a:lstStyle/>
            <a:p>
              <a:pPr>
                <a:spcBef>
                  <a:spcPct val="50000"/>
                </a:spcBef>
              </a:pPr>
              <a:r>
                <a:rPr lang="ru-RU" sz="700" b="1"/>
                <a:t>Змеиногорский</a:t>
              </a:r>
            </a:p>
          </p:txBody>
        </p:sp>
        <p:sp>
          <p:nvSpPr>
            <p:cNvPr id="66593" name="Text Box 50"/>
            <p:cNvSpPr txBox="1">
              <a:spLocks noChangeArrowheads="1"/>
            </p:cNvSpPr>
            <p:nvPr/>
          </p:nvSpPr>
          <p:spPr bwMode="auto">
            <a:xfrm>
              <a:off x="1383" y="3590"/>
              <a:ext cx="499" cy="67"/>
            </a:xfrm>
            <a:prstGeom prst="rect">
              <a:avLst/>
            </a:prstGeom>
            <a:noFill/>
            <a:ln w="9525">
              <a:noFill/>
              <a:miter lim="800000"/>
              <a:headEnd/>
              <a:tailEnd/>
            </a:ln>
          </p:spPr>
          <p:txBody>
            <a:bodyPr lIns="0" tIns="0" rIns="0" bIns="0">
              <a:spAutoFit/>
            </a:bodyPr>
            <a:lstStyle/>
            <a:p>
              <a:pPr>
                <a:spcBef>
                  <a:spcPct val="50000"/>
                </a:spcBef>
              </a:pPr>
              <a:r>
                <a:rPr lang="ru-RU" sz="700" b="1"/>
                <a:t>Локтевский</a:t>
              </a:r>
            </a:p>
          </p:txBody>
        </p:sp>
        <p:sp>
          <p:nvSpPr>
            <p:cNvPr id="66594" name="Text Box 51"/>
            <p:cNvSpPr txBox="1">
              <a:spLocks noChangeArrowheads="1"/>
            </p:cNvSpPr>
            <p:nvPr/>
          </p:nvSpPr>
          <p:spPr bwMode="auto">
            <a:xfrm>
              <a:off x="1655" y="3748"/>
              <a:ext cx="499" cy="67"/>
            </a:xfrm>
            <a:prstGeom prst="rect">
              <a:avLst/>
            </a:prstGeom>
            <a:noFill/>
            <a:ln w="9525">
              <a:noFill/>
              <a:miter lim="800000"/>
              <a:headEnd/>
              <a:tailEnd/>
            </a:ln>
          </p:spPr>
          <p:txBody>
            <a:bodyPr lIns="0" tIns="0" rIns="0" bIns="0">
              <a:spAutoFit/>
            </a:bodyPr>
            <a:lstStyle/>
            <a:p>
              <a:pPr>
                <a:spcBef>
                  <a:spcPct val="50000"/>
                </a:spcBef>
              </a:pPr>
              <a:r>
                <a:rPr lang="ru-RU" sz="700" b="1"/>
                <a:t>Третьяковский</a:t>
              </a:r>
            </a:p>
          </p:txBody>
        </p:sp>
        <p:sp>
          <p:nvSpPr>
            <p:cNvPr id="66595" name="Text Box 52"/>
            <p:cNvSpPr txBox="1">
              <a:spLocks noChangeArrowheads="1"/>
            </p:cNvSpPr>
            <p:nvPr/>
          </p:nvSpPr>
          <p:spPr bwMode="auto">
            <a:xfrm>
              <a:off x="385" y="2523"/>
              <a:ext cx="499" cy="67"/>
            </a:xfrm>
            <a:prstGeom prst="rect">
              <a:avLst/>
            </a:prstGeom>
            <a:noFill/>
            <a:ln w="9525">
              <a:noFill/>
              <a:miter lim="800000"/>
              <a:headEnd/>
              <a:tailEnd/>
            </a:ln>
          </p:spPr>
          <p:txBody>
            <a:bodyPr lIns="0" tIns="0" rIns="0" bIns="0">
              <a:spAutoFit/>
            </a:bodyPr>
            <a:lstStyle/>
            <a:p>
              <a:pPr>
                <a:spcBef>
                  <a:spcPct val="50000"/>
                </a:spcBef>
              </a:pPr>
              <a:r>
                <a:rPr lang="ru-RU" sz="700" b="1"/>
                <a:t>Кулундинский</a:t>
              </a:r>
            </a:p>
          </p:txBody>
        </p:sp>
      </p:grpSp>
      <p:sp>
        <p:nvSpPr>
          <p:cNvPr id="246838" name="Text Box 54"/>
          <p:cNvSpPr txBox="1">
            <a:spLocks noChangeArrowheads="1"/>
          </p:cNvSpPr>
          <p:nvPr/>
        </p:nvSpPr>
        <p:spPr bwMode="auto">
          <a:xfrm>
            <a:off x="3708400" y="3068638"/>
            <a:ext cx="1296988" cy="320675"/>
          </a:xfrm>
          <a:prstGeom prst="rect">
            <a:avLst/>
          </a:prstGeom>
          <a:noFill/>
          <a:ln w="9525">
            <a:noFill/>
            <a:miter lim="800000"/>
            <a:headEnd/>
            <a:tailEnd/>
          </a:ln>
          <a:effectLst/>
        </p:spPr>
        <p:txBody>
          <a:bodyPr>
            <a:spAutoFit/>
          </a:bodyPr>
          <a:lstStyle/>
          <a:p>
            <a:pPr>
              <a:spcBef>
                <a:spcPct val="50000"/>
              </a:spcBef>
              <a:defRPr/>
            </a:pPr>
            <a:r>
              <a:rPr lang="ru-RU" sz="1500" dirty="0">
                <a:solidFill>
                  <a:schemeClr val="hlink"/>
                </a:solidFill>
                <a:effectLst>
                  <a:outerShdw blurRad="38100" dist="38100" dir="2700000" algn="tl">
                    <a:srgbClr val="000000"/>
                  </a:outerShdw>
                </a:effectLst>
                <a:latin typeface="Arial Black" pitchFamily="34" charset="0"/>
              </a:rPr>
              <a:t>Барнаул</a:t>
            </a:r>
          </a:p>
        </p:txBody>
      </p:sp>
      <p:sp>
        <p:nvSpPr>
          <p:cNvPr id="66581" name="Прямоугольник 21"/>
          <p:cNvSpPr>
            <a:spLocks noChangeArrowheads="1"/>
          </p:cNvSpPr>
          <p:nvPr/>
        </p:nvSpPr>
        <p:spPr bwMode="auto">
          <a:xfrm>
            <a:off x="5275263" y="6524625"/>
            <a:ext cx="3833812" cy="307975"/>
          </a:xfrm>
          <a:prstGeom prst="rect">
            <a:avLst/>
          </a:prstGeom>
          <a:noFill/>
          <a:ln w="9525">
            <a:noFill/>
            <a:miter lim="800000"/>
            <a:headEnd/>
            <a:tailEnd/>
          </a:ln>
        </p:spPr>
        <p:txBody>
          <a:bodyPr wrap="none">
            <a:spAutoFit/>
          </a:bodyPr>
          <a:lstStyle/>
          <a:p>
            <a:pPr algn="r"/>
            <a:r>
              <a:rPr lang="ru-RU" sz="1400"/>
              <a:t>Роспотребнадзор, 2013; Лазарев А.Ф., 2013</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3"/>
          <p:cNvGrpSpPr>
            <a:grpSpLocks/>
          </p:cNvGrpSpPr>
          <p:nvPr/>
        </p:nvGrpSpPr>
        <p:grpSpPr bwMode="auto">
          <a:xfrm>
            <a:off x="142875" y="1484313"/>
            <a:ext cx="7381875" cy="5324475"/>
            <a:chOff x="-159" y="966"/>
            <a:chExt cx="4650" cy="3354"/>
          </a:xfrm>
        </p:grpSpPr>
        <p:pic>
          <p:nvPicPr>
            <p:cNvPr id="67606" name="Picture 59" descr="map3рыба19"/>
            <p:cNvPicPr>
              <a:picLocks noChangeAspect="1" noChangeArrowheads="1"/>
            </p:cNvPicPr>
            <p:nvPr/>
          </p:nvPicPr>
          <p:blipFill>
            <a:blip r:embed="rId2" cstate="print"/>
            <a:srcRect/>
            <a:stretch>
              <a:fillRect/>
            </a:stretch>
          </p:blipFill>
          <p:spPr bwMode="auto">
            <a:xfrm>
              <a:off x="-159" y="966"/>
              <a:ext cx="4650" cy="3354"/>
            </a:xfrm>
            <a:prstGeom prst="rect">
              <a:avLst/>
            </a:prstGeom>
            <a:noFill/>
            <a:ln w="9525">
              <a:noFill/>
              <a:miter lim="800000"/>
              <a:headEnd/>
              <a:tailEnd/>
            </a:ln>
          </p:spPr>
        </p:pic>
        <p:sp>
          <p:nvSpPr>
            <p:cNvPr id="67607" name="Text Box 60"/>
            <p:cNvSpPr txBox="1">
              <a:spLocks noChangeArrowheads="1"/>
            </p:cNvSpPr>
            <p:nvPr/>
          </p:nvSpPr>
          <p:spPr bwMode="auto">
            <a:xfrm>
              <a:off x="975" y="1797"/>
              <a:ext cx="499" cy="67"/>
            </a:xfrm>
            <a:prstGeom prst="rect">
              <a:avLst/>
            </a:prstGeom>
            <a:noFill/>
            <a:ln w="9525">
              <a:noFill/>
              <a:miter lim="800000"/>
              <a:headEnd/>
              <a:tailEnd/>
            </a:ln>
          </p:spPr>
          <p:txBody>
            <a:bodyPr lIns="0" tIns="0" rIns="0" bIns="0">
              <a:spAutoFit/>
            </a:bodyPr>
            <a:lstStyle/>
            <a:p>
              <a:pPr>
                <a:spcBef>
                  <a:spcPct val="50000"/>
                </a:spcBef>
              </a:pPr>
              <a:r>
                <a:rPr lang="ru-RU" sz="700" b="1"/>
                <a:t>Панкрушихинский</a:t>
              </a:r>
            </a:p>
          </p:txBody>
        </p:sp>
        <p:sp>
          <p:nvSpPr>
            <p:cNvPr id="67608" name="Text Box 61"/>
            <p:cNvSpPr txBox="1">
              <a:spLocks noChangeArrowheads="1"/>
            </p:cNvSpPr>
            <p:nvPr/>
          </p:nvSpPr>
          <p:spPr bwMode="auto">
            <a:xfrm>
              <a:off x="657" y="1933"/>
              <a:ext cx="499" cy="67"/>
            </a:xfrm>
            <a:prstGeom prst="rect">
              <a:avLst/>
            </a:prstGeom>
            <a:noFill/>
            <a:ln w="9525">
              <a:noFill/>
              <a:miter lim="800000"/>
              <a:headEnd/>
              <a:tailEnd/>
            </a:ln>
          </p:spPr>
          <p:txBody>
            <a:bodyPr lIns="0" tIns="0" rIns="0" bIns="0">
              <a:spAutoFit/>
            </a:bodyPr>
            <a:lstStyle/>
            <a:p>
              <a:pPr>
                <a:spcBef>
                  <a:spcPct val="50000"/>
                </a:spcBef>
              </a:pPr>
              <a:r>
                <a:rPr lang="ru-RU" sz="700" b="1"/>
                <a:t>Хабарский</a:t>
              </a:r>
            </a:p>
          </p:txBody>
        </p:sp>
        <p:sp>
          <p:nvSpPr>
            <p:cNvPr id="67609" name="Text Box 62"/>
            <p:cNvSpPr txBox="1">
              <a:spLocks noChangeArrowheads="1"/>
            </p:cNvSpPr>
            <p:nvPr/>
          </p:nvSpPr>
          <p:spPr bwMode="auto">
            <a:xfrm>
              <a:off x="1428" y="1888"/>
              <a:ext cx="499" cy="67"/>
            </a:xfrm>
            <a:prstGeom prst="rect">
              <a:avLst/>
            </a:prstGeom>
            <a:noFill/>
            <a:ln w="9525">
              <a:noFill/>
              <a:miter lim="800000"/>
              <a:headEnd/>
              <a:tailEnd/>
            </a:ln>
          </p:spPr>
          <p:txBody>
            <a:bodyPr lIns="0" tIns="0" rIns="0" bIns="0">
              <a:spAutoFit/>
            </a:bodyPr>
            <a:lstStyle/>
            <a:p>
              <a:pPr>
                <a:spcBef>
                  <a:spcPct val="50000"/>
                </a:spcBef>
              </a:pPr>
              <a:r>
                <a:rPr lang="ru-RU" sz="700" b="1"/>
                <a:t>Каменский</a:t>
              </a:r>
            </a:p>
          </p:txBody>
        </p:sp>
        <p:sp>
          <p:nvSpPr>
            <p:cNvPr id="67610" name="Text Box 63"/>
            <p:cNvSpPr txBox="1">
              <a:spLocks noChangeArrowheads="1"/>
            </p:cNvSpPr>
            <p:nvPr/>
          </p:nvSpPr>
          <p:spPr bwMode="auto">
            <a:xfrm>
              <a:off x="1156" y="2115"/>
              <a:ext cx="499" cy="67"/>
            </a:xfrm>
            <a:prstGeom prst="rect">
              <a:avLst/>
            </a:prstGeom>
            <a:noFill/>
            <a:ln w="9525">
              <a:noFill/>
              <a:miter lim="800000"/>
              <a:headEnd/>
              <a:tailEnd/>
            </a:ln>
          </p:spPr>
          <p:txBody>
            <a:bodyPr lIns="0" tIns="0" rIns="0" bIns="0">
              <a:spAutoFit/>
            </a:bodyPr>
            <a:lstStyle/>
            <a:p>
              <a:pPr>
                <a:spcBef>
                  <a:spcPct val="50000"/>
                </a:spcBef>
              </a:pPr>
              <a:r>
                <a:rPr lang="ru-RU" sz="700" b="1"/>
                <a:t>Баевский</a:t>
              </a:r>
            </a:p>
          </p:txBody>
        </p:sp>
        <p:sp>
          <p:nvSpPr>
            <p:cNvPr id="67611" name="Text Box 64"/>
            <p:cNvSpPr txBox="1">
              <a:spLocks noChangeArrowheads="1"/>
            </p:cNvSpPr>
            <p:nvPr/>
          </p:nvSpPr>
          <p:spPr bwMode="auto">
            <a:xfrm>
              <a:off x="2245" y="1821"/>
              <a:ext cx="499" cy="67"/>
            </a:xfrm>
            <a:prstGeom prst="rect">
              <a:avLst/>
            </a:prstGeom>
            <a:noFill/>
            <a:ln w="9525">
              <a:noFill/>
              <a:miter lim="800000"/>
              <a:headEnd/>
              <a:tailEnd/>
            </a:ln>
          </p:spPr>
          <p:txBody>
            <a:bodyPr lIns="0" tIns="0" rIns="0" bIns="0">
              <a:spAutoFit/>
            </a:bodyPr>
            <a:lstStyle/>
            <a:p>
              <a:pPr>
                <a:spcBef>
                  <a:spcPct val="50000"/>
                </a:spcBef>
              </a:pPr>
              <a:r>
                <a:rPr lang="ru-RU" sz="700" b="1"/>
                <a:t>Тальменский</a:t>
              </a:r>
            </a:p>
          </p:txBody>
        </p:sp>
        <p:sp>
          <p:nvSpPr>
            <p:cNvPr id="67612" name="Text Box 65"/>
            <p:cNvSpPr txBox="1">
              <a:spLocks noChangeArrowheads="1"/>
            </p:cNvSpPr>
            <p:nvPr/>
          </p:nvSpPr>
          <p:spPr bwMode="auto">
            <a:xfrm>
              <a:off x="521" y="2115"/>
              <a:ext cx="499" cy="67"/>
            </a:xfrm>
            <a:prstGeom prst="rect">
              <a:avLst/>
            </a:prstGeom>
            <a:noFill/>
            <a:ln w="9525">
              <a:noFill/>
              <a:miter lim="800000"/>
              <a:headEnd/>
              <a:tailEnd/>
            </a:ln>
          </p:spPr>
          <p:txBody>
            <a:bodyPr lIns="0" tIns="0" rIns="0" bIns="0">
              <a:spAutoFit/>
            </a:bodyPr>
            <a:lstStyle/>
            <a:p>
              <a:pPr>
                <a:spcBef>
                  <a:spcPct val="50000"/>
                </a:spcBef>
              </a:pPr>
              <a:r>
                <a:rPr lang="ru-RU" sz="700" b="1"/>
                <a:t>Немецкий</a:t>
              </a:r>
            </a:p>
          </p:txBody>
        </p:sp>
        <p:sp>
          <p:nvSpPr>
            <p:cNvPr id="67613" name="Text Box 66"/>
            <p:cNvSpPr txBox="1">
              <a:spLocks noChangeArrowheads="1"/>
            </p:cNvSpPr>
            <p:nvPr/>
          </p:nvSpPr>
          <p:spPr bwMode="auto">
            <a:xfrm>
              <a:off x="793" y="2365"/>
              <a:ext cx="499" cy="67"/>
            </a:xfrm>
            <a:prstGeom prst="rect">
              <a:avLst/>
            </a:prstGeom>
            <a:noFill/>
            <a:ln w="9525">
              <a:noFill/>
              <a:miter lim="800000"/>
              <a:headEnd/>
              <a:tailEnd/>
            </a:ln>
          </p:spPr>
          <p:txBody>
            <a:bodyPr lIns="0" tIns="0" rIns="0" bIns="0">
              <a:spAutoFit/>
            </a:bodyPr>
            <a:lstStyle/>
            <a:p>
              <a:pPr>
                <a:spcBef>
                  <a:spcPct val="50000"/>
                </a:spcBef>
              </a:pPr>
              <a:r>
                <a:rPr lang="ru-RU" sz="700" b="1"/>
                <a:t>Благовещенский</a:t>
              </a:r>
            </a:p>
          </p:txBody>
        </p:sp>
        <p:sp>
          <p:nvSpPr>
            <p:cNvPr id="67614" name="Text Box 67"/>
            <p:cNvSpPr txBox="1">
              <a:spLocks noChangeArrowheads="1"/>
            </p:cNvSpPr>
            <p:nvPr/>
          </p:nvSpPr>
          <p:spPr bwMode="auto">
            <a:xfrm>
              <a:off x="1202" y="2320"/>
              <a:ext cx="499" cy="67"/>
            </a:xfrm>
            <a:prstGeom prst="rect">
              <a:avLst/>
            </a:prstGeom>
            <a:noFill/>
            <a:ln w="9525">
              <a:noFill/>
              <a:miter lim="800000"/>
              <a:headEnd/>
              <a:tailEnd/>
            </a:ln>
          </p:spPr>
          <p:txBody>
            <a:bodyPr lIns="0" tIns="0" rIns="0" bIns="0">
              <a:spAutoFit/>
            </a:bodyPr>
            <a:lstStyle/>
            <a:p>
              <a:pPr>
                <a:spcBef>
                  <a:spcPct val="50000"/>
                </a:spcBef>
              </a:pPr>
              <a:r>
                <a:rPr lang="ru-RU" sz="700" b="1"/>
                <a:t>Завьяловский</a:t>
              </a:r>
            </a:p>
          </p:txBody>
        </p:sp>
        <p:sp>
          <p:nvSpPr>
            <p:cNvPr id="67615" name="Text Box 68"/>
            <p:cNvSpPr txBox="1">
              <a:spLocks noChangeArrowheads="1"/>
            </p:cNvSpPr>
            <p:nvPr/>
          </p:nvSpPr>
          <p:spPr bwMode="auto">
            <a:xfrm>
              <a:off x="1292" y="2568"/>
              <a:ext cx="499" cy="67"/>
            </a:xfrm>
            <a:prstGeom prst="rect">
              <a:avLst/>
            </a:prstGeom>
            <a:noFill/>
            <a:ln w="9525">
              <a:noFill/>
              <a:miter lim="800000"/>
              <a:headEnd/>
              <a:tailEnd/>
            </a:ln>
          </p:spPr>
          <p:txBody>
            <a:bodyPr lIns="0" tIns="0" rIns="0" bIns="0">
              <a:spAutoFit/>
            </a:bodyPr>
            <a:lstStyle/>
            <a:p>
              <a:pPr>
                <a:spcBef>
                  <a:spcPct val="50000"/>
                </a:spcBef>
              </a:pPr>
              <a:r>
                <a:rPr lang="ru-RU" sz="700" b="1"/>
                <a:t>Романовский</a:t>
              </a:r>
            </a:p>
          </p:txBody>
        </p:sp>
        <p:sp>
          <p:nvSpPr>
            <p:cNvPr id="67616" name="Text Box 69"/>
            <p:cNvSpPr txBox="1">
              <a:spLocks noChangeArrowheads="1"/>
            </p:cNvSpPr>
            <p:nvPr/>
          </p:nvSpPr>
          <p:spPr bwMode="auto">
            <a:xfrm>
              <a:off x="2925" y="2568"/>
              <a:ext cx="499" cy="67"/>
            </a:xfrm>
            <a:prstGeom prst="rect">
              <a:avLst/>
            </a:prstGeom>
            <a:noFill/>
            <a:ln w="9525">
              <a:noFill/>
              <a:miter lim="800000"/>
              <a:headEnd/>
              <a:tailEnd/>
            </a:ln>
          </p:spPr>
          <p:txBody>
            <a:bodyPr lIns="0" tIns="0" rIns="0" bIns="0">
              <a:spAutoFit/>
            </a:bodyPr>
            <a:lstStyle/>
            <a:p>
              <a:pPr>
                <a:spcBef>
                  <a:spcPct val="50000"/>
                </a:spcBef>
              </a:pPr>
              <a:r>
                <a:rPr lang="ru-RU" sz="700" b="1"/>
                <a:t>Зональный</a:t>
              </a:r>
            </a:p>
          </p:txBody>
        </p:sp>
        <p:sp>
          <p:nvSpPr>
            <p:cNvPr id="67617" name="Text Box 70"/>
            <p:cNvSpPr txBox="1">
              <a:spLocks noChangeArrowheads="1"/>
            </p:cNvSpPr>
            <p:nvPr/>
          </p:nvSpPr>
          <p:spPr bwMode="auto">
            <a:xfrm>
              <a:off x="3288" y="2659"/>
              <a:ext cx="499" cy="67"/>
            </a:xfrm>
            <a:prstGeom prst="rect">
              <a:avLst/>
            </a:prstGeom>
            <a:noFill/>
            <a:ln w="9525">
              <a:noFill/>
              <a:miter lim="800000"/>
              <a:headEnd/>
              <a:tailEnd/>
            </a:ln>
          </p:spPr>
          <p:txBody>
            <a:bodyPr lIns="0" tIns="0" rIns="0" bIns="0">
              <a:spAutoFit/>
            </a:bodyPr>
            <a:lstStyle/>
            <a:p>
              <a:pPr>
                <a:spcBef>
                  <a:spcPct val="50000"/>
                </a:spcBef>
              </a:pPr>
              <a:r>
                <a:rPr lang="ru-RU" sz="700" b="1"/>
                <a:t>Бийский</a:t>
              </a:r>
            </a:p>
          </p:txBody>
        </p:sp>
        <p:sp>
          <p:nvSpPr>
            <p:cNvPr id="67618" name="Text Box 71"/>
            <p:cNvSpPr txBox="1">
              <a:spLocks noChangeArrowheads="1"/>
            </p:cNvSpPr>
            <p:nvPr/>
          </p:nvSpPr>
          <p:spPr bwMode="auto">
            <a:xfrm>
              <a:off x="1610" y="3091"/>
              <a:ext cx="499" cy="67"/>
            </a:xfrm>
            <a:prstGeom prst="rect">
              <a:avLst/>
            </a:prstGeom>
            <a:noFill/>
            <a:ln w="9525">
              <a:noFill/>
              <a:miter lim="800000"/>
              <a:headEnd/>
              <a:tailEnd/>
            </a:ln>
          </p:spPr>
          <p:txBody>
            <a:bodyPr lIns="0" tIns="0" rIns="0" bIns="0">
              <a:spAutoFit/>
            </a:bodyPr>
            <a:lstStyle/>
            <a:p>
              <a:pPr>
                <a:spcBef>
                  <a:spcPct val="50000"/>
                </a:spcBef>
              </a:pPr>
              <a:r>
                <a:rPr lang="ru-RU" sz="700" b="1"/>
                <a:t>Поспелихинский</a:t>
              </a:r>
            </a:p>
          </p:txBody>
        </p:sp>
        <p:sp>
          <p:nvSpPr>
            <p:cNvPr id="67619" name="Text Box 72"/>
            <p:cNvSpPr txBox="1">
              <a:spLocks noChangeArrowheads="1"/>
            </p:cNvSpPr>
            <p:nvPr/>
          </p:nvSpPr>
          <p:spPr bwMode="auto">
            <a:xfrm>
              <a:off x="1655" y="3499"/>
              <a:ext cx="499" cy="67"/>
            </a:xfrm>
            <a:prstGeom prst="rect">
              <a:avLst/>
            </a:prstGeom>
            <a:noFill/>
            <a:ln w="9525">
              <a:noFill/>
              <a:miter lim="800000"/>
              <a:headEnd/>
              <a:tailEnd/>
            </a:ln>
          </p:spPr>
          <p:txBody>
            <a:bodyPr lIns="0" tIns="0" rIns="0" bIns="0">
              <a:spAutoFit/>
            </a:bodyPr>
            <a:lstStyle/>
            <a:p>
              <a:pPr>
                <a:spcBef>
                  <a:spcPct val="50000"/>
                </a:spcBef>
              </a:pPr>
              <a:r>
                <a:rPr lang="ru-RU" sz="700" b="1"/>
                <a:t>Змеиногорский</a:t>
              </a:r>
            </a:p>
          </p:txBody>
        </p:sp>
      </p:grpSp>
      <p:sp>
        <p:nvSpPr>
          <p:cNvPr id="254982" name="Rectangle 6"/>
          <p:cNvSpPr>
            <a:spLocks noGrp="1" noChangeArrowheads="1"/>
          </p:cNvSpPr>
          <p:nvPr>
            <p:ph type="title"/>
          </p:nvPr>
        </p:nvSpPr>
        <p:spPr>
          <a:xfrm>
            <a:off x="0" y="0"/>
            <a:ext cx="9144000" cy="1341438"/>
          </a:xfrm>
          <a:solidFill>
            <a:srgbClr val="000099"/>
          </a:solidFill>
        </p:spPr>
        <p:txBody>
          <a:bodyPr>
            <a:normAutofit fontScale="90000"/>
          </a:bodyPr>
          <a:lstStyle/>
          <a:p>
            <a:pPr eaLnBrk="1" fontAlgn="auto" hangingPunct="1">
              <a:spcAft>
                <a:spcPts val="0"/>
              </a:spcAft>
              <a:defRPr/>
            </a:pPr>
            <a:r>
              <a:rPr lang="ru-RU" sz="2400" b="1" dirty="0">
                <a:solidFill>
                  <a:schemeClr val="bg1"/>
                </a:solidFill>
              </a:rPr>
              <a:t>Административные территории Алтайского края по уровню </a:t>
            </a:r>
            <a:r>
              <a:rPr lang="ru-RU" sz="2400" b="1" i="1" dirty="0">
                <a:solidFill>
                  <a:srgbClr val="FFFF00"/>
                </a:solidFill>
              </a:rPr>
              <a:t>индекса опасности канцерогенного риска</a:t>
            </a:r>
            <a:r>
              <a:rPr lang="ru-RU" sz="2400" b="1" dirty="0">
                <a:solidFill>
                  <a:schemeClr val="tx1"/>
                </a:solidFill>
              </a:rPr>
              <a:t> </a:t>
            </a:r>
            <a:r>
              <a:rPr lang="ru-RU" sz="2400" b="1" dirty="0">
                <a:solidFill>
                  <a:schemeClr val="bg1"/>
                </a:solidFill>
              </a:rPr>
              <a:t>для здоровья населения от загрязнения химическими веществами </a:t>
            </a:r>
            <a:r>
              <a:rPr lang="ru-RU" sz="2400" b="1" i="1" dirty="0">
                <a:solidFill>
                  <a:srgbClr val="FFFF00"/>
                </a:solidFill>
              </a:rPr>
              <a:t>рыбы и </a:t>
            </a:r>
            <a:r>
              <a:rPr lang="ru-RU" sz="2400" b="1" i="1" dirty="0" smtClean="0">
                <a:solidFill>
                  <a:srgbClr val="FFFF00"/>
                </a:solidFill>
              </a:rPr>
              <a:t>рыбопродуктов </a:t>
            </a:r>
            <a:r>
              <a:rPr lang="ru-RU" sz="2400" b="1" dirty="0" smtClean="0">
                <a:solidFill>
                  <a:schemeClr val="bg1"/>
                </a:solidFill>
              </a:rPr>
              <a:t>(суммарный </a:t>
            </a:r>
            <a:r>
              <a:rPr lang="ru-RU" sz="2400" b="1" dirty="0">
                <a:solidFill>
                  <a:schemeClr val="bg1"/>
                </a:solidFill>
              </a:rPr>
              <a:t>индекс опасности)</a:t>
            </a:r>
          </a:p>
        </p:txBody>
      </p:sp>
      <p:sp>
        <p:nvSpPr>
          <p:cNvPr id="67588" name="Text Box 7"/>
          <p:cNvSpPr txBox="1">
            <a:spLocks noChangeArrowheads="1"/>
          </p:cNvSpPr>
          <p:nvPr/>
        </p:nvSpPr>
        <p:spPr bwMode="auto">
          <a:xfrm>
            <a:off x="7164388" y="2492375"/>
            <a:ext cx="1944687" cy="2100263"/>
          </a:xfrm>
          <a:prstGeom prst="rect">
            <a:avLst/>
          </a:prstGeom>
          <a:noFill/>
          <a:ln w="9525">
            <a:noFill/>
            <a:miter lim="800000"/>
            <a:headEnd/>
            <a:tailEnd/>
          </a:ln>
        </p:spPr>
        <p:txBody>
          <a:bodyPr>
            <a:spAutoFit/>
          </a:bodyPr>
          <a:lstStyle/>
          <a:p>
            <a:pPr>
              <a:spcBef>
                <a:spcPct val="50000"/>
              </a:spcBef>
              <a:buFont typeface="Wingdings" pitchFamily="2" charset="2"/>
              <a:buChar char="ь"/>
            </a:pPr>
            <a:r>
              <a:rPr lang="ru-RU" sz="2400"/>
              <a:t> кадмий</a:t>
            </a:r>
          </a:p>
          <a:p>
            <a:pPr>
              <a:spcBef>
                <a:spcPct val="50000"/>
              </a:spcBef>
              <a:buFont typeface="Wingdings" pitchFamily="2" charset="2"/>
              <a:buChar char="ь"/>
            </a:pPr>
            <a:r>
              <a:rPr lang="ru-RU" sz="2400"/>
              <a:t> свинец</a:t>
            </a:r>
          </a:p>
          <a:p>
            <a:pPr>
              <a:spcBef>
                <a:spcPct val="50000"/>
              </a:spcBef>
              <a:buFont typeface="Wingdings" pitchFamily="2" charset="2"/>
              <a:buChar char="ь"/>
            </a:pPr>
            <a:r>
              <a:rPr lang="ru-RU" sz="2400"/>
              <a:t> мышьяк</a:t>
            </a:r>
          </a:p>
          <a:p>
            <a:pPr>
              <a:spcBef>
                <a:spcPct val="50000"/>
              </a:spcBef>
              <a:buFont typeface="Wingdings" pitchFamily="2" charset="2"/>
              <a:buChar char="ь"/>
            </a:pPr>
            <a:r>
              <a:rPr lang="ru-RU" sz="2400"/>
              <a:t>ДДТ</a:t>
            </a:r>
          </a:p>
        </p:txBody>
      </p:sp>
      <p:graphicFrame>
        <p:nvGraphicFramePr>
          <p:cNvPr id="255056" name="Group 80"/>
          <p:cNvGraphicFramePr>
            <a:graphicFrameLocks noGrp="1"/>
          </p:cNvGraphicFramePr>
          <p:nvPr>
            <p:ph idx="1"/>
          </p:nvPr>
        </p:nvGraphicFramePr>
        <p:xfrm>
          <a:off x="5219700" y="5516563"/>
          <a:ext cx="2459037" cy="720726"/>
        </p:xfrm>
        <a:graphic>
          <a:graphicData uri="http://schemas.openxmlformats.org/drawingml/2006/table">
            <a:tbl>
              <a:tblPr/>
              <a:tblGrid>
                <a:gridCol w="401637"/>
                <a:gridCol w="2057400"/>
              </a:tblGrid>
              <a:tr h="2413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0" marB="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smtClean="0">
                          <a:ln>
                            <a:noFill/>
                          </a:ln>
                          <a:solidFill>
                            <a:srgbClr val="000066"/>
                          </a:solidFill>
                          <a:effectLst/>
                          <a:latin typeface="Arial" pitchFamily="34" charset="0"/>
                        </a:rPr>
                        <a:t>нет загрязнений</a:t>
                      </a:r>
                    </a:p>
                  </a:txBody>
                  <a:tcPr marL="18000" marR="18000" marT="0" marB="0" horzOverflow="overflow">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r h="2397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0" marB="0" horzOverflow="overflow">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smtClean="0">
                          <a:ln>
                            <a:noFill/>
                          </a:ln>
                          <a:solidFill>
                            <a:srgbClr val="000066"/>
                          </a:solidFill>
                          <a:effectLst/>
                          <a:latin typeface="Arial" pitchFamily="34" charset="0"/>
                        </a:rPr>
                        <a:t>индекс ниже 1,56Е-04</a:t>
                      </a:r>
                    </a:p>
                  </a:txBody>
                  <a:tcPr marL="18000" marR="18000" marT="0" marB="0" horzOverflow="overflow">
                    <a:lnL w="12700" cap="flat" cmpd="sng" algn="ctr">
                      <a:solidFill>
                        <a:schemeClr val="tx1"/>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r h="2397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ru-RU"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ndParaRPr>
                    </a:p>
                  </a:txBody>
                  <a:tcPr marL="18000" marR="18000" marT="0" marB="0" horzOverflow="overflow">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ru-RU" sz="1400" b="0" i="0" u="none" strike="noStrike" cap="none" normalizeH="0" baseline="0" dirty="0" smtClean="0">
                          <a:ln>
                            <a:noFill/>
                          </a:ln>
                          <a:solidFill>
                            <a:srgbClr val="000066"/>
                          </a:solidFill>
                          <a:effectLst/>
                          <a:latin typeface="Arial" pitchFamily="34" charset="0"/>
                        </a:rPr>
                        <a:t>индекс выше 1,56Е-04</a:t>
                      </a:r>
                      <a:endParaRPr kumimoji="0" lang="ru-RU" sz="1400" b="0" i="0" u="none" strike="noStrike" cap="none" normalizeH="0" baseline="0" dirty="0" smtClean="0">
                        <a:ln>
                          <a:noFill/>
                        </a:ln>
                        <a:solidFill>
                          <a:schemeClr val="tx1"/>
                        </a:solidFill>
                        <a:effectLst/>
                        <a:latin typeface="Arial" pitchFamily="34" charset="0"/>
                      </a:endParaRPr>
                    </a:p>
                  </a:txBody>
                  <a:tcPr marL="18000" marR="18000" marT="0" marB="0" horzOverflow="overflow">
                    <a:lnL w="12700" cap="flat" cmpd="sng" algn="ctr">
                      <a:solidFill>
                        <a:schemeClr val="tx1"/>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a:noFill/>
                    </a:lnTlToBr>
                    <a:lnBlToTr>
                      <a:noFill/>
                    </a:lnBlToTr>
                    <a:noFill/>
                  </a:tcPr>
                </a:tc>
              </a:tr>
            </a:tbl>
          </a:graphicData>
        </a:graphic>
      </p:graphicFrame>
      <p:sp>
        <p:nvSpPr>
          <p:cNvPr id="255050" name="Text Box 74"/>
          <p:cNvSpPr txBox="1">
            <a:spLocks noChangeArrowheads="1"/>
          </p:cNvSpPr>
          <p:nvPr/>
        </p:nvSpPr>
        <p:spPr bwMode="auto">
          <a:xfrm>
            <a:off x="3490913" y="3179763"/>
            <a:ext cx="1296987" cy="320675"/>
          </a:xfrm>
          <a:prstGeom prst="rect">
            <a:avLst/>
          </a:prstGeom>
          <a:noFill/>
          <a:ln w="9525">
            <a:noFill/>
            <a:miter lim="800000"/>
            <a:headEnd/>
            <a:tailEnd/>
          </a:ln>
          <a:effectLst/>
        </p:spPr>
        <p:txBody>
          <a:bodyPr>
            <a:spAutoFit/>
          </a:bodyPr>
          <a:lstStyle/>
          <a:p>
            <a:pPr>
              <a:spcBef>
                <a:spcPct val="50000"/>
              </a:spcBef>
              <a:defRPr/>
            </a:pPr>
            <a:r>
              <a:rPr lang="ru-RU" sz="1500">
                <a:solidFill>
                  <a:schemeClr val="hlink"/>
                </a:solidFill>
                <a:effectLst>
                  <a:outerShdw blurRad="38100" dist="38100" dir="2700000" algn="tl">
                    <a:srgbClr val="000000"/>
                  </a:outerShdw>
                </a:effectLst>
                <a:latin typeface="Arial Black" pitchFamily="34" charset="0"/>
              </a:rPr>
              <a:t>Барнаул</a:t>
            </a:r>
          </a:p>
        </p:txBody>
      </p:sp>
      <p:sp>
        <p:nvSpPr>
          <p:cNvPr id="67605" name="Прямоугольник 20"/>
          <p:cNvSpPr>
            <a:spLocks noChangeArrowheads="1"/>
          </p:cNvSpPr>
          <p:nvPr/>
        </p:nvSpPr>
        <p:spPr bwMode="auto">
          <a:xfrm>
            <a:off x="5275263" y="6524625"/>
            <a:ext cx="3833812" cy="307975"/>
          </a:xfrm>
          <a:prstGeom prst="rect">
            <a:avLst/>
          </a:prstGeom>
          <a:noFill/>
          <a:ln w="9525">
            <a:noFill/>
            <a:miter lim="800000"/>
            <a:headEnd/>
            <a:tailEnd/>
          </a:ln>
        </p:spPr>
        <p:txBody>
          <a:bodyPr wrap="none">
            <a:spAutoFit/>
          </a:bodyPr>
          <a:lstStyle/>
          <a:p>
            <a:pPr algn="r"/>
            <a:r>
              <a:rPr lang="ru-RU" sz="1400"/>
              <a:t>Роспотребнадзор, 2013; Лазарев А.Ф., 2013</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idx="4294967295"/>
          </p:nvPr>
        </p:nvSpPr>
        <p:spPr>
          <a:xfrm>
            <a:off x="0" y="0"/>
            <a:ext cx="9144000" cy="1528763"/>
          </a:xfrm>
          <a:solidFill>
            <a:srgbClr val="000099"/>
          </a:solidFill>
        </p:spPr>
        <p:txBody>
          <a:bodyPr/>
          <a:lstStyle/>
          <a:p>
            <a:pPr eaLnBrk="1" hangingPunct="1"/>
            <a:r>
              <a:rPr lang="ru-RU" sz="2200" b="1" smtClean="0">
                <a:solidFill>
                  <a:srgbClr val="FFFF00"/>
                </a:solidFill>
              </a:rPr>
              <a:t>Популяционный канцерогенный риск</a:t>
            </a:r>
            <a:r>
              <a:rPr lang="ru-RU" sz="2200" b="1" smtClean="0">
                <a:solidFill>
                  <a:schemeClr val="tx1"/>
                </a:solidFill>
              </a:rPr>
              <a:t> </a:t>
            </a:r>
            <a:r>
              <a:rPr lang="ru-RU" sz="2200" b="1" smtClean="0">
                <a:solidFill>
                  <a:schemeClr val="bg1"/>
                </a:solidFill>
              </a:rPr>
              <a:t>при постоянном употреблении </a:t>
            </a:r>
            <a:r>
              <a:rPr lang="ru-RU" sz="2200" b="1" u="sng" smtClean="0">
                <a:solidFill>
                  <a:schemeClr val="bg1"/>
                </a:solidFill>
              </a:rPr>
              <a:t>продуктов питания загрязненных химическими веществами</a:t>
            </a:r>
            <a:r>
              <a:rPr lang="ru-RU" sz="2200" b="1" smtClean="0">
                <a:solidFill>
                  <a:schemeClr val="bg1"/>
                </a:solidFill>
              </a:rPr>
              <a:t> в административных территориях края может привести к росту дополнительных случаев заболеваний раком.</a:t>
            </a:r>
          </a:p>
        </p:txBody>
      </p:sp>
      <p:graphicFrame>
        <p:nvGraphicFramePr>
          <p:cNvPr id="12290" name="Object 2"/>
          <p:cNvGraphicFramePr>
            <a:graphicFrameLocks noChangeAspect="1"/>
          </p:cNvGraphicFramePr>
          <p:nvPr/>
        </p:nvGraphicFramePr>
        <p:xfrm>
          <a:off x="755650" y="1560513"/>
          <a:ext cx="7777163" cy="5324475"/>
        </p:xfrm>
        <a:graphic>
          <a:graphicData uri="http://schemas.openxmlformats.org/presentationml/2006/ole">
            <mc:AlternateContent xmlns:mc="http://schemas.openxmlformats.org/markup-compatibility/2006">
              <mc:Choice xmlns:v="urn:schemas-microsoft-com:vml" Requires="v">
                <p:oleObj spid="_x0000_s12291" name="Image" r:id="rId3" imgW="9015873" imgH="6171429" progId="">
                  <p:embed/>
                </p:oleObj>
              </mc:Choice>
              <mc:Fallback>
                <p:oleObj name="Image" r:id="rId3" imgW="9015873" imgH="6171429"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560513"/>
                        <a:ext cx="7777163" cy="532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8791" name="Text Box 23"/>
          <p:cNvSpPr txBox="1">
            <a:spLocks noChangeArrowheads="1"/>
          </p:cNvSpPr>
          <p:nvPr/>
        </p:nvSpPr>
        <p:spPr bwMode="auto">
          <a:xfrm>
            <a:off x="5003800" y="2708275"/>
            <a:ext cx="1296988" cy="320675"/>
          </a:xfrm>
          <a:prstGeom prst="rect">
            <a:avLst/>
          </a:prstGeom>
          <a:noFill/>
          <a:ln w="9525">
            <a:noFill/>
            <a:miter lim="800000"/>
            <a:headEnd/>
            <a:tailEnd/>
          </a:ln>
          <a:effectLst/>
        </p:spPr>
        <p:txBody>
          <a:bodyPr>
            <a:spAutoFit/>
          </a:bodyPr>
          <a:lstStyle/>
          <a:p>
            <a:pPr>
              <a:spcBef>
                <a:spcPct val="50000"/>
              </a:spcBef>
              <a:defRPr/>
            </a:pPr>
            <a:r>
              <a:rPr lang="ru-RU" sz="1500">
                <a:solidFill>
                  <a:srgbClr val="33CC33"/>
                </a:solidFill>
                <a:effectLst>
                  <a:outerShdw blurRad="38100" dist="38100" dir="2700000" algn="tl">
                    <a:srgbClr val="000000"/>
                  </a:outerShdw>
                </a:effectLst>
                <a:latin typeface="Arial Black" pitchFamily="34" charset="0"/>
              </a:rPr>
              <a:t>Барнаул</a:t>
            </a:r>
          </a:p>
        </p:txBody>
      </p:sp>
      <p:sp>
        <p:nvSpPr>
          <p:cNvPr id="12293" name="Прямоугольник 4"/>
          <p:cNvSpPr>
            <a:spLocks noChangeArrowheads="1"/>
          </p:cNvSpPr>
          <p:nvPr/>
        </p:nvSpPr>
        <p:spPr bwMode="auto">
          <a:xfrm>
            <a:off x="5275263" y="6524625"/>
            <a:ext cx="3833812" cy="307975"/>
          </a:xfrm>
          <a:prstGeom prst="rect">
            <a:avLst/>
          </a:prstGeom>
          <a:noFill/>
          <a:ln w="9525">
            <a:noFill/>
            <a:miter lim="800000"/>
            <a:headEnd/>
            <a:tailEnd/>
          </a:ln>
        </p:spPr>
        <p:txBody>
          <a:bodyPr wrap="none">
            <a:spAutoFit/>
          </a:bodyPr>
          <a:lstStyle/>
          <a:p>
            <a:pPr algn="r"/>
            <a:r>
              <a:rPr lang="ru-RU" sz="1400"/>
              <a:t>Роспотребнадзор, 2013; Лазарев А.Ф., 2013</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xfrm>
            <a:off x="457200" y="1412875"/>
            <a:ext cx="8229600" cy="5040313"/>
          </a:xfrm>
          <a:ln>
            <a:solidFill>
              <a:srgbClr val="E5FFFF"/>
            </a:solidFill>
          </a:ln>
        </p:spPr>
        <p:txBody>
          <a:bodyPr/>
          <a:lstStyle/>
          <a:p>
            <a:pPr eaLnBrk="1" hangingPunct="1">
              <a:buFont typeface="Wingdings" pitchFamily="2" charset="2"/>
              <a:buNone/>
            </a:pPr>
            <a:r>
              <a:rPr lang="ru-RU" sz="2800" smtClean="0"/>
              <a:t>Уровень онкологического риска в различных районах края определялся нами в зависимости от уровня суммарного канцерогенного прессинга, отраженного суммарным влиянием отдельных канцерогенных факторов, выраженных в баллах (высокий – 3 балла, средний – 2, низкий – 1). </a:t>
            </a:r>
          </a:p>
          <a:p>
            <a:pPr eaLnBrk="1" hangingPunct="1">
              <a:buFont typeface="Wingdings" pitchFamily="2" charset="2"/>
              <a:buNone/>
            </a:pPr>
            <a:r>
              <a:rPr lang="ru-RU" sz="2800" smtClean="0"/>
              <a:t>Оценка уровня суммарного канцерогенного прессинга проводилась нами по итогам анализа содержания всех исследованных канцерогенов. Всего изучалось 12 параметров данных факторов.</a:t>
            </a:r>
          </a:p>
        </p:txBody>
      </p:sp>
      <p:sp>
        <p:nvSpPr>
          <p:cNvPr id="68611" name="Прямоугольник 2"/>
          <p:cNvSpPr>
            <a:spLocks noChangeArrowheads="1"/>
          </p:cNvSpPr>
          <p:nvPr/>
        </p:nvSpPr>
        <p:spPr bwMode="auto">
          <a:xfrm>
            <a:off x="7329488" y="6524625"/>
            <a:ext cx="1779587" cy="307975"/>
          </a:xfrm>
          <a:prstGeom prst="rect">
            <a:avLst/>
          </a:prstGeom>
          <a:noFill/>
          <a:ln w="9525">
            <a:noFill/>
            <a:miter lim="800000"/>
            <a:headEnd/>
            <a:tailEnd/>
          </a:ln>
        </p:spPr>
        <p:txBody>
          <a:bodyPr wrap="none">
            <a:spAutoFit/>
          </a:bodyPr>
          <a:lstStyle/>
          <a:p>
            <a:pPr algn="r"/>
            <a:r>
              <a:rPr lang="ru-RU" sz="1400"/>
              <a:t>Лазарев А.Ф., 2013</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body" idx="1"/>
          </p:nvPr>
        </p:nvSpPr>
        <p:spPr>
          <a:xfrm>
            <a:off x="468313" y="1268413"/>
            <a:ext cx="8496300" cy="5040312"/>
          </a:xfrm>
          <a:ln>
            <a:solidFill>
              <a:srgbClr val="E5FFFF"/>
            </a:solidFill>
          </a:ln>
        </p:spPr>
        <p:txBody>
          <a:bodyPr/>
          <a:lstStyle/>
          <a:p>
            <a:pPr eaLnBrk="1" hangingPunct="1">
              <a:buFont typeface="Wingdings" pitchFamily="2" charset="2"/>
              <a:buNone/>
            </a:pPr>
            <a:r>
              <a:rPr lang="ru-RU" sz="2800" dirty="0" smtClean="0"/>
              <a:t>Данное исследование показало, что ни один из изучаемых факторов </a:t>
            </a:r>
            <a:r>
              <a:rPr lang="ru-RU" sz="2800" u="sng" dirty="0" smtClean="0"/>
              <a:t>не оказал самостоятельного решающего влияния</a:t>
            </a:r>
            <a:r>
              <a:rPr lang="ru-RU" sz="2800" dirty="0" smtClean="0"/>
              <a:t> на уровень онкологических заболеваний у населения. Вместе с тем, наиболее высокий уровень онкологической заболеваемости нами был обнаружен в тех административных территориях, где был </a:t>
            </a:r>
            <a:r>
              <a:rPr lang="ru-RU" sz="2800" u="sng" dirty="0" smtClean="0"/>
              <a:t>установлен </a:t>
            </a:r>
            <a:r>
              <a:rPr lang="ru-RU" sz="2800" dirty="0" smtClean="0"/>
              <a:t>наиболее </a:t>
            </a:r>
            <a:r>
              <a:rPr lang="ru-RU" sz="2800" u="sng" dirty="0" smtClean="0"/>
              <a:t>высокий уровень суммарного канцерогенного прессинга</a:t>
            </a:r>
            <a:r>
              <a:rPr lang="ru-RU" sz="2800" dirty="0" smtClean="0"/>
              <a:t> («проблемные» районы – Мамонтовский, </a:t>
            </a:r>
            <a:r>
              <a:rPr lang="ru-RU" sz="2800" dirty="0" err="1" smtClean="0"/>
              <a:t>Курьинский</a:t>
            </a:r>
            <a:r>
              <a:rPr lang="ru-RU" sz="2800" dirty="0" smtClean="0"/>
              <a:t>). Суммарный канцерогенный прессинг здесь превысил 25 баллов.</a:t>
            </a:r>
          </a:p>
        </p:txBody>
      </p:sp>
      <p:sp>
        <p:nvSpPr>
          <p:cNvPr id="69635" name="Прямоугольник 2"/>
          <p:cNvSpPr>
            <a:spLocks noChangeArrowheads="1"/>
          </p:cNvSpPr>
          <p:nvPr/>
        </p:nvSpPr>
        <p:spPr bwMode="auto">
          <a:xfrm>
            <a:off x="7329488" y="6524625"/>
            <a:ext cx="1779587" cy="307975"/>
          </a:xfrm>
          <a:prstGeom prst="rect">
            <a:avLst/>
          </a:prstGeom>
          <a:noFill/>
          <a:ln w="9525">
            <a:noFill/>
            <a:miter lim="800000"/>
            <a:headEnd/>
            <a:tailEnd/>
          </a:ln>
        </p:spPr>
        <p:txBody>
          <a:bodyPr wrap="none">
            <a:spAutoFit/>
          </a:bodyPr>
          <a:lstStyle/>
          <a:p>
            <a:pPr algn="r"/>
            <a:r>
              <a:rPr lang="ru-RU" sz="1400"/>
              <a:t>Лазарев А.Ф., 2013</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body" idx="1"/>
          </p:nvPr>
        </p:nvSpPr>
        <p:spPr>
          <a:xfrm>
            <a:off x="395288" y="1412875"/>
            <a:ext cx="8569325" cy="5184775"/>
          </a:xfrm>
          <a:ln>
            <a:solidFill>
              <a:srgbClr val="E5FFFF"/>
            </a:solidFill>
          </a:ln>
        </p:spPr>
        <p:txBody>
          <a:bodyPr>
            <a:normAutofit lnSpcReduction="10000"/>
          </a:bodyPr>
          <a:lstStyle/>
          <a:p>
            <a:pPr marL="274320" indent="-274320" eaLnBrk="1" fontAlgn="auto" hangingPunct="1">
              <a:spcAft>
                <a:spcPts val="0"/>
              </a:spcAft>
              <a:buFont typeface="Wingdings" pitchFamily="2" charset="2"/>
              <a:buNone/>
              <a:defRPr/>
            </a:pPr>
            <a:r>
              <a:rPr lang="ru-RU" sz="2800" dirty="0"/>
              <a:t>Там, где был установлен наиболее низкий уровень суммарного канцерогенного прессинга (менее 10 баллов) отмечен и наиболее низкий уровень онкологической заболеваемости (</a:t>
            </a:r>
            <a:r>
              <a:rPr lang="ru-RU" sz="2800" dirty="0" err="1"/>
              <a:t>Бурлинский</a:t>
            </a:r>
            <a:r>
              <a:rPr lang="ru-RU" sz="2800" dirty="0"/>
              <a:t>, </a:t>
            </a:r>
            <a:r>
              <a:rPr lang="ru-RU" sz="2800" dirty="0" err="1"/>
              <a:t>Табунский</a:t>
            </a:r>
            <a:r>
              <a:rPr lang="ru-RU" sz="2800" dirty="0"/>
              <a:t>, Немецкий, </a:t>
            </a:r>
            <a:r>
              <a:rPr lang="ru-RU" sz="2800" dirty="0" err="1"/>
              <a:t>В-Суетский</a:t>
            </a:r>
            <a:r>
              <a:rPr lang="ru-RU" sz="2800" dirty="0"/>
              <a:t>, </a:t>
            </a:r>
            <a:r>
              <a:rPr lang="ru-RU" sz="2800" dirty="0" err="1"/>
              <a:t>Крутихинский</a:t>
            </a:r>
            <a:r>
              <a:rPr lang="ru-RU" sz="2800" dirty="0"/>
              <a:t>, </a:t>
            </a:r>
            <a:r>
              <a:rPr lang="ru-RU" sz="2800" dirty="0" err="1"/>
              <a:t>Заринский</a:t>
            </a:r>
            <a:r>
              <a:rPr lang="ru-RU" sz="2800" dirty="0"/>
              <a:t>, </a:t>
            </a:r>
            <a:r>
              <a:rPr lang="ru-RU" sz="2800" dirty="0" err="1"/>
              <a:t>Тогульский</a:t>
            </a:r>
            <a:r>
              <a:rPr lang="ru-RU" sz="2800" dirty="0"/>
              <a:t>, </a:t>
            </a:r>
            <a:r>
              <a:rPr lang="ru-RU" sz="2800" dirty="0" err="1"/>
              <a:t>Солтонский</a:t>
            </a:r>
            <a:r>
              <a:rPr lang="ru-RU" sz="2800" dirty="0"/>
              <a:t>, </a:t>
            </a:r>
            <a:r>
              <a:rPr lang="ru-RU" sz="2800" dirty="0" err="1"/>
              <a:t>Солонешенский</a:t>
            </a:r>
            <a:r>
              <a:rPr lang="ru-RU" sz="2800" dirty="0"/>
              <a:t>, </a:t>
            </a:r>
            <a:r>
              <a:rPr lang="ru-RU" sz="2800" dirty="0" err="1"/>
              <a:t>Чарышский</a:t>
            </a:r>
            <a:r>
              <a:rPr lang="ru-RU" sz="2800" dirty="0"/>
              <a:t>). </a:t>
            </a:r>
          </a:p>
          <a:p>
            <a:pPr marL="274320" indent="-274320" eaLnBrk="1" fontAlgn="auto" hangingPunct="1">
              <a:spcAft>
                <a:spcPts val="0"/>
              </a:spcAft>
              <a:buFont typeface="Wingdings" pitchFamily="2" charset="2"/>
              <a:buNone/>
              <a:defRPr/>
            </a:pPr>
            <a:r>
              <a:rPr lang="ru-RU" sz="2800" dirty="0"/>
              <a:t>При среднем уровне суммарного канцерогенного прессинга (от 10 до 25 баллов) регистрировался средний уровень заболеваемости (Алтайский, </a:t>
            </a:r>
            <a:r>
              <a:rPr lang="ru-RU" sz="2800" dirty="0" err="1"/>
              <a:t>Косихинский</a:t>
            </a:r>
            <a:r>
              <a:rPr lang="ru-RU" sz="2800" dirty="0"/>
              <a:t>, </a:t>
            </a:r>
            <a:r>
              <a:rPr lang="ru-RU" sz="2800" dirty="0" err="1"/>
              <a:t>Кытмановский</a:t>
            </a:r>
            <a:r>
              <a:rPr lang="ru-RU" sz="2800" dirty="0"/>
              <a:t>, </a:t>
            </a:r>
            <a:r>
              <a:rPr lang="ru-RU" sz="2800" dirty="0" err="1"/>
              <a:t>Калманский</a:t>
            </a:r>
            <a:r>
              <a:rPr lang="ru-RU" sz="2800" dirty="0"/>
              <a:t>, Павловский, Троицкий, Целинный и др.).</a:t>
            </a:r>
          </a:p>
        </p:txBody>
      </p:sp>
      <p:sp>
        <p:nvSpPr>
          <p:cNvPr id="70659" name="Прямоугольник 2"/>
          <p:cNvSpPr>
            <a:spLocks noChangeArrowheads="1"/>
          </p:cNvSpPr>
          <p:nvPr/>
        </p:nvSpPr>
        <p:spPr bwMode="auto">
          <a:xfrm>
            <a:off x="7329488" y="6524625"/>
            <a:ext cx="1779587" cy="307975"/>
          </a:xfrm>
          <a:prstGeom prst="rect">
            <a:avLst/>
          </a:prstGeom>
          <a:noFill/>
          <a:ln w="9525">
            <a:noFill/>
            <a:miter lim="800000"/>
            <a:headEnd/>
            <a:tailEnd/>
          </a:ln>
        </p:spPr>
        <p:txBody>
          <a:bodyPr wrap="none">
            <a:spAutoFit/>
          </a:bodyPr>
          <a:lstStyle/>
          <a:p>
            <a:pPr algn="r"/>
            <a:r>
              <a:rPr lang="ru-RU" sz="1400"/>
              <a:t>Лазарев А.Ф., 2013</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body" idx="1"/>
          </p:nvPr>
        </p:nvSpPr>
        <p:spPr>
          <a:xfrm>
            <a:off x="466725" y="1341438"/>
            <a:ext cx="8353425" cy="4967287"/>
          </a:xfrm>
          <a:ln>
            <a:solidFill>
              <a:srgbClr val="E5FFFF"/>
            </a:solidFill>
          </a:ln>
        </p:spPr>
        <p:txBody>
          <a:bodyPr/>
          <a:lstStyle/>
          <a:p>
            <a:pPr marL="0" indent="449263" eaLnBrk="1" hangingPunct="1">
              <a:buFont typeface="Wingdings" pitchFamily="2" charset="2"/>
              <a:buNone/>
            </a:pPr>
            <a:r>
              <a:rPr lang="ru-RU" sz="2800" b="1" i="1" smtClean="0"/>
              <a:t>Таким образом, данное исследование показало, что уровень онкологического риска для населения каждой административной территории </a:t>
            </a:r>
            <a:r>
              <a:rPr lang="ru-RU" sz="2800" b="1" i="1" u="sng" smtClean="0"/>
              <a:t>следует оценивать</a:t>
            </a:r>
            <a:r>
              <a:rPr lang="ru-RU" sz="2800" b="1" i="1" smtClean="0"/>
              <a:t> ни по одному, пусть даже очень сильному канцерогенному фактору, а </a:t>
            </a:r>
            <a:r>
              <a:rPr lang="ru-RU" sz="2800" b="1" i="1" u="sng" smtClean="0"/>
              <a:t>по уровню суммарного канцерогенного прессинга</a:t>
            </a:r>
            <a:r>
              <a:rPr lang="ru-RU" sz="2800" b="1" i="1" smtClean="0"/>
              <a:t> и на этой основе строить систему профилактических мероприятий.</a:t>
            </a:r>
            <a:r>
              <a:rPr lang="ru-RU" sz="2800" smtClean="0"/>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457200" y="188913"/>
            <a:ext cx="8686800" cy="990600"/>
          </a:xfrm>
        </p:spPr>
        <p:txBody>
          <a:bodyPr/>
          <a:lstStyle/>
          <a:p>
            <a:pPr eaLnBrk="1" hangingPunct="1"/>
            <a:r>
              <a:rPr lang="ru-RU" sz="3000" smtClean="0"/>
              <a:t>Динамика заболеваемости ЗН,  женщины, стандартизованные показатели, на 100 тыс. нас.</a:t>
            </a:r>
          </a:p>
        </p:txBody>
      </p:sp>
      <p:graphicFrame>
        <p:nvGraphicFramePr>
          <p:cNvPr id="31747" name="Содержимое 3"/>
          <p:cNvGraphicFramePr>
            <a:graphicFrameLocks noGrp="1"/>
          </p:cNvGraphicFramePr>
          <p:nvPr>
            <p:ph sz="quarter" idx="1"/>
          </p:nvPr>
        </p:nvGraphicFramePr>
        <p:xfrm>
          <a:off x="406400" y="1168400"/>
          <a:ext cx="8331200" cy="5038725"/>
        </p:xfrm>
        <a:graphic>
          <a:graphicData uri="http://schemas.openxmlformats.org/presentationml/2006/ole">
            <mc:AlternateContent xmlns:mc="http://schemas.openxmlformats.org/markup-compatibility/2006">
              <mc:Choice xmlns:v="urn:schemas-microsoft-com:vml" Requires="v">
                <p:oleObj spid="_x0000_s31748" r:id="rId4" imgW="8327858" imgH="5035732" progId="Excel.Sheet.8">
                  <p:embed/>
                </p:oleObj>
              </mc:Choice>
              <mc:Fallback>
                <p:oleObj r:id="rId4" imgW="8327858" imgH="5035732" progId="Excel.Sheet.8">
                  <p:embed/>
                  <p:pic>
                    <p:nvPicPr>
                      <p:cNvPr id="0" name="Содержимое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168400"/>
                        <a:ext cx="8331200" cy="5038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Прямая соединительная линия 5"/>
          <p:cNvCxnSpPr/>
          <p:nvPr/>
        </p:nvCxnSpPr>
        <p:spPr>
          <a:xfrm>
            <a:off x="5940425" y="1412875"/>
            <a:ext cx="71438" cy="4319588"/>
          </a:xfrm>
          <a:prstGeom prst="line">
            <a:avLst/>
          </a:prstGeom>
          <a:ln w="25400">
            <a:solidFill>
              <a:srgbClr val="000099"/>
            </a:solidFill>
            <a:prstDash val="lgDash"/>
          </a:ln>
        </p:spPr>
        <p:style>
          <a:lnRef idx="1">
            <a:schemeClr val="accent1"/>
          </a:lnRef>
          <a:fillRef idx="0">
            <a:schemeClr val="accent1"/>
          </a:fillRef>
          <a:effectRef idx="0">
            <a:schemeClr val="accent1"/>
          </a:effectRef>
          <a:fontRef idx="minor">
            <a:schemeClr val="tx1"/>
          </a:fontRef>
        </p:style>
      </p:cxnSp>
      <p:sp>
        <p:nvSpPr>
          <p:cNvPr id="31749" name="Прямоугольник 7"/>
          <p:cNvSpPr>
            <a:spLocks noChangeArrowheads="1"/>
          </p:cNvSpPr>
          <p:nvPr/>
        </p:nvSpPr>
        <p:spPr bwMode="auto">
          <a:xfrm>
            <a:off x="7329488" y="6434138"/>
            <a:ext cx="1779587" cy="307975"/>
          </a:xfrm>
          <a:prstGeom prst="rect">
            <a:avLst/>
          </a:prstGeom>
          <a:noFill/>
          <a:ln w="9525">
            <a:noFill/>
            <a:miter lim="800000"/>
            <a:headEnd/>
            <a:tailEnd/>
          </a:ln>
        </p:spPr>
        <p:txBody>
          <a:bodyPr wrap="none">
            <a:spAutoFit/>
          </a:bodyPr>
          <a:lstStyle/>
          <a:p>
            <a:pPr algn="r"/>
            <a:r>
              <a:rPr lang="ru-RU" sz="1400"/>
              <a:t>Лазарев А.Ф., 2018</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AutoShape 2"/>
          <p:cNvSpPr>
            <a:spLocks noChangeArrowheads="1"/>
          </p:cNvSpPr>
          <p:nvPr/>
        </p:nvSpPr>
        <p:spPr bwMode="auto">
          <a:xfrm>
            <a:off x="179388" y="4724400"/>
            <a:ext cx="8713787" cy="1512888"/>
          </a:xfrm>
          <a:prstGeom prst="foldedCorner">
            <a:avLst>
              <a:gd name="adj" fmla="val 11778"/>
            </a:avLst>
          </a:prstGeom>
          <a:solidFill>
            <a:schemeClr val="bg1"/>
          </a:solidFill>
          <a:ln w="9525">
            <a:solidFill>
              <a:schemeClr val="accent1"/>
            </a:solidFill>
            <a:round/>
            <a:headEnd/>
            <a:tailEnd/>
          </a:ln>
        </p:spPr>
        <p:txBody>
          <a:bodyPr wrap="none" anchor="ctr"/>
          <a:lstStyle/>
          <a:p>
            <a:endParaRPr lang="ru-RU"/>
          </a:p>
        </p:txBody>
      </p:sp>
      <p:sp>
        <p:nvSpPr>
          <p:cNvPr id="72707" name="Rectangle 3"/>
          <p:cNvSpPr>
            <a:spLocks noGrp="1" noChangeArrowheads="1"/>
          </p:cNvSpPr>
          <p:nvPr>
            <p:ph type="title"/>
          </p:nvPr>
        </p:nvSpPr>
        <p:spPr>
          <a:xfrm>
            <a:off x="684213" y="0"/>
            <a:ext cx="7773987" cy="1636713"/>
          </a:xfrm>
        </p:spPr>
        <p:txBody>
          <a:bodyPr/>
          <a:lstStyle/>
          <a:p>
            <a:pPr eaLnBrk="1" hangingPunct="1"/>
            <a:r>
              <a:rPr lang="ru-RU" sz="4000" b="1" i="1" smtClean="0">
                <a:solidFill>
                  <a:schemeClr val="bg1"/>
                </a:solidFill>
              </a:rPr>
              <a:t> </a:t>
            </a:r>
          </a:p>
        </p:txBody>
      </p:sp>
      <p:graphicFrame>
        <p:nvGraphicFramePr>
          <p:cNvPr id="313390" name="Group 46"/>
          <p:cNvGraphicFramePr>
            <a:graphicFrameLocks noGrp="1"/>
          </p:cNvGraphicFramePr>
          <p:nvPr>
            <p:ph sz="half" idx="2"/>
          </p:nvPr>
        </p:nvGraphicFramePr>
        <p:xfrm>
          <a:off x="323850" y="1631950"/>
          <a:ext cx="8569325" cy="2733675"/>
        </p:xfrm>
        <a:graphic>
          <a:graphicData uri="http://schemas.openxmlformats.org/drawingml/2006/table">
            <a:tbl>
              <a:tblPr/>
              <a:tblGrid>
                <a:gridCol w="2124075"/>
                <a:gridCol w="1098550"/>
                <a:gridCol w="1098550"/>
                <a:gridCol w="1096963"/>
                <a:gridCol w="1100137"/>
                <a:gridCol w="1098550"/>
                <a:gridCol w="952500"/>
              </a:tblGrid>
              <a:tr h="895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rgbClr val="000000"/>
                          </a:solidFill>
                          <a:effectLst/>
                          <a:latin typeface="Times New Roman" pitchFamily="18" charset="0"/>
                        </a:rPr>
                        <a:t>Величина</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rgbClr val="000000"/>
                          </a:solidFill>
                          <a:effectLst/>
                          <a:latin typeface="Times New Roman" pitchFamily="18" charset="0"/>
                        </a:rPr>
                        <a:t>факторного числа</a:t>
                      </a:r>
                      <a:endParaRPr kumimoji="0" lang="ru-RU" sz="2800" b="0" i="0" u="none" strike="noStrike" cap="none" normalizeH="0" baseline="0" dirty="0" smtClean="0">
                        <a:ln>
                          <a:noFill/>
                        </a:ln>
                        <a:solidFill>
                          <a:srgbClr val="000000"/>
                        </a:solidFill>
                        <a:effectLst/>
                        <a:latin typeface="Times New Roman" pitchFamily="18" charset="0"/>
                      </a:endParaRPr>
                    </a:p>
                  </a:txBody>
                  <a:tcPr horzOverflow="overflow">
                    <a:lnL cap="flat">
                      <a:noFill/>
                    </a:lnL>
                    <a:lnR w="12700" cap="flat" cmpd="sng" algn="ctr">
                      <a:solidFill>
                        <a:srgbClr val="A50021"/>
                      </a:solidFill>
                      <a:prstDash val="solid"/>
                      <a:round/>
                      <a:headEnd type="none" w="med" len="med"/>
                      <a:tailEnd type="none" w="med" len="med"/>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Times New Roman" pitchFamily="18" charset="0"/>
                          <a:ea typeface="Arial Unicode MS" pitchFamily="34" charset="-128"/>
                          <a:cs typeface="Arial Unicode MS" pitchFamily="34" charset="-128"/>
                        </a:rPr>
                        <a:t> Менее</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Times New Roman" pitchFamily="18" charset="0"/>
                        </a:rPr>
                        <a:t>-2,1</a:t>
                      </a:r>
                    </a:p>
                  </a:txBody>
                  <a:tcPr anchor="ctr" horzOverflow="overflow">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Times New Roman" pitchFamily="18" charset="0"/>
                        </a:rPr>
                        <a:t>От -2,0 до -1,0</a:t>
                      </a:r>
                    </a:p>
                  </a:txBody>
                  <a:tcPr anchor="ctr" horzOverflow="overflow">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Times New Roman" pitchFamily="18" charset="0"/>
                        </a:rPr>
                        <a:t>От -0,9 до 0</a:t>
                      </a:r>
                    </a:p>
                  </a:txBody>
                  <a:tcPr anchor="ctr" horzOverflow="overflow">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Times New Roman" pitchFamily="18" charset="0"/>
                        </a:rPr>
                        <a:t>От 0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Times New Roman" pitchFamily="18" charset="0"/>
                        </a:rPr>
                        <a:t>до 0,9</a:t>
                      </a:r>
                    </a:p>
                  </a:txBody>
                  <a:tcPr anchor="ctr" horzOverflow="overflow">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Times New Roman" pitchFamily="18" charset="0"/>
                        </a:rPr>
                        <a:t>От 1,0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Times New Roman" pitchFamily="18" charset="0"/>
                        </a:rPr>
                        <a:t>до 1,9</a:t>
                      </a:r>
                    </a:p>
                  </a:txBody>
                  <a:tcPr anchor="ctr" horzOverflow="overflow">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rgbClr val="D6F6F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Times New Roman" pitchFamily="18" charset="0"/>
                          <a:ea typeface="Arial Unicode MS" pitchFamily="34" charset="-128"/>
                          <a:cs typeface="Arial Unicode MS" pitchFamily="34" charset="-128"/>
                        </a:rPr>
                        <a:t>Более </a:t>
                      </a:r>
                      <a:r>
                        <a:rPr kumimoji="0" lang="ru-RU" sz="1800" b="0" i="0" u="none" strike="noStrike" cap="none" normalizeH="0" baseline="0" smtClean="0">
                          <a:ln>
                            <a:noFill/>
                          </a:ln>
                          <a:solidFill>
                            <a:srgbClr val="000000"/>
                          </a:solidFill>
                          <a:effectLst/>
                          <a:latin typeface="Arial" pitchFamily="34" charset="0"/>
                          <a:ea typeface="Arial Unicode MS" pitchFamily="34" charset="-128"/>
                          <a:cs typeface="Arial Unicode MS" pitchFamily="34" charset="-128"/>
                        </a:rPr>
                        <a:t>2</a:t>
                      </a:r>
                      <a:r>
                        <a:rPr kumimoji="0" lang="ru-RU" sz="1800" b="0" i="0" u="none" strike="noStrike" cap="none" normalizeH="0" baseline="0" smtClean="0">
                          <a:ln>
                            <a:noFill/>
                          </a:ln>
                          <a:solidFill>
                            <a:srgbClr val="000000"/>
                          </a:solidFill>
                          <a:effectLst/>
                          <a:latin typeface="Times New Roman" pitchFamily="18" charset="0"/>
                          <a:ea typeface="Arial Unicode MS" pitchFamily="34" charset="-128"/>
                          <a:cs typeface="Arial Unicode MS" pitchFamily="34" charset="-128"/>
                        </a:rPr>
                        <a:t>,0</a:t>
                      </a:r>
                      <a:endParaRPr kumimoji="0" lang="en-US" sz="1800" b="0" i="0" u="none" strike="noStrike" cap="none" normalizeH="0" baseline="0" smtClean="0">
                        <a:ln>
                          <a:noFill/>
                        </a:ln>
                        <a:solidFill>
                          <a:srgbClr val="000000"/>
                        </a:solidFill>
                        <a:effectLst/>
                        <a:latin typeface="Times New Roman" pitchFamily="18" charset="0"/>
                        <a:ea typeface="Arial Unicode MS" pitchFamily="34" charset="-128"/>
                        <a:cs typeface="Arial Unicode MS" pitchFamily="34" charset="-128"/>
                      </a:endParaRPr>
                    </a:p>
                  </a:txBody>
                  <a:tcPr anchor="ctr" horzOverflow="overflow">
                    <a:lnL w="12700" cap="flat" cmpd="sng" algn="ctr">
                      <a:solidFill>
                        <a:srgbClr val="A50021"/>
                      </a:solidFill>
                      <a:prstDash val="solid"/>
                      <a:round/>
                      <a:headEnd type="none" w="med" len="med"/>
                      <a:tailEnd type="none" w="med" len="med"/>
                    </a:lnL>
                    <a:lnR cap="flat">
                      <a:noFill/>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rgbClr val="D6F6FE"/>
                    </a:solidFill>
                  </a:tcPr>
                </a:tc>
              </a:tr>
              <a:tr h="889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rgbClr val="000000"/>
                          </a:solidFill>
                          <a:effectLst/>
                          <a:latin typeface="Times New Roman" pitchFamily="18" charset="0"/>
                        </a:rPr>
                        <a:t>Степень онкологического риска</a:t>
                      </a:r>
                      <a:endParaRPr kumimoji="0" lang="ru-RU" sz="2800" b="0" i="0" u="none" strike="noStrike" cap="none" normalizeH="0" baseline="0" smtClean="0">
                        <a:ln>
                          <a:noFill/>
                        </a:ln>
                        <a:solidFill>
                          <a:srgbClr val="000000"/>
                        </a:solidFill>
                        <a:effectLst/>
                        <a:latin typeface="Times New Roman" pitchFamily="18" charset="0"/>
                      </a:endParaRPr>
                    </a:p>
                  </a:txBody>
                  <a:tcPr horzOverflow="overflow">
                    <a:lnL cap="flat">
                      <a:noFill/>
                    </a:lnL>
                    <a:lnR w="12700" cap="flat" cmpd="sng" algn="ctr">
                      <a:solidFill>
                        <a:srgbClr val="A50021"/>
                      </a:solidFill>
                      <a:prstDash val="solid"/>
                      <a:round/>
                      <a:headEnd type="none" w="med" len="med"/>
                      <a:tailEnd type="none" w="med" len="med"/>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rPr>
                        <a:t>I</a:t>
                      </a:r>
                      <a:endParaRPr kumimoji="0" lang="ru-RU" sz="1800" b="0" i="0" u="none" strike="noStrike" cap="none" normalizeH="0" baseline="0" smtClean="0">
                        <a:ln>
                          <a:noFill/>
                        </a:ln>
                        <a:solidFill>
                          <a:srgbClr val="000000"/>
                        </a:solidFill>
                        <a:effectLst/>
                        <a:latin typeface="Times New Roman" pitchFamily="18" charset="0"/>
                      </a:endParaRPr>
                    </a:p>
                  </a:txBody>
                  <a:tcPr anchor="ctr" horzOverflow="overflow">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rPr>
                        <a:t>II</a:t>
                      </a:r>
                      <a:endParaRPr kumimoji="0" lang="ru-RU" sz="1800" b="0" i="0" u="none" strike="noStrike" cap="none" normalizeH="0" baseline="0" smtClean="0">
                        <a:ln>
                          <a:noFill/>
                        </a:ln>
                        <a:solidFill>
                          <a:srgbClr val="000000"/>
                        </a:solidFill>
                        <a:effectLst/>
                        <a:latin typeface="Times New Roman" pitchFamily="18" charset="0"/>
                      </a:endParaRPr>
                    </a:p>
                  </a:txBody>
                  <a:tcPr anchor="ctr" horzOverflow="overflow">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rPr>
                        <a:t>III</a:t>
                      </a:r>
                      <a:endParaRPr kumimoji="0" lang="ru-RU" sz="1800" b="0" i="0" u="none" strike="noStrike" cap="none" normalizeH="0" baseline="0" smtClean="0">
                        <a:ln>
                          <a:noFill/>
                        </a:ln>
                        <a:solidFill>
                          <a:srgbClr val="000000"/>
                        </a:solidFill>
                        <a:effectLst/>
                        <a:latin typeface="Times New Roman" pitchFamily="18" charset="0"/>
                      </a:endParaRPr>
                    </a:p>
                  </a:txBody>
                  <a:tcPr anchor="ctr" horzOverflow="overflow">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rPr>
                        <a:t>IV</a:t>
                      </a:r>
                      <a:endParaRPr kumimoji="0" lang="ru-RU" sz="1800" b="0" i="0" u="none" strike="noStrike" cap="none" normalizeH="0" baseline="0" smtClean="0">
                        <a:ln>
                          <a:noFill/>
                        </a:ln>
                        <a:solidFill>
                          <a:srgbClr val="000000"/>
                        </a:solidFill>
                        <a:effectLst/>
                        <a:latin typeface="Times New Roman" pitchFamily="18" charset="0"/>
                      </a:endParaRPr>
                    </a:p>
                  </a:txBody>
                  <a:tcPr anchor="ctr" horzOverflow="overflow">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rPr>
                        <a:t>V</a:t>
                      </a:r>
                      <a:endParaRPr kumimoji="0" lang="ru-RU" sz="1800" b="0" i="0" u="none" strike="noStrike" cap="none" normalizeH="0" baseline="0" smtClean="0">
                        <a:ln>
                          <a:noFill/>
                        </a:ln>
                        <a:solidFill>
                          <a:srgbClr val="000000"/>
                        </a:solidFill>
                        <a:effectLst/>
                        <a:latin typeface="Times New Roman" pitchFamily="18" charset="0"/>
                      </a:endParaRPr>
                    </a:p>
                  </a:txBody>
                  <a:tcPr anchor="ctr" horzOverflow="overflow">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rgbClr val="D6F6F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rPr>
                        <a:t>VI</a:t>
                      </a:r>
                      <a:endParaRPr kumimoji="0" lang="ru-RU" sz="1800" b="0" i="0" u="none" strike="noStrike" cap="none" normalizeH="0" baseline="0" smtClean="0">
                        <a:ln>
                          <a:noFill/>
                        </a:ln>
                        <a:solidFill>
                          <a:srgbClr val="000000"/>
                        </a:solidFill>
                        <a:effectLst/>
                        <a:latin typeface="Times New Roman" pitchFamily="18" charset="0"/>
                      </a:endParaRPr>
                    </a:p>
                  </a:txBody>
                  <a:tcPr anchor="ctr" horzOverflow="overflow">
                    <a:lnL w="12700" cap="flat" cmpd="sng" algn="ctr">
                      <a:solidFill>
                        <a:srgbClr val="A50021"/>
                      </a:solidFill>
                      <a:prstDash val="solid"/>
                      <a:round/>
                      <a:headEnd type="none" w="med" len="med"/>
                      <a:tailEnd type="none" w="med" len="med"/>
                    </a:lnL>
                    <a:lnR cap="flat">
                      <a:noFill/>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rgbClr val="D6F6FE"/>
                    </a:solidFill>
                  </a:tcPr>
                </a:tc>
              </a:tr>
              <a:tr h="923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rgbClr val="000000"/>
                          </a:solidFill>
                          <a:effectLst/>
                          <a:latin typeface="Times New Roman" pitchFamily="18" charset="0"/>
                        </a:rPr>
                        <a:t>% онкологического</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rgbClr val="000000"/>
                          </a:solidFill>
                          <a:effectLst/>
                          <a:latin typeface="Times New Roman" pitchFamily="18" charset="0"/>
                        </a:rPr>
                        <a:t>риска</a:t>
                      </a:r>
                      <a:endParaRPr kumimoji="0" lang="ru-RU" sz="2800" b="0" i="0" u="none" strike="noStrike" cap="none" normalizeH="0" baseline="0" smtClean="0">
                        <a:ln>
                          <a:noFill/>
                        </a:ln>
                        <a:solidFill>
                          <a:srgbClr val="000000"/>
                        </a:solidFill>
                        <a:effectLst/>
                        <a:latin typeface="Times New Roman" pitchFamily="18" charset="0"/>
                      </a:endParaRPr>
                    </a:p>
                  </a:txBody>
                  <a:tcPr horzOverflow="overflow">
                    <a:lnL cap="flat">
                      <a:noFill/>
                    </a:lnL>
                    <a:lnR w="12700" cap="flat" cmpd="sng" algn="ctr">
                      <a:solidFill>
                        <a:srgbClr val="A50021"/>
                      </a:solidFill>
                      <a:prstDash val="solid"/>
                      <a:round/>
                      <a:headEnd type="none" w="med" len="med"/>
                      <a:tailEnd type="none" w="med" len="med"/>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rgbClr val="000000"/>
                          </a:solidFill>
                          <a:effectLst/>
                          <a:latin typeface="Times New Roman" pitchFamily="18" charset="0"/>
                          <a:ea typeface="Arial Unicode MS" pitchFamily="34" charset="-128"/>
                          <a:cs typeface="Arial Unicode MS" pitchFamily="34" charset="-128"/>
                        </a:rPr>
                        <a:t>Менее</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rgbClr val="000000"/>
                          </a:solidFill>
                          <a:effectLst/>
                          <a:latin typeface="Times New Roman" pitchFamily="18" charset="0"/>
                        </a:rPr>
                        <a:t> 10%</a:t>
                      </a:r>
                    </a:p>
                  </a:txBody>
                  <a:tcPr anchor="ctr" horzOverflow="overflow">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rgbClr val="000000"/>
                          </a:solidFill>
                          <a:effectLst/>
                          <a:latin typeface="Times New Roman" pitchFamily="18" charset="0"/>
                          <a:ea typeface="Arial Unicode MS" pitchFamily="34" charset="-128"/>
                          <a:cs typeface="Arial Unicode MS" pitchFamily="34" charset="-128"/>
                        </a:rPr>
                        <a:t>Менее</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rgbClr val="000000"/>
                          </a:solidFill>
                          <a:effectLst/>
                          <a:latin typeface="Times New Roman" pitchFamily="18" charset="0"/>
                          <a:ea typeface="Arial Unicode MS" pitchFamily="34" charset="-128"/>
                          <a:cs typeface="Arial Unicode MS" pitchFamily="34" charset="-128"/>
                        </a:rPr>
                        <a:t>  20%</a:t>
                      </a:r>
                      <a:endParaRPr kumimoji="0" lang="en-US" sz="1800" b="0" i="0" u="none" strike="noStrike" cap="none" normalizeH="0" baseline="0" smtClean="0">
                        <a:ln>
                          <a:noFill/>
                        </a:ln>
                        <a:solidFill>
                          <a:srgbClr val="000000"/>
                        </a:solidFill>
                        <a:effectLst/>
                        <a:latin typeface="Times New Roman" pitchFamily="18" charset="0"/>
                        <a:ea typeface="Arial Unicode MS" pitchFamily="34" charset="-128"/>
                        <a:cs typeface="Arial Unicode MS" pitchFamily="34" charset="-128"/>
                      </a:endParaRPr>
                    </a:p>
                  </a:txBody>
                  <a:tcPr anchor="ctr" horzOverflow="overflow">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rgbClr val="000000"/>
                          </a:solidFill>
                          <a:effectLst/>
                          <a:latin typeface="Times New Roman" pitchFamily="18" charset="0"/>
                          <a:ea typeface="Arial Unicode MS" pitchFamily="34" charset="-128"/>
                          <a:cs typeface="Arial Unicode MS" pitchFamily="34" charset="-128"/>
                        </a:rPr>
                        <a:t>Менее</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rgbClr val="000000"/>
                          </a:solidFill>
                          <a:effectLst/>
                          <a:latin typeface="Times New Roman" pitchFamily="18" charset="0"/>
                          <a:ea typeface="Arial Unicode MS" pitchFamily="34" charset="-128"/>
                          <a:cs typeface="Arial Unicode MS" pitchFamily="34" charset="-128"/>
                        </a:rPr>
                        <a:t>  30%</a:t>
                      </a:r>
                      <a:endParaRPr kumimoji="0" lang="en-US" sz="1800" b="0" i="0" u="none" strike="noStrike" cap="none" normalizeH="0" baseline="0" smtClean="0">
                        <a:ln>
                          <a:noFill/>
                        </a:ln>
                        <a:solidFill>
                          <a:srgbClr val="000000"/>
                        </a:solidFill>
                        <a:effectLst/>
                        <a:latin typeface="Times New Roman" pitchFamily="18" charset="0"/>
                        <a:ea typeface="Arial Unicode MS" pitchFamily="34" charset="-128"/>
                        <a:cs typeface="Arial Unicode MS" pitchFamily="34" charset="-128"/>
                      </a:endParaRPr>
                    </a:p>
                  </a:txBody>
                  <a:tcPr anchor="ctr" horzOverflow="overflow">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rgbClr val="000000"/>
                          </a:solidFill>
                          <a:effectLst/>
                          <a:latin typeface="Times New Roman" pitchFamily="18" charset="0"/>
                          <a:ea typeface="Arial Unicode MS" pitchFamily="34" charset="-128"/>
                          <a:cs typeface="Arial Unicode MS" pitchFamily="34" charset="-128"/>
                        </a:rPr>
                        <a:t>Более</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rgbClr val="000000"/>
                          </a:solidFill>
                          <a:effectLst/>
                          <a:latin typeface="Times New Roman" pitchFamily="18" charset="0"/>
                          <a:ea typeface="Arial Unicode MS" pitchFamily="34" charset="-128"/>
                          <a:cs typeface="Arial Unicode MS" pitchFamily="34" charset="-128"/>
                        </a:rPr>
                        <a:t>60%</a:t>
                      </a:r>
                      <a:endParaRPr kumimoji="0" lang="en-US" sz="1800" b="0" i="0" u="none" strike="noStrike" cap="none" normalizeH="0" baseline="0" dirty="0" smtClean="0">
                        <a:ln>
                          <a:noFill/>
                        </a:ln>
                        <a:solidFill>
                          <a:srgbClr val="000000"/>
                        </a:solidFill>
                        <a:effectLst/>
                        <a:latin typeface="Times New Roman" pitchFamily="18" charset="0"/>
                        <a:ea typeface="Arial Unicode MS" pitchFamily="34" charset="-128"/>
                        <a:cs typeface="Arial Unicode MS" pitchFamily="34" charset="-128"/>
                      </a:endParaRPr>
                    </a:p>
                  </a:txBody>
                  <a:tcPr anchor="ctr" horzOverflow="overflow">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rgbClr val="000000"/>
                          </a:solidFill>
                          <a:effectLst/>
                          <a:latin typeface="Times New Roman" pitchFamily="18" charset="0"/>
                          <a:ea typeface="Arial Unicode MS" pitchFamily="34" charset="-128"/>
                          <a:cs typeface="Arial Unicode MS" pitchFamily="34" charset="-128"/>
                        </a:rPr>
                        <a:t>Более</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rgbClr val="000000"/>
                          </a:solidFill>
                          <a:effectLst/>
                          <a:latin typeface="Times New Roman" pitchFamily="18" charset="0"/>
                          <a:ea typeface="Arial Unicode MS" pitchFamily="34" charset="-128"/>
                          <a:cs typeface="Arial Unicode MS" pitchFamily="34" charset="-128"/>
                        </a:rPr>
                        <a:t> 80%</a:t>
                      </a:r>
                      <a:endParaRPr kumimoji="0" lang="en-US" sz="1800" b="0" i="0" u="none" strike="noStrike" cap="none" normalizeH="0" baseline="0" smtClean="0">
                        <a:ln>
                          <a:noFill/>
                        </a:ln>
                        <a:solidFill>
                          <a:srgbClr val="000000"/>
                        </a:solidFill>
                        <a:effectLst/>
                        <a:latin typeface="Times New Roman" pitchFamily="18" charset="0"/>
                        <a:ea typeface="Arial Unicode MS" pitchFamily="34" charset="-128"/>
                        <a:cs typeface="Arial Unicode MS" pitchFamily="34" charset="-128"/>
                      </a:endParaRPr>
                    </a:p>
                  </a:txBody>
                  <a:tcPr anchor="ctr" horzOverflow="overflow">
                    <a:lnL w="12700" cap="flat" cmpd="sng" algn="ctr">
                      <a:solidFill>
                        <a:srgbClr val="A50021"/>
                      </a:solidFill>
                      <a:prstDash val="solid"/>
                      <a:round/>
                      <a:headEnd type="none" w="med" len="med"/>
                      <a:tailEnd type="none" w="med" len="med"/>
                    </a:lnL>
                    <a:lnR w="12700" cap="flat" cmpd="sng" algn="ctr">
                      <a:solidFill>
                        <a:srgbClr val="A50021"/>
                      </a:solidFill>
                      <a:prstDash val="solid"/>
                      <a:round/>
                      <a:headEnd type="none" w="med" len="med"/>
                      <a:tailEnd type="none" w="med" len="med"/>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rgbClr val="D6F6F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rgbClr val="000000"/>
                          </a:solidFill>
                          <a:effectLst/>
                          <a:latin typeface="Times New Roman" pitchFamily="18" charset="0"/>
                          <a:ea typeface="Arial Unicode MS" pitchFamily="34" charset="-128"/>
                          <a:cs typeface="Arial Unicode MS" pitchFamily="34" charset="-128"/>
                        </a:rPr>
                        <a:t>Более</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rgbClr val="000000"/>
                          </a:solidFill>
                          <a:effectLst/>
                          <a:latin typeface="Times New Roman" pitchFamily="18" charset="0"/>
                          <a:ea typeface="Arial Unicode MS" pitchFamily="34" charset="-128"/>
                          <a:cs typeface="Arial Unicode MS" pitchFamily="34" charset="-128"/>
                        </a:rPr>
                        <a:t>90%</a:t>
                      </a:r>
                      <a:endParaRPr kumimoji="0" lang="en-US" sz="1800" b="0" i="0" u="none" strike="noStrike" cap="none" normalizeH="0" baseline="0" dirty="0" smtClean="0">
                        <a:ln>
                          <a:noFill/>
                        </a:ln>
                        <a:solidFill>
                          <a:srgbClr val="000000"/>
                        </a:solidFill>
                        <a:effectLst/>
                        <a:latin typeface="Times New Roman" pitchFamily="18" charset="0"/>
                        <a:ea typeface="Arial Unicode MS" pitchFamily="34" charset="-128"/>
                        <a:cs typeface="Arial Unicode MS" pitchFamily="34" charset="-128"/>
                      </a:endParaRPr>
                    </a:p>
                  </a:txBody>
                  <a:tcPr anchor="ctr" horzOverflow="overflow">
                    <a:lnL w="12700" cap="flat" cmpd="sng" algn="ctr">
                      <a:solidFill>
                        <a:srgbClr val="A50021"/>
                      </a:solidFill>
                      <a:prstDash val="solid"/>
                      <a:round/>
                      <a:headEnd type="none" w="med" len="med"/>
                      <a:tailEnd type="none" w="med" len="med"/>
                    </a:lnL>
                    <a:lnR cap="flat">
                      <a:noFill/>
                    </a:lnR>
                    <a:lnT w="38100" cap="flat" cmpd="sng" algn="ctr">
                      <a:solidFill>
                        <a:srgbClr val="A50021"/>
                      </a:solidFill>
                      <a:prstDash val="solid"/>
                      <a:round/>
                      <a:headEnd type="none" w="med" len="med"/>
                      <a:tailEnd type="none" w="med" len="med"/>
                    </a:lnT>
                    <a:lnB w="38100" cap="flat" cmpd="sng" algn="ctr">
                      <a:solidFill>
                        <a:srgbClr val="A50021"/>
                      </a:solidFill>
                      <a:prstDash val="solid"/>
                      <a:round/>
                      <a:headEnd type="none" w="med" len="med"/>
                      <a:tailEnd type="none" w="med" len="med"/>
                    </a:lnB>
                    <a:lnTlToBr>
                      <a:noFill/>
                    </a:lnTlToBr>
                    <a:lnBlToTr>
                      <a:noFill/>
                    </a:lnBlToTr>
                    <a:solidFill>
                      <a:srgbClr val="D6F6FE"/>
                    </a:solidFill>
                  </a:tcPr>
                </a:tc>
              </a:tr>
            </a:tbl>
          </a:graphicData>
        </a:graphic>
      </p:graphicFrame>
      <p:sp>
        <p:nvSpPr>
          <p:cNvPr id="72740" name="WordArt 42"/>
          <p:cNvSpPr>
            <a:spLocks noChangeArrowheads="1" noChangeShapeType="1" noTextEdit="1"/>
          </p:cNvSpPr>
          <p:nvPr/>
        </p:nvSpPr>
        <p:spPr bwMode="auto">
          <a:xfrm>
            <a:off x="1187450" y="0"/>
            <a:ext cx="7124700" cy="466725"/>
          </a:xfrm>
          <a:prstGeom prst="rect">
            <a:avLst/>
          </a:prstGeom>
        </p:spPr>
        <p:txBody>
          <a:bodyPr wrap="none" fromWordArt="1">
            <a:prstTxWarp prst="textPlain">
              <a:avLst>
                <a:gd name="adj" fmla="val 50000"/>
              </a:avLst>
            </a:prstTxWarp>
          </a:bodyPr>
          <a:lstStyle/>
          <a:p>
            <a:pPr algn="ctr"/>
            <a:r>
              <a:rPr lang="ru-RU" sz="3200" b="1" kern="10">
                <a:ln w="9525">
                  <a:solidFill>
                    <a:srgbClr val="A50021"/>
                  </a:solidFill>
                  <a:round/>
                  <a:headEnd/>
                  <a:tailEnd/>
                </a:ln>
                <a:solidFill>
                  <a:srgbClr val="800000"/>
                </a:solidFill>
                <a:latin typeface="Arial"/>
                <a:cs typeface="Arial"/>
              </a:rPr>
              <a:t>Методика многофакторного анализа </a:t>
            </a:r>
          </a:p>
        </p:txBody>
      </p:sp>
      <p:sp>
        <p:nvSpPr>
          <p:cNvPr id="313387" name="Rectangle 43"/>
          <p:cNvSpPr>
            <a:spLocks noChangeArrowheads="1"/>
          </p:cNvSpPr>
          <p:nvPr/>
        </p:nvSpPr>
        <p:spPr bwMode="auto">
          <a:xfrm>
            <a:off x="179388" y="333375"/>
            <a:ext cx="8778875" cy="830263"/>
          </a:xfrm>
          <a:prstGeom prst="rect">
            <a:avLst/>
          </a:prstGeom>
          <a:noFill/>
          <a:ln w="9525">
            <a:noFill/>
            <a:miter lim="800000"/>
            <a:headEnd/>
            <a:tailEnd/>
          </a:ln>
          <a:effectLst/>
        </p:spPr>
        <p:txBody>
          <a:bodyPr>
            <a:spAutoFit/>
          </a:bodyPr>
          <a:lstStyle/>
          <a:p>
            <a:pPr algn="ctr" eaLnBrk="0" hangingPunct="0">
              <a:defRPr/>
            </a:pPr>
            <a:r>
              <a:rPr lang="ru-RU" sz="2400" dirty="0">
                <a:solidFill>
                  <a:srgbClr val="CC3300"/>
                </a:solidFill>
                <a:effectLst>
                  <a:outerShdw blurRad="38100" dist="38100" dir="2700000" algn="tl">
                    <a:srgbClr val="C0C0C0"/>
                  </a:outerShdw>
                </a:effectLst>
                <a:latin typeface="Arial Unicode MS" pitchFamily="34" charset="-128"/>
              </a:rPr>
              <a:t>Степень онкологического риска в зависимости от величины </a:t>
            </a:r>
          </a:p>
          <a:p>
            <a:pPr algn="ctr" eaLnBrk="0" hangingPunct="0">
              <a:defRPr/>
            </a:pPr>
            <a:r>
              <a:rPr lang="ru-RU" sz="2400" dirty="0">
                <a:solidFill>
                  <a:srgbClr val="CC3300"/>
                </a:solidFill>
                <a:effectLst>
                  <a:outerShdw blurRad="38100" dist="38100" dir="2700000" algn="tl">
                    <a:srgbClr val="C0C0C0"/>
                  </a:outerShdw>
                </a:effectLst>
                <a:latin typeface="Arial Unicode MS" pitchFamily="34" charset="-128"/>
              </a:rPr>
              <a:t>интегрального показателя и «факторного числа» (</a:t>
            </a:r>
            <a:r>
              <a:rPr lang="ru-RU" sz="2400" dirty="0" err="1">
                <a:solidFill>
                  <a:srgbClr val="CC3300"/>
                </a:solidFill>
                <a:effectLst>
                  <a:outerShdw blurRad="38100" dist="38100" dir="2700000" algn="tl">
                    <a:srgbClr val="C0C0C0"/>
                  </a:outerShdw>
                </a:effectLst>
                <a:latin typeface="Arial Unicode MS" pitchFamily="34" charset="-128"/>
              </a:rPr>
              <a:t>p</a:t>
            </a:r>
            <a:r>
              <a:rPr lang="en-US" sz="2400" dirty="0">
                <a:solidFill>
                  <a:srgbClr val="CC3300"/>
                </a:solidFill>
                <a:effectLst>
                  <a:outerShdw blurRad="38100" dist="38100" dir="2700000" algn="tl">
                    <a:srgbClr val="C0C0C0"/>
                  </a:outerShdw>
                </a:effectLst>
                <a:latin typeface="Arial Unicode MS" pitchFamily="34" charset="-128"/>
              </a:rPr>
              <a:t>&lt;</a:t>
            </a:r>
            <a:r>
              <a:rPr lang="ru-RU" sz="2400" dirty="0">
                <a:solidFill>
                  <a:srgbClr val="CC3300"/>
                </a:solidFill>
                <a:effectLst>
                  <a:outerShdw blurRad="38100" dist="38100" dir="2700000" algn="tl">
                    <a:srgbClr val="C0C0C0"/>
                  </a:outerShdw>
                </a:effectLst>
                <a:latin typeface="Arial Unicode MS" pitchFamily="34" charset="-128"/>
              </a:rPr>
              <a:t>0,01)</a:t>
            </a:r>
          </a:p>
        </p:txBody>
      </p:sp>
      <p:sp>
        <p:nvSpPr>
          <p:cNvPr id="313388" name="Text Box 44"/>
          <p:cNvSpPr txBox="1">
            <a:spLocks noChangeArrowheads="1"/>
          </p:cNvSpPr>
          <p:nvPr/>
        </p:nvSpPr>
        <p:spPr bwMode="auto">
          <a:xfrm>
            <a:off x="250825" y="4664075"/>
            <a:ext cx="8497888" cy="1662113"/>
          </a:xfrm>
          <a:prstGeom prst="rect">
            <a:avLst/>
          </a:prstGeom>
          <a:noFill/>
          <a:ln w="9525">
            <a:noFill/>
            <a:miter lim="800000"/>
            <a:headEnd/>
            <a:tailEnd/>
          </a:ln>
          <a:effectLst/>
        </p:spPr>
        <p:txBody>
          <a:bodyPr>
            <a:spAutoFit/>
          </a:bodyPr>
          <a:lstStyle/>
          <a:p>
            <a:pPr indent="452438" algn="just">
              <a:spcBef>
                <a:spcPct val="50000"/>
              </a:spcBef>
              <a:defRPr/>
            </a:pPr>
            <a:r>
              <a:rPr lang="ru-RU" sz="1700" dirty="0"/>
              <a:t>Зависимость степени онкологического риска от величины интегрального показателя и «факторного числа» установлена на основании банка данных, включающего более 10 000 наблюдений больных злокачественным новообразованиями и здоровых лиц. Материалы представлены на международных конгрессах </a:t>
            </a:r>
            <a:r>
              <a:rPr lang="en-US" sz="1700" b="1" dirty="0">
                <a:solidFill>
                  <a:srgbClr val="CC3300"/>
                </a:solidFill>
                <a:effectLst>
                  <a:outerShdw blurRad="38100" dist="38100" dir="2700000" algn="tl">
                    <a:srgbClr val="C0C0C0"/>
                  </a:outerShdw>
                </a:effectLst>
              </a:rPr>
              <a:t>ASCO-2006,</a:t>
            </a:r>
            <a:r>
              <a:rPr lang="ru-RU" sz="1700" b="1" dirty="0">
                <a:solidFill>
                  <a:srgbClr val="CC3300"/>
                </a:solidFill>
                <a:effectLst>
                  <a:outerShdw blurRad="38100" dist="38100" dir="2700000" algn="tl">
                    <a:srgbClr val="C0C0C0"/>
                  </a:outerShdw>
                </a:effectLst>
              </a:rPr>
              <a:t> </a:t>
            </a:r>
            <a:r>
              <a:rPr lang="en-US" sz="1700" b="1" dirty="0">
                <a:solidFill>
                  <a:srgbClr val="CC3300"/>
                </a:solidFill>
                <a:effectLst>
                  <a:outerShdw blurRad="38100" dist="38100" dir="2700000" algn="tl">
                    <a:srgbClr val="C0C0C0"/>
                  </a:outerShdw>
                </a:effectLst>
              </a:rPr>
              <a:t>ASCO-2007</a:t>
            </a:r>
            <a:r>
              <a:rPr lang="en-US" sz="1700" dirty="0"/>
              <a:t> </a:t>
            </a:r>
            <a:r>
              <a:rPr lang="ru-RU" sz="1700" dirty="0"/>
              <a:t>и </a:t>
            </a:r>
            <a:r>
              <a:rPr lang="en-US" sz="1700" b="1" dirty="0">
                <a:solidFill>
                  <a:srgbClr val="CC3300"/>
                </a:solidFill>
                <a:effectLst>
                  <a:outerShdw blurRad="38100" dist="38100" dir="2700000" algn="tl">
                    <a:srgbClr val="C0C0C0"/>
                  </a:outerShdw>
                </a:effectLst>
              </a:rPr>
              <a:t>UICC-2006</a:t>
            </a:r>
            <a:r>
              <a:rPr lang="ru-RU" sz="1700" b="1" dirty="0">
                <a:solidFill>
                  <a:srgbClr val="CC3300"/>
                </a:solidFill>
                <a:effectLst>
                  <a:outerShdw blurRad="38100" dist="38100" dir="2700000" algn="tl">
                    <a:srgbClr val="C0C0C0"/>
                  </a:outerShdw>
                </a:effectLst>
              </a:rPr>
              <a:t> </a:t>
            </a:r>
            <a:r>
              <a:rPr lang="ru-RU" sz="1700" dirty="0"/>
              <a:t>в США,              </a:t>
            </a:r>
            <a:r>
              <a:rPr lang="en-US" sz="1700" b="1" dirty="0">
                <a:solidFill>
                  <a:srgbClr val="CC3300"/>
                </a:solidFill>
                <a:effectLst>
                  <a:outerShdw blurRad="38100" dist="38100" dir="2700000" algn="tl">
                    <a:srgbClr val="C0C0C0"/>
                  </a:outerShdw>
                </a:effectLst>
                <a:latin typeface="Arial Unicode MS" pitchFamily="34" charset="-128"/>
              </a:rPr>
              <a:t>X</a:t>
            </a:r>
            <a:r>
              <a:rPr lang="ru-RU" sz="1700" b="1" dirty="0">
                <a:solidFill>
                  <a:srgbClr val="CC3300"/>
                </a:solidFill>
                <a:effectLst>
                  <a:outerShdw blurRad="38100" dist="38100" dir="2700000" algn="tl">
                    <a:srgbClr val="C0C0C0"/>
                  </a:outerShdw>
                </a:effectLst>
                <a:latin typeface="Arial Unicode MS" pitchFamily="34" charset="-128"/>
              </a:rPr>
              <a:t> онкологический конгресс в Москве.</a:t>
            </a:r>
          </a:p>
        </p:txBody>
      </p:sp>
      <p:sp>
        <p:nvSpPr>
          <p:cNvPr id="72743" name="Rectangle 45"/>
          <p:cNvSpPr>
            <a:spLocks noChangeArrowheads="1"/>
          </p:cNvSpPr>
          <p:nvPr/>
        </p:nvSpPr>
        <p:spPr bwMode="auto">
          <a:xfrm>
            <a:off x="1763713" y="6276975"/>
            <a:ext cx="7345362" cy="584200"/>
          </a:xfrm>
          <a:prstGeom prst="rect">
            <a:avLst/>
          </a:prstGeom>
          <a:noFill/>
          <a:ln w="9525">
            <a:noFill/>
            <a:miter lim="800000"/>
            <a:headEnd/>
            <a:tailEnd/>
          </a:ln>
        </p:spPr>
        <p:txBody>
          <a:bodyPr>
            <a:spAutoFit/>
          </a:bodyPr>
          <a:lstStyle/>
          <a:p>
            <a:pPr algn="r" eaLnBrk="0" hangingPunct="0"/>
            <a:r>
              <a:rPr lang="en-US" sz="1600" i="1">
                <a:latin typeface="Arial Unicode MS" pitchFamily="34" charset="-128"/>
              </a:rPr>
              <a:t>A.F. Lazarev, V.D. Petrova</a:t>
            </a:r>
            <a:r>
              <a:rPr lang="ru-RU" sz="1600" i="1">
                <a:latin typeface="Arial Unicode MS" pitchFamily="34" charset="-128"/>
              </a:rPr>
              <a:t> </a:t>
            </a:r>
            <a:r>
              <a:rPr lang="en-US" sz="1600" i="1">
                <a:latin typeface="Arial Unicode MS" pitchFamily="34" charset="-128"/>
              </a:rPr>
              <a:t>et al</a:t>
            </a:r>
            <a:r>
              <a:rPr lang="ru-RU" sz="1600" i="1">
                <a:latin typeface="Arial Unicode MS" pitchFamily="34" charset="-128"/>
              </a:rPr>
              <a:t>.</a:t>
            </a:r>
            <a:r>
              <a:rPr lang="en-US" sz="1600" i="1">
                <a:latin typeface="Arial Unicode MS" pitchFamily="34" charset="-128"/>
              </a:rPr>
              <a:t> // J. of Clinical Oncology 2006 ASCO Annual Meeting Proceeding. – Vol. 24, No. 18S, June 20, 2006. - 57s.</a:t>
            </a:r>
            <a:r>
              <a:rPr lang="ru-RU" sz="1600" i="1">
                <a:latin typeface="Arial Unicode MS" pitchFamily="34" charset="-128"/>
              </a:rPr>
              <a:t>; 2007</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457200" y="381000"/>
            <a:ext cx="8686800" cy="2227263"/>
          </a:xfrm>
          <a:prstGeom prst="rect">
            <a:avLst/>
          </a:prstGeom>
          <a:noFill/>
          <a:ln w="9525">
            <a:noFill/>
            <a:miter lim="800000"/>
            <a:headEnd/>
            <a:tailEnd/>
          </a:ln>
        </p:spPr>
        <p:txBody>
          <a:bodyPr>
            <a:spAutoFit/>
          </a:bodyPr>
          <a:lstStyle/>
          <a:p>
            <a:pPr>
              <a:spcBef>
                <a:spcPct val="50000"/>
              </a:spcBef>
            </a:pPr>
            <a:r>
              <a:rPr lang="ru-RU" sz="2800" b="1">
                <a:solidFill>
                  <a:srgbClr val="CC0099"/>
                </a:solidFill>
                <a:latin typeface="Times New Roman" pitchFamily="18" charset="0"/>
              </a:rPr>
              <a:t>СКРИНИНГ</a:t>
            </a:r>
            <a:r>
              <a:rPr lang="ru-RU" sz="2800" b="1">
                <a:latin typeface="Times New Roman" pitchFamily="18" charset="0"/>
              </a:rPr>
              <a:t> </a:t>
            </a:r>
            <a:r>
              <a:rPr lang="ru-RU" sz="2800" b="1">
                <a:solidFill>
                  <a:srgbClr val="2B2BAD"/>
                </a:solidFill>
                <a:latin typeface="Times New Roman" pitchFamily="18" charset="0"/>
              </a:rPr>
              <a:t>– простое, недорогое диагностическое мероприятие, направленное на выявление отдельных </a:t>
            </a:r>
            <a:r>
              <a:rPr lang="ru-RU" sz="2800" b="1" u="sng">
                <a:solidFill>
                  <a:srgbClr val="2B2BAD"/>
                </a:solidFill>
                <a:latin typeface="Times New Roman" pitchFamily="18" charset="0"/>
              </a:rPr>
              <a:t>признаков</a:t>
            </a:r>
            <a:r>
              <a:rPr lang="ru-RU" sz="2800" b="1">
                <a:solidFill>
                  <a:srgbClr val="2B2BAD"/>
                </a:solidFill>
                <a:latin typeface="Times New Roman" pitchFamily="18" charset="0"/>
              </a:rPr>
              <a:t> заболевания (кровь в кале, шаровидная тень в легком, узел в щитовидной железе и т.п.) </a:t>
            </a:r>
          </a:p>
        </p:txBody>
      </p:sp>
      <p:sp>
        <p:nvSpPr>
          <p:cNvPr id="73731" name="Text Box 4"/>
          <p:cNvSpPr txBox="1">
            <a:spLocks noChangeArrowheads="1"/>
          </p:cNvSpPr>
          <p:nvPr/>
        </p:nvSpPr>
        <p:spPr bwMode="auto">
          <a:xfrm>
            <a:off x="533400" y="3048000"/>
            <a:ext cx="7772400" cy="2654300"/>
          </a:xfrm>
          <a:prstGeom prst="rect">
            <a:avLst/>
          </a:prstGeom>
          <a:noFill/>
          <a:ln w="9525">
            <a:noFill/>
            <a:miter lim="800000"/>
            <a:headEnd/>
            <a:tailEnd/>
          </a:ln>
        </p:spPr>
        <p:txBody>
          <a:bodyPr>
            <a:spAutoFit/>
          </a:bodyPr>
          <a:lstStyle/>
          <a:p>
            <a:pPr>
              <a:spcBef>
                <a:spcPct val="50000"/>
              </a:spcBef>
            </a:pPr>
            <a:r>
              <a:rPr lang="ru-RU" sz="2800" b="1">
                <a:solidFill>
                  <a:srgbClr val="CC0099"/>
                </a:solidFill>
                <a:latin typeface="Times New Roman" pitchFamily="18" charset="0"/>
              </a:rPr>
              <a:t>ПРОФИЛАКТИЧЕСКИЙ ОСМОТР</a:t>
            </a:r>
            <a:r>
              <a:rPr lang="ru-RU" sz="2800" b="1">
                <a:latin typeface="Times New Roman" pitchFamily="18" charset="0"/>
              </a:rPr>
              <a:t> </a:t>
            </a:r>
            <a:r>
              <a:rPr lang="ru-RU" sz="2800" b="1">
                <a:solidFill>
                  <a:srgbClr val="2B2BAD"/>
                </a:solidFill>
                <a:latin typeface="Times New Roman" pitchFamily="18" charset="0"/>
              </a:rPr>
              <a:t>– комплекс диагностических мероприятий , направленных на выявление </a:t>
            </a:r>
            <a:r>
              <a:rPr lang="ru-RU" sz="2800" b="1" u="sng">
                <a:solidFill>
                  <a:srgbClr val="2B2BAD"/>
                </a:solidFill>
                <a:latin typeface="Times New Roman" pitchFamily="18" charset="0"/>
              </a:rPr>
              <a:t>заболевания</a:t>
            </a:r>
            <a:r>
              <a:rPr lang="ru-RU" sz="2800" b="1">
                <a:solidFill>
                  <a:srgbClr val="2B2BAD"/>
                </a:solidFill>
                <a:latin typeface="Times New Roman" pitchFamily="18" charset="0"/>
              </a:rPr>
              <a:t> (опрос,осмотр, пальпация молочных желез, УЗИ, маммография – для выявления рака молочной железы и т.п.)</a:t>
            </a:r>
          </a:p>
        </p:txBody>
      </p:sp>
      <p:sp>
        <p:nvSpPr>
          <p:cNvPr id="73732" name="Text Box 7"/>
          <p:cNvSpPr txBox="1">
            <a:spLocks noChangeArrowheads="1"/>
          </p:cNvSpPr>
          <p:nvPr/>
        </p:nvSpPr>
        <p:spPr bwMode="auto">
          <a:xfrm>
            <a:off x="6477000" y="6324600"/>
            <a:ext cx="2667000" cy="336550"/>
          </a:xfrm>
          <a:prstGeom prst="rect">
            <a:avLst/>
          </a:prstGeom>
          <a:noFill/>
          <a:ln w="9525">
            <a:noFill/>
            <a:miter lim="800000"/>
            <a:headEnd/>
            <a:tailEnd/>
          </a:ln>
        </p:spPr>
        <p:txBody>
          <a:bodyPr>
            <a:spAutoFit/>
          </a:bodyPr>
          <a:lstStyle/>
          <a:p>
            <a:pPr algn="r">
              <a:spcBef>
                <a:spcPct val="50000"/>
              </a:spcBef>
            </a:pPr>
            <a:r>
              <a:rPr lang="ru-RU" sz="1600" i="1"/>
              <a:t>Лазарев А.Ф., 2004</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026"/>
          <p:cNvSpPr>
            <a:spLocks noGrp="1" noChangeArrowheads="1"/>
          </p:cNvSpPr>
          <p:nvPr>
            <p:ph type="title"/>
          </p:nvPr>
        </p:nvSpPr>
        <p:spPr>
          <a:xfrm>
            <a:off x="0" y="76200"/>
            <a:ext cx="9144000" cy="685800"/>
          </a:xfrm>
        </p:spPr>
        <p:txBody>
          <a:bodyPr>
            <a:normAutofit fontScale="90000"/>
          </a:bodyPr>
          <a:lstStyle/>
          <a:p>
            <a:pPr eaLnBrk="1" fontAlgn="auto" hangingPunct="1">
              <a:spcAft>
                <a:spcPts val="0"/>
              </a:spcAft>
              <a:defRPr/>
            </a:pPr>
            <a:r>
              <a:rPr lang="ru-RU" sz="2800" b="1" smtClean="0">
                <a:solidFill>
                  <a:srgbClr val="28289E"/>
                </a:solidFill>
                <a:effectLst>
                  <a:outerShdw blurRad="38100" dist="38100" dir="2700000" algn="tl">
                    <a:srgbClr val="000000"/>
                  </a:outerShdw>
                </a:effectLst>
                <a:latin typeface="Arial" pitchFamily="34" charset="0"/>
              </a:rPr>
              <a:t>Профилактика злокачественных новообразований</a:t>
            </a:r>
          </a:p>
        </p:txBody>
      </p:sp>
      <p:graphicFrame>
        <p:nvGraphicFramePr>
          <p:cNvPr id="186531" name="Group 1187"/>
          <p:cNvGraphicFramePr>
            <a:graphicFrameLocks noGrp="1"/>
          </p:cNvGraphicFramePr>
          <p:nvPr>
            <p:ph type="tbl" idx="1"/>
          </p:nvPr>
        </p:nvGraphicFramePr>
        <p:xfrm>
          <a:off x="0" y="1124744"/>
          <a:ext cx="9144000" cy="5238369"/>
        </p:xfrm>
        <a:graphic>
          <a:graphicData uri="http://schemas.openxmlformats.org/drawingml/2006/table">
            <a:tbl>
              <a:tblPr/>
              <a:tblGrid>
                <a:gridCol w="2438400"/>
                <a:gridCol w="2133600"/>
                <a:gridCol w="2286000"/>
                <a:gridCol w="2286000"/>
              </a:tblGrid>
              <a:tr h="304800">
                <a:tc gridSpan="4">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1800" b="1" i="0" u="none" strike="noStrike" cap="none" normalizeH="0" baseline="0" smtClean="0">
                          <a:ln>
                            <a:noFill/>
                          </a:ln>
                          <a:solidFill>
                            <a:srgbClr val="D60093"/>
                          </a:solidFill>
                          <a:effectLst/>
                          <a:latin typeface="Arial" pitchFamily="34" charset="0"/>
                        </a:rPr>
                        <a:t>Первичная</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r>
              <a:tr h="609600">
                <a:tc gridSpan="2">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rPr>
                        <a:t>Снижение канцерогенного прессинга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gridSpan="2">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rPr>
                        <a:t>Повышение противоопухолевой резистентности</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r>
              <a:tr h="242888">
                <a:tc gridSpan="4">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rPr>
                        <a:t>мероприятия</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r>
              <a:tr h="390525">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rPr>
                        <a:t>общие</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rPr>
                        <a:t>индивидуальные</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rPr>
                        <a:t>общие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rPr>
                        <a:t>индивидуальные</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325">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rPr>
                        <a:t>Уменьшение загазованности, задымленности производственных помещений, атмосферного воздуха городов и населенных пунктов, очистка питьевой воды, ограничение содержания канцерогенов в продуктах питания, строительных материалов и т.п.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rPr>
                        <a:t>Улучшение индивидуальных жилищных условий, отказ от вредных привычек, исключение из употребления канцерогенных медикаментов, ограничение использования  консервантов в пище и т.д. </a:t>
                      </a:r>
                    </a:p>
                    <a:p>
                      <a:pPr marL="0" marR="0" lvl="0" indent="0" algn="l" defTabSz="914400" rtl="0" eaLnBrk="1" fontAlgn="base" latinLnBrk="0" hangingPunct="1">
                        <a:lnSpc>
                          <a:spcPct val="85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rPr>
                        <a:t>Пропаганда здорового образа жизни, повышение здравоохраненческой культуры, уменьшение стрессовых воздействий, раци-ональный режим труда и отдыха на производстве и т.п.</a:t>
                      </a:r>
                    </a:p>
                    <a:p>
                      <a:pPr marL="0" marR="0" lvl="0" indent="0" algn="l" defTabSz="914400" rtl="0" eaLnBrk="1" fontAlgn="base" latinLnBrk="0" hangingPunct="1">
                        <a:lnSpc>
                          <a:spcPct val="85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rPr>
                        <a:t>Занятия физкультурой, аутотренинг, сбалансированное питание с достаточным содержанием витаминов и микроэлементов, клетчатки и др. биологически активных соединений</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4780" name="Text Box 1188"/>
          <p:cNvSpPr txBox="1">
            <a:spLocks noChangeArrowheads="1"/>
          </p:cNvSpPr>
          <p:nvPr/>
        </p:nvSpPr>
        <p:spPr bwMode="auto">
          <a:xfrm>
            <a:off x="6324600" y="6400800"/>
            <a:ext cx="2819400" cy="336550"/>
          </a:xfrm>
          <a:prstGeom prst="rect">
            <a:avLst/>
          </a:prstGeom>
          <a:noFill/>
          <a:ln w="9525">
            <a:noFill/>
            <a:miter lim="800000"/>
            <a:headEnd/>
            <a:tailEnd/>
          </a:ln>
        </p:spPr>
        <p:txBody>
          <a:bodyPr>
            <a:spAutoFit/>
          </a:bodyPr>
          <a:lstStyle/>
          <a:p>
            <a:pPr algn="r">
              <a:spcBef>
                <a:spcPct val="50000"/>
              </a:spcBef>
            </a:pPr>
            <a:r>
              <a:rPr lang="ru-RU" sz="1600" i="1"/>
              <a:t>Лазарев А.Ф., 2000</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36512" y="150912"/>
            <a:ext cx="9144000" cy="685800"/>
          </a:xfrm>
        </p:spPr>
        <p:txBody>
          <a:bodyPr>
            <a:normAutofit fontScale="90000"/>
          </a:bodyPr>
          <a:lstStyle/>
          <a:p>
            <a:pPr eaLnBrk="1" fontAlgn="auto" hangingPunct="1">
              <a:spcAft>
                <a:spcPts val="0"/>
              </a:spcAft>
              <a:defRPr/>
            </a:pPr>
            <a:r>
              <a:rPr lang="ru-RU" sz="2800" b="1" dirty="0" smtClean="0">
                <a:solidFill>
                  <a:srgbClr val="28289E"/>
                </a:solidFill>
                <a:effectLst>
                  <a:outerShdw blurRad="38100" dist="38100" dir="2700000" algn="tl">
                    <a:srgbClr val="000000"/>
                  </a:outerShdw>
                </a:effectLst>
                <a:latin typeface="Arial" pitchFamily="34" charset="0"/>
              </a:rPr>
              <a:t>Профилактика злокачественных новообразований (</a:t>
            </a:r>
            <a:r>
              <a:rPr lang="ru-RU" sz="2800" b="1" dirty="0" smtClean="0">
                <a:solidFill>
                  <a:srgbClr val="28289E"/>
                </a:solidFill>
                <a:latin typeface="Arial" pitchFamily="34" charset="0"/>
              </a:rPr>
              <a:t>медицинская</a:t>
            </a:r>
            <a:r>
              <a:rPr lang="ru-RU" sz="2800" b="1" dirty="0" smtClean="0">
                <a:solidFill>
                  <a:srgbClr val="28289E"/>
                </a:solidFill>
                <a:effectLst>
                  <a:outerShdw blurRad="38100" dist="38100" dir="2700000" algn="tl">
                    <a:srgbClr val="000000"/>
                  </a:outerShdw>
                </a:effectLst>
                <a:latin typeface="Arial" pitchFamily="34" charset="0"/>
              </a:rPr>
              <a:t>)</a:t>
            </a:r>
          </a:p>
        </p:txBody>
      </p:sp>
      <p:graphicFrame>
        <p:nvGraphicFramePr>
          <p:cNvPr id="209970" name="Group 50"/>
          <p:cNvGraphicFramePr>
            <a:graphicFrameLocks noGrp="1"/>
          </p:cNvGraphicFramePr>
          <p:nvPr>
            <p:ph type="tbl" idx="1"/>
          </p:nvPr>
        </p:nvGraphicFramePr>
        <p:xfrm>
          <a:off x="152400" y="1256307"/>
          <a:ext cx="8915400" cy="5053013"/>
        </p:xfrm>
        <a:graphic>
          <a:graphicData uri="http://schemas.openxmlformats.org/drawingml/2006/table">
            <a:tbl>
              <a:tblPr/>
              <a:tblGrid>
                <a:gridCol w="2667000"/>
                <a:gridCol w="1790700"/>
                <a:gridCol w="2171700"/>
                <a:gridCol w="2286000"/>
              </a:tblGrid>
              <a:tr h="304800">
                <a:tc gridSpan="3">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000" b="1" i="0" u="none" strike="noStrike" cap="none" normalizeH="0" baseline="0" dirty="0" smtClean="0">
                          <a:ln>
                            <a:noFill/>
                          </a:ln>
                          <a:solidFill>
                            <a:srgbClr val="D60093"/>
                          </a:solidFill>
                          <a:effectLst/>
                          <a:latin typeface="Arial" pitchFamily="34" charset="0"/>
                        </a:rPr>
                        <a:t>Вторичная</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000" b="1" i="0" u="none" strike="noStrike" cap="none" normalizeH="0" baseline="0" smtClean="0">
                          <a:ln>
                            <a:noFill/>
                          </a:ln>
                          <a:solidFill>
                            <a:srgbClr val="D60093"/>
                          </a:solidFill>
                          <a:effectLst/>
                          <a:latin typeface="Arial" pitchFamily="34" charset="0"/>
                        </a:rPr>
                        <a:t>Третичная</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2488">
                <a:tc rowSpan="2">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000" b="0" i="0" u="none" strike="noStrike" cap="none" normalizeH="0" baseline="0" smtClean="0">
                          <a:ln>
                            <a:noFill/>
                          </a:ln>
                          <a:solidFill>
                            <a:schemeClr val="tx1"/>
                          </a:solidFill>
                          <a:effectLst/>
                          <a:latin typeface="Arial" pitchFamily="34" charset="0"/>
                        </a:rPr>
                        <a:t>Скрининг, профосмотр</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000" b="0" i="0" u="none" strike="noStrike" cap="none" normalizeH="0" baseline="0" smtClean="0">
                          <a:ln>
                            <a:noFill/>
                          </a:ln>
                          <a:solidFill>
                            <a:schemeClr val="tx1"/>
                          </a:solidFill>
                          <a:effectLst/>
                          <a:latin typeface="Arial" pitchFamily="34" charset="0"/>
                        </a:rPr>
                        <a:t>Формирование групп онкологического риска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rowSpan="2">
                  <a:txBody>
                    <a:bodyPr/>
                    <a:lstStyle/>
                    <a:p>
                      <a:pPr marL="0" marR="0" lvl="0" indent="0" algn="ctr"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525">
                <a:tc vMerge="1">
                  <a:txBody>
                    <a:bodyPr/>
                    <a:lstStyle/>
                    <a:p>
                      <a:endParaRPr lang="ru-RU"/>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000" b="0" i="0" u="none" strike="noStrike" cap="none" normalizeH="0" baseline="0" smtClean="0">
                          <a:ln>
                            <a:noFill/>
                          </a:ln>
                          <a:solidFill>
                            <a:schemeClr val="tx1"/>
                          </a:solidFill>
                          <a:effectLst/>
                          <a:latin typeface="Arial" pitchFamily="34" charset="0"/>
                        </a:rPr>
                        <a:t>повышенного</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000" b="0" i="0" u="none" strike="noStrike" cap="none" normalizeH="0" baseline="0" smtClean="0">
                          <a:ln>
                            <a:noFill/>
                          </a:ln>
                          <a:solidFill>
                            <a:schemeClr val="tx1"/>
                          </a:solidFill>
                          <a:effectLst/>
                          <a:latin typeface="Arial" pitchFamily="34" charset="0"/>
                        </a:rPr>
                        <a:t>высокого</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ru-RU"/>
                    </a:p>
                  </a:txBody>
                  <a:tcPr/>
                </a:tc>
              </a:tr>
              <a:tr h="822325">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Arial" pitchFamily="34" charset="0"/>
                        </a:rPr>
                        <a:t>Кал на скрытую кровь, </a:t>
                      </a:r>
                      <a:r>
                        <a:rPr kumimoji="0" lang="ru-RU" sz="2000" b="0" i="0" u="none" strike="noStrike" cap="none" normalizeH="0" baseline="0" dirty="0" err="1" smtClean="0">
                          <a:ln>
                            <a:noFill/>
                          </a:ln>
                          <a:solidFill>
                            <a:schemeClr val="tx1"/>
                          </a:solidFill>
                          <a:effectLst/>
                          <a:latin typeface="Arial" pitchFamily="34" charset="0"/>
                        </a:rPr>
                        <a:t>онкоцитология</a:t>
                      </a:r>
                      <a:r>
                        <a:rPr kumimoji="0" lang="ru-RU" sz="2000" b="0" i="0" u="none" strike="noStrike" cap="none" normalizeH="0" baseline="0" dirty="0" smtClean="0">
                          <a:ln>
                            <a:noFill/>
                          </a:ln>
                          <a:solidFill>
                            <a:schemeClr val="tx1"/>
                          </a:solidFill>
                          <a:effectLst/>
                          <a:latin typeface="Arial" pitchFamily="34" charset="0"/>
                        </a:rPr>
                        <a:t> мазка шейки матки, флюорография, маммография, </a:t>
                      </a:r>
                      <a:r>
                        <a:rPr kumimoji="0" lang="ru-RU" sz="2000" b="0" i="0" u="none" strike="noStrike" cap="none" normalizeH="0" baseline="0" dirty="0" err="1" smtClean="0">
                          <a:ln>
                            <a:noFill/>
                          </a:ln>
                          <a:solidFill>
                            <a:schemeClr val="tx1"/>
                          </a:solidFill>
                          <a:effectLst/>
                          <a:latin typeface="Arial" pitchFamily="34" charset="0"/>
                        </a:rPr>
                        <a:t>фиброгастроскопия</a:t>
                      </a:r>
                      <a:r>
                        <a:rPr kumimoji="0" lang="ru-RU" sz="2000" b="0" i="0" u="none" strike="noStrike" cap="none" normalizeH="0" baseline="0" dirty="0" smtClean="0">
                          <a:ln>
                            <a:noFill/>
                          </a:ln>
                          <a:solidFill>
                            <a:schemeClr val="tx1"/>
                          </a:solidFill>
                          <a:effectLst/>
                          <a:latin typeface="Arial" pitchFamily="34" charset="0"/>
                        </a:rPr>
                        <a:t>, ежегодный осмотр на патологию пациентов в возрасте старше 30 лет в поликлинике и стационаре</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ru-RU" sz="2000" b="0" i="0" u="none" strike="noStrike" cap="none" normalizeH="0" baseline="0" smtClean="0">
                          <a:ln>
                            <a:noFill/>
                          </a:ln>
                          <a:solidFill>
                            <a:schemeClr val="tx1"/>
                          </a:solidFill>
                          <a:effectLst/>
                          <a:latin typeface="Arial" pitchFamily="34" charset="0"/>
                        </a:rPr>
                        <a:t>Факульта-тивные предраки</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01600" marR="0" lvl="0" indent="-101600" algn="l" defTabSz="914400" rtl="0" eaLnBrk="1" fontAlgn="base" latinLnBrk="0" hangingPunct="1">
                        <a:lnSpc>
                          <a:spcPct val="85000"/>
                        </a:lnSpc>
                        <a:spcBef>
                          <a:spcPct val="0"/>
                        </a:spcBef>
                        <a:spcAft>
                          <a:spcPct val="0"/>
                        </a:spcAft>
                        <a:buClrTx/>
                        <a:buSzTx/>
                        <a:buFontTx/>
                        <a:buAutoNum type="arabicPeriod"/>
                        <a:tabLst/>
                      </a:pPr>
                      <a:r>
                        <a:rPr kumimoji="0" lang="ru-RU" sz="2000" b="0" i="0" u="none" strike="noStrike" cap="none" normalizeH="0" baseline="0" smtClean="0">
                          <a:ln>
                            <a:noFill/>
                          </a:ln>
                          <a:solidFill>
                            <a:schemeClr val="tx1"/>
                          </a:solidFill>
                          <a:effectLst/>
                          <a:latin typeface="Arial" pitchFamily="34" charset="0"/>
                        </a:rPr>
                        <a:t>Облигатные предраки</a:t>
                      </a:r>
                    </a:p>
                    <a:p>
                      <a:pPr marL="101600" marR="0" lvl="0" indent="-101600" algn="l" defTabSz="914400" rtl="0" eaLnBrk="1" fontAlgn="base" latinLnBrk="0" hangingPunct="1">
                        <a:lnSpc>
                          <a:spcPct val="85000"/>
                        </a:lnSpc>
                        <a:spcBef>
                          <a:spcPct val="0"/>
                        </a:spcBef>
                        <a:spcAft>
                          <a:spcPct val="0"/>
                        </a:spcAft>
                        <a:buClrTx/>
                        <a:buSzTx/>
                        <a:buFontTx/>
                        <a:buAutoNum type="arabicPeriod"/>
                        <a:tabLst/>
                      </a:pPr>
                      <a:r>
                        <a:rPr kumimoji="0" lang="ru-RU" sz="2000" b="0" i="0" u="none" strike="noStrike" cap="none" normalizeH="0" baseline="0" smtClean="0">
                          <a:ln>
                            <a:noFill/>
                          </a:ln>
                          <a:solidFill>
                            <a:schemeClr val="tx1"/>
                          </a:solidFill>
                          <a:effectLst/>
                          <a:latin typeface="Arial" pitchFamily="34" charset="0"/>
                        </a:rPr>
                        <a:t>Пострадавшие вследствие радиационных катастроф</a:t>
                      </a:r>
                    </a:p>
                    <a:p>
                      <a:pPr marL="101600" marR="0" lvl="0" indent="-101600" algn="l" defTabSz="914400" rtl="0" eaLnBrk="1" fontAlgn="base" latinLnBrk="0" hangingPunct="1">
                        <a:lnSpc>
                          <a:spcPct val="85000"/>
                        </a:lnSpc>
                        <a:spcBef>
                          <a:spcPct val="0"/>
                        </a:spcBef>
                        <a:spcAft>
                          <a:spcPct val="0"/>
                        </a:spcAft>
                        <a:buClrTx/>
                        <a:buSzTx/>
                        <a:buFontTx/>
                        <a:buAutoNum type="arabicPeriod"/>
                        <a:tabLst/>
                      </a:pPr>
                      <a:r>
                        <a:rPr kumimoji="0" lang="ru-RU" sz="2000" b="0" i="0" u="none" strike="noStrike" cap="none" normalizeH="0" baseline="0" smtClean="0">
                          <a:ln>
                            <a:noFill/>
                          </a:ln>
                          <a:solidFill>
                            <a:schemeClr val="tx1"/>
                          </a:solidFill>
                          <a:effectLst/>
                          <a:latin typeface="Arial" pitchFamily="34" charset="0"/>
                        </a:rPr>
                        <a:t>Члены раковых семей</a:t>
                      </a:r>
                    </a:p>
                    <a:p>
                      <a:pPr marL="101600" marR="0" lvl="0" indent="-101600" algn="l" defTabSz="914400" rtl="0" eaLnBrk="1" fontAlgn="base" latinLnBrk="0" hangingPunct="1">
                        <a:lnSpc>
                          <a:spcPct val="85000"/>
                        </a:lnSpc>
                        <a:spcBef>
                          <a:spcPct val="0"/>
                        </a:spcBef>
                        <a:spcAft>
                          <a:spcPct val="0"/>
                        </a:spcAft>
                        <a:buClrTx/>
                        <a:buSzTx/>
                        <a:buFontTx/>
                        <a:buAutoNum type="arabicPeriod"/>
                        <a:tabLst/>
                      </a:pPr>
                      <a:r>
                        <a:rPr kumimoji="0" lang="ru-RU" sz="2000" b="0" i="0" u="none" strike="noStrike" cap="none" normalizeH="0" baseline="0" smtClean="0">
                          <a:ln>
                            <a:noFill/>
                          </a:ln>
                          <a:solidFill>
                            <a:schemeClr val="tx1"/>
                          </a:solidFill>
                          <a:effectLst/>
                          <a:latin typeface="Arial" pitchFamily="34" charset="0"/>
                        </a:rPr>
                        <a:t>Пациенты с </a:t>
                      </a:r>
                      <a:r>
                        <a:rPr kumimoji="0" lang="en-US" sz="2000" b="0" i="0" u="none" strike="noStrike" cap="none" normalizeH="0" baseline="0" smtClean="0">
                          <a:ln>
                            <a:noFill/>
                          </a:ln>
                          <a:solidFill>
                            <a:schemeClr val="tx1"/>
                          </a:solidFill>
                          <a:effectLst/>
                          <a:latin typeface="Arial" pitchFamily="34" charset="0"/>
                        </a:rPr>
                        <a:t>VI </a:t>
                      </a:r>
                      <a:r>
                        <a:rPr kumimoji="0" lang="ru-RU" sz="2000" b="0" i="0" u="none" strike="noStrike" cap="none" normalizeH="0" baseline="0" smtClean="0">
                          <a:ln>
                            <a:noFill/>
                          </a:ln>
                          <a:solidFill>
                            <a:schemeClr val="tx1"/>
                          </a:solidFill>
                          <a:effectLst/>
                          <a:latin typeface="Arial" pitchFamily="34" charset="0"/>
                        </a:rPr>
                        <a:t>ст. онкориска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ru-RU" sz="2000" b="0" i="0" u="none" strike="noStrike" cap="none" normalizeH="0" baseline="0" dirty="0" err="1" smtClean="0">
                          <a:ln>
                            <a:noFill/>
                          </a:ln>
                          <a:solidFill>
                            <a:schemeClr val="tx1"/>
                          </a:solidFill>
                          <a:effectLst/>
                          <a:latin typeface="Arial" pitchFamily="34" charset="0"/>
                        </a:rPr>
                        <a:t>Высококачест-венная</a:t>
                      </a:r>
                      <a:r>
                        <a:rPr kumimoji="0" lang="ru-RU" sz="2000" b="0" i="0" u="none" strike="noStrike" cap="none" normalizeH="0" baseline="0" dirty="0" smtClean="0">
                          <a:ln>
                            <a:noFill/>
                          </a:ln>
                          <a:solidFill>
                            <a:schemeClr val="tx1"/>
                          </a:solidFill>
                          <a:effectLst/>
                          <a:latin typeface="Arial" pitchFamily="34" charset="0"/>
                        </a:rPr>
                        <a:t> диспансеризация излеченных </a:t>
                      </a:r>
                      <a:r>
                        <a:rPr kumimoji="0" lang="ru-RU" sz="2000" b="0" i="0" u="none" strike="noStrike" cap="none" normalizeH="0" baseline="0" dirty="0" err="1" smtClean="0">
                          <a:ln>
                            <a:noFill/>
                          </a:ln>
                          <a:solidFill>
                            <a:schemeClr val="tx1"/>
                          </a:solidFill>
                          <a:effectLst/>
                          <a:latin typeface="Arial" pitchFamily="34" charset="0"/>
                        </a:rPr>
                        <a:t>онкобольных</a:t>
                      </a:r>
                      <a:r>
                        <a:rPr kumimoji="0" lang="ru-RU" sz="2000" b="0" i="0" u="none" strike="noStrike" cap="none" normalizeH="0" baseline="0" dirty="0" smtClean="0">
                          <a:ln>
                            <a:noFill/>
                          </a:ln>
                          <a:solidFill>
                            <a:schemeClr val="tx1"/>
                          </a:solidFill>
                          <a:effectLst/>
                          <a:latin typeface="Arial" pitchFamily="34" charset="0"/>
                        </a:rPr>
                        <a:t>, направленная на предупреждение и раннюю диагностику у них рецидивов и вторичных опухолей</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5801" name="Text Box 51"/>
          <p:cNvSpPr txBox="1">
            <a:spLocks noChangeArrowheads="1"/>
          </p:cNvSpPr>
          <p:nvPr/>
        </p:nvSpPr>
        <p:spPr bwMode="auto">
          <a:xfrm>
            <a:off x="3068216" y="6623265"/>
            <a:ext cx="6075784" cy="234735"/>
          </a:xfrm>
          <a:prstGeom prst="rect">
            <a:avLst/>
          </a:prstGeom>
          <a:noFill/>
          <a:ln w="9525">
            <a:noFill/>
            <a:miter lim="800000"/>
            <a:headEnd/>
            <a:tailEnd/>
          </a:ln>
        </p:spPr>
        <p:txBody>
          <a:bodyPr wrap="square" lIns="0" tIns="36000" rIns="0" bIns="36000">
            <a:spAutoFit/>
          </a:bodyPr>
          <a:lstStyle/>
          <a:p>
            <a:pPr algn="r">
              <a:lnSpc>
                <a:spcPct val="75000"/>
              </a:lnSpc>
              <a:spcBef>
                <a:spcPct val="50000"/>
              </a:spcBef>
            </a:pPr>
            <a:r>
              <a:rPr lang="ru-RU" sz="1400" i="1" dirty="0"/>
              <a:t>Сотникова Е.Н., Соловьева Н.П., </a:t>
            </a:r>
            <a:r>
              <a:rPr lang="ru-RU" sz="1400" i="1" dirty="0" smtClean="0"/>
              <a:t>1992; Лазарев </a:t>
            </a:r>
            <a:r>
              <a:rPr lang="ru-RU" sz="1400" i="1" dirty="0"/>
              <a:t>А.Ф. 2000</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4"/>
          <p:cNvSpPr>
            <a:spLocks noGrp="1" noChangeArrowheads="1"/>
          </p:cNvSpPr>
          <p:nvPr>
            <p:ph type="title" idx="4294967295"/>
          </p:nvPr>
        </p:nvSpPr>
        <p:spPr>
          <a:xfrm>
            <a:off x="228600" y="228600"/>
            <a:ext cx="8915400" cy="6248400"/>
          </a:xfrm>
          <a:solidFill>
            <a:srgbClr val="FFE7E1"/>
          </a:solidFill>
        </p:spPr>
        <p:txBody>
          <a:bodyPr>
            <a:normAutofit fontScale="90000"/>
          </a:bodyPr>
          <a:lstStyle/>
          <a:p>
            <a:pPr eaLnBrk="1" fontAlgn="auto" hangingPunct="1">
              <a:lnSpc>
                <a:spcPct val="80000"/>
              </a:lnSpc>
              <a:spcAft>
                <a:spcPts val="0"/>
              </a:spcAft>
              <a:defRPr/>
            </a:pPr>
            <a:r>
              <a:rPr lang="ru-RU" sz="2600" b="1" i="1" smtClean="0">
                <a:solidFill>
                  <a:srgbClr val="FF3399"/>
                </a:solidFill>
                <a:latin typeface="Arial" pitchFamily="34" charset="0"/>
                <a:cs typeface="Times New Roman" pitchFamily="18" charset="0"/>
              </a:rPr>
              <a:t>Медицинская профилактика</a:t>
            </a:r>
            <a:r>
              <a:rPr lang="ru-RU" sz="2600" b="1" i="1" smtClean="0">
                <a:solidFill>
                  <a:srgbClr val="FF3399"/>
                </a:solidFill>
                <a:latin typeface="Arial" pitchFamily="34" charset="0"/>
              </a:rPr>
              <a:t> </a:t>
            </a:r>
            <a:r>
              <a:rPr lang="ru-RU" sz="2000" b="1" i="1" smtClean="0">
                <a:solidFill>
                  <a:schemeClr val="accent2"/>
                </a:solidFill>
                <a:latin typeface="Arial" pitchFamily="34" charset="0"/>
              </a:rPr>
              <a:t>(вторичная)</a:t>
            </a:r>
            <a:r>
              <a:rPr lang="ru-RU" sz="2600" b="1" i="1" smtClean="0">
                <a:solidFill>
                  <a:srgbClr val="FF3399"/>
                </a:solidFill>
                <a:latin typeface="Arial" pitchFamily="34" charset="0"/>
                <a:cs typeface="Times New Roman" pitchFamily="18" charset="0"/>
              </a:rPr>
              <a:t> в онкологии</a:t>
            </a:r>
            <a:r>
              <a:rPr lang="ru-RU" sz="2600" smtClean="0">
                <a:cs typeface="Times New Roman" pitchFamily="18" charset="0"/>
              </a:rPr>
              <a:t> предполагает</a:t>
            </a:r>
            <a:r>
              <a:rPr lang="ru-RU" sz="2600" smtClean="0"/>
              <a:t>:</a:t>
            </a:r>
            <a:r>
              <a:rPr lang="ru-RU" sz="2600" smtClean="0">
                <a:cs typeface="Times New Roman" pitchFamily="18" charset="0"/>
              </a:rPr>
              <a:t> </a:t>
            </a:r>
            <a:br>
              <a:rPr lang="ru-RU" sz="2600" smtClean="0">
                <a:cs typeface="Times New Roman" pitchFamily="18" charset="0"/>
              </a:rPr>
            </a:br>
            <a:r>
              <a:rPr lang="ru-RU" sz="2600" smtClean="0"/>
              <a:t/>
            </a:r>
            <a:br>
              <a:rPr lang="ru-RU" sz="2600" smtClean="0"/>
            </a:br>
            <a:r>
              <a:rPr lang="en-US" sz="2600" u="sng" smtClean="0">
                <a:solidFill>
                  <a:srgbClr val="0000CC"/>
                </a:solidFill>
                <a:cs typeface="Times New Roman" pitchFamily="18" charset="0"/>
              </a:rPr>
              <a:t>I</a:t>
            </a:r>
            <a:r>
              <a:rPr lang="ru-RU" sz="2600" u="sng" smtClean="0">
                <a:solidFill>
                  <a:srgbClr val="0000CC"/>
                </a:solidFill>
                <a:cs typeface="Times New Roman" pitchFamily="18" charset="0"/>
              </a:rPr>
              <a:t> этап - организационные и диагностические мероприятия</a:t>
            </a:r>
            <a:r>
              <a:rPr lang="ru-RU" sz="2600" u="sng" smtClean="0">
                <a:solidFill>
                  <a:srgbClr val="0000CC"/>
                </a:solidFill>
              </a:rPr>
              <a:t/>
            </a:r>
            <a:br>
              <a:rPr lang="ru-RU" sz="2600" u="sng" smtClean="0">
                <a:solidFill>
                  <a:srgbClr val="0000CC"/>
                </a:solidFill>
              </a:rPr>
            </a:br>
            <a:r>
              <a:rPr lang="ru-RU" sz="800" u="sng" smtClean="0"/>
              <a:t/>
            </a:r>
            <a:br>
              <a:rPr lang="ru-RU" sz="800" u="sng" smtClean="0"/>
            </a:br>
            <a:r>
              <a:rPr lang="en-US" sz="2600" smtClean="0">
                <a:cs typeface="Times New Roman" pitchFamily="18" charset="0"/>
              </a:rPr>
              <a:t>I</a:t>
            </a:r>
            <a:r>
              <a:rPr lang="ru-RU" sz="2600" smtClean="0">
                <a:cs typeface="Times New Roman" pitchFamily="18" charset="0"/>
              </a:rPr>
              <a:t>.1. Выявление </a:t>
            </a:r>
            <a:r>
              <a:rPr lang="ru-RU" sz="2600" b="1" smtClean="0">
                <a:solidFill>
                  <a:srgbClr val="FF3399"/>
                </a:solidFill>
                <a:cs typeface="Times New Roman" pitchFamily="18" charset="0"/>
              </a:rPr>
              <a:t>к</a:t>
            </a:r>
            <a:r>
              <a:rPr lang="ru-RU" sz="2600" b="1" smtClean="0">
                <a:solidFill>
                  <a:srgbClr val="FF3399"/>
                </a:solidFill>
              </a:rPr>
              <a:t>о</a:t>
            </a:r>
            <a:r>
              <a:rPr lang="ru-RU" sz="2600" b="1" smtClean="0">
                <a:solidFill>
                  <a:srgbClr val="FF3399"/>
                </a:solidFill>
                <a:cs typeface="Times New Roman" pitchFamily="18" charset="0"/>
              </a:rPr>
              <a:t>горт населения  с повышенным риском</a:t>
            </a:r>
            <a:r>
              <a:rPr lang="ru-RU" sz="2600" smtClean="0">
                <a:cs typeface="Times New Roman" pitchFamily="18" charset="0"/>
              </a:rPr>
              <a:t> </a:t>
            </a:r>
            <a:r>
              <a:rPr lang="ru-RU" sz="2600" smtClean="0"/>
              <a:t> </a:t>
            </a:r>
            <a:br>
              <a:rPr lang="ru-RU" sz="2600" smtClean="0"/>
            </a:br>
            <a:r>
              <a:rPr lang="ru-RU" sz="2600" smtClean="0"/>
              <a:t>     </a:t>
            </a:r>
            <a:r>
              <a:rPr lang="ru-RU" sz="2600" smtClean="0">
                <a:cs typeface="Times New Roman" pitchFamily="18" charset="0"/>
              </a:rPr>
              <a:t>онкологических заболеваний  («очаг» населения с </a:t>
            </a:r>
            <a:r>
              <a:rPr lang="ru-RU" sz="2600" smtClean="0"/>
              <a:t>  </a:t>
            </a:r>
            <a:br>
              <a:rPr lang="ru-RU" sz="2600" smtClean="0"/>
            </a:br>
            <a:r>
              <a:rPr lang="ru-RU" sz="2600" smtClean="0"/>
              <a:t>     </a:t>
            </a:r>
            <a:r>
              <a:rPr lang="ru-RU" sz="2600" smtClean="0">
                <a:cs typeface="Times New Roman" pitchFamily="18" charset="0"/>
              </a:rPr>
              <a:t>повышенным</a:t>
            </a:r>
            <a:r>
              <a:rPr lang="ru-RU" sz="2600" smtClean="0"/>
              <a:t> </a:t>
            </a:r>
            <a:r>
              <a:rPr lang="ru-RU" sz="2600" smtClean="0">
                <a:cs typeface="Times New Roman" pitchFamily="18" charset="0"/>
              </a:rPr>
              <a:t>риском):</a:t>
            </a:r>
            <a:r>
              <a:rPr lang="ru-RU" sz="2800" smtClean="0"/>
              <a:t>         </a:t>
            </a:r>
            <a:br>
              <a:rPr lang="ru-RU" sz="2800" smtClean="0"/>
            </a:br>
            <a:r>
              <a:rPr lang="ru-RU" sz="1000" smtClean="0">
                <a:cs typeface="Times New Roman" pitchFamily="18" charset="0"/>
              </a:rPr>
              <a:t/>
            </a:r>
            <a:br>
              <a:rPr lang="ru-RU" sz="1000" smtClean="0">
                <a:cs typeface="Times New Roman" pitchFamily="18" charset="0"/>
              </a:rPr>
            </a:br>
            <a:r>
              <a:rPr lang="ru-RU" sz="1000" smtClean="0"/>
              <a:t>          </a:t>
            </a:r>
            <a:r>
              <a:rPr lang="ru-RU" sz="2600" smtClean="0">
                <a:cs typeface="Times New Roman" pitchFamily="18" charset="0"/>
              </a:rPr>
              <a:t>а) по факту обнаружения мощного канцерогена на той или иной территории или на том или ином предприятии (могильники пестицидов</a:t>
            </a:r>
            <a:r>
              <a:rPr lang="ru-RU" sz="2600" smtClean="0"/>
              <a:t> -</a:t>
            </a:r>
            <a:r>
              <a:rPr lang="ru-RU" sz="2600" smtClean="0">
                <a:cs typeface="Times New Roman" pitchFamily="18" charset="0"/>
              </a:rPr>
              <a:t> ДДТ,</a:t>
            </a:r>
            <a:r>
              <a:rPr lang="ru-RU" sz="2600" smtClean="0"/>
              <a:t> места</a:t>
            </a:r>
            <a:r>
              <a:rPr lang="ru-RU" sz="2600" smtClean="0">
                <a:cs typeface="Times New Roman" pitchFamily="18" charset="0"/>
              </a:rPr>
              <a:t> падени</a:t>
            </a:r>
            <a:r>
              <a:rPr lang="ru-RU" sz="2600" smtClean="0"/>
              <a:t>я</a:t>
            </a:r>
            <a:r>
              <a:rPr lang="ru-RU" sz="2600" smtClean="0">
                <a:cs typeface="Times New Roman" pitchFamily="18" charset="0"/>
              </a:rPr>
              <a:t> ступеней ракет с гептилом и т.п.)</a:t>
            </a:r>
            <a:r>
              <a:rPr lang="ru-RU" sz="2600" smtClean="0"/>
              <a:t>;</a:t>
            </a:r>
            <a:r>
              <a:rPr lang="ru-RU" sz="1000" smtClean="0"/>
              <a:t/>
            </a:r>
            <a:br>
              <a:rPr lang="ru-RU" sz="1000" smtClean="0"/>
            </a:br>
            <a:r>
              <a:rPr lang="ru-RU" sz="1000" smtClean="0">
                <a:cs typeface="Times New Roman" pitchFamily="18" charset="0"/>
              </a:rPr>
              <a:t> </a:t>
            </a:r>
            <a:br>
              <a:rPr lang="ru-RU" sz="1000" smtClean="0">
                <a:cs typeface="Times New Roman" pitchFamily="18" charset="0"/>
              </a:rPr>
            </a:br>
            <a:r>
              <a:rPr lang="ru-RU" sz="1000" smtClean="0"/>
              <a:t>        </a:t>
            </a:r>
            <a:r>
              <a:rPr lang="ru-RU" sz="2600" smtClean="0">
                <a:cs typeface="Times New Roman" pitchFamily="18" charset="0"/>
              </a:rPr>
              <a:t>б) по факту обнаружения населенных пунктов с высоким уровнем онкологических заболеваний (расположенн</a:t>
            </a:r>
            <a:r>
              <a:rPr lang="ru-RU" sz="2600" smtClean="0"/>
              <a:t>ых</a:t>
            </a:r>
            <a:r>
              <a:rPr lang="ru-RU" sz="2600" smtClean="0">
                <a:cs typeface="Times New Roman" pitchFamily="18" charset="0"/>
              </a:rPr>
              <a:t> вблизи источника мощного канцерогена) </a:t>
            </a:r>
            <a:r>
              <a:rPr lang="ru-RU" sz="2600" smtClean="0"/>
              <a:t/>
            </a:r>
            <a:br>
              <a:rPr lang="ru-RU" sz="2600" smtClean="0"/>
            </a:br>
            <a:r>
              <a:rPr lang="ru-RU" sz="1000" smtClean="0"/>
              <a:t/>
            </a:r>
            <a:br>
              <a:rPr lang="ru-RU" sz="1000" smtClean="0"/>
            </a:br>
            <a:r>
              <a:rPr lang="en-US" sz="2600" smtClean="0">
                <a:cs typeface="Times New Roman" pitchFamily="18" charset="0"/>
              </a:rPr>
              <a:t>I</a:t>
            </a:r>
            <a:r>
              <a:rPr lang="ru-RU" sz="2600" smtClean="0">
                <a:cs typeface="Times New Roman" pitchFamily="18" charset="0"/>
              </a:rPr>
              <a:t>.2. Выявление </a:t>
            </a:r>
            <a:r>
              <a:rPr lang="ru-RU" sz="2600" b="1" smtClean="0">
                <a:solidFill>
                  <a:srgbClr val="FF3399"/>
                </a:solidFill>
                <a:cs typeface="Times New Roman" pitchFamily="18" charset="0"/>
              </a:rPr>
              <a:t>конкретных лиц с повышенным</a:t>
            </a:r>
            <a:r>
              <a:rPr lang="ru-RU" sz="2600" b="1" smtClean="0">
                <a:solidFill>
                  <a:srgbClr val="FF3399"/>
                </a:solidFill>
              </a:rPr>
              <a:t> и высоким </a:t>
            </a:r>
            <a:r>
              <a:rPr lang="ru-RU" sz="2600" b="1" smtClean="0">
                <a:solidFill>
                  <a:srgbClr val="FF3399"/>
                </a:solidFill>
                <a:cs typeface="Times New Roman" pitchFamily="18" charset="0"/>
              </a:rPr>
              <a:t> риском</a:t>
            </a:r>
            <a:r>
              <a:rPr lang="ru-RU" sz="2600" b="1" smtClean="0">
                <a:solidFill>
                  <a:srgbClr val="FF3399"/>
                </a:solidFill>
              </a:rPr>
              <a:t> </a:t>
            </a:r>
            <a:r>
              <a:rPr lang="ru-RU" sz="2600" smtClean="0">
                <a:cs typeface="Times New Roman" pitchFamily="18" charset="0"/>
              </a:rPr>
              <a:t>онкологических заболеваний по всей территории региона.</a:t>
            </a:r>
            <a:r>
              <a:rPr lang="ru-RU" sz="2800" smtClean="0">
                <a:cs typeface="Times New Roman" pitchFamily="18" charset="0"/>
              </a:rPr>
              <a:t/>
            </a:r>
            <a:br>
              <a:rPr lang="ru-RU" sz="2800" smtClean="0">
                <a:cs typeface="Times New Roman" pitchFamily="18" charset="0"/>
              </a:rPr>
            </a:br>
            <a:endParaRPr lang="ru-RU" sz="2800" smtClean="0"/>
          </a:p>
        </p:txBody>
      </p:sp>
      <p:sp>
        <p:nvSpPr>
          <p:cNvPr id="76803" name="Text Box 5"/>
          <p:cNvSpPr txBox="1">
            <a:spLocks noChangeArrowheads="1"/>
          </p:cNvSpPr>
          <p:nvPr/>
        </p:nvSpPr>
        <p:spPr bwMode="auto">
          <a:xfrm>
            <a:off x="6400800" y="6369050"/>
            <a:ext cx="2667000" cy="336550"/>
          </a:xfrm>
          <a:prstGeom prst="rect">
            <a:avLst/>
          </a:prstGeom>
          <a:noFill/>
          <a:ln w="9525">
            <a:noFill/>
            <a:miter lim="800000"/>
            <a:headEnd/>
            <a:tailEnd/>
          </a:ln>
        </p:spPr>
        <p:txBody>
          <a:bodyPr>
            <a:spAutoFit/>
          </a:bodyPr>
          <a:lstStyle/>
          <a:p>
            <a:pPr algn="r">
              <a:spcBef>
                <a:spcPct val="50000"/>
              </a:spcBef>
            </a:pPr>
            <a:r>
              <a:rPr lang="ru-RU" sz="1600" i="1"/>
              <a:t>Лазарев А.Ф., 2003</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sz="quarter" idx="1"/>
          </p:nvPr>
        </p:nvSpPr>
        <p:spPr>
          <a:xfrm>
            <a:off x="228600" y="152400"/>
            <a:ext cx="8763000" cy="6477000"/>
          </a:xfrm>
          <a:solidFill>
            <a:srgbClr val="FFE7E1"/>
          </a:solidFill>
        </p:spPr>
        <p:txBody>
          <a:bodyPr/>
          <a:lstStyle/>
          <a:p>
            <a:pPr marL="369888" indent="-369888" eaLnBrk="1" hangingPunct="1">
              <a:lnSpc>
                <a:spcPct val="90000"/>
              </a:lnSpc>
              <a:buFontTx/>
              <a:buNone/>
            </a:pPr>
            <a:endParaRPr lang="ru-RU" sz="800" smtClean="0"/>
          </a:p>
          <a:p>
            <a:pPr marL="369888" indent="-369888" eaLnBrk="1" hangingPunct="1">
              <a:lnSpc>
                <a:spcPct val="90000"/>
              </a:lnSpc>
              <a:buFontTx/>
              <a:buNone/>
            </a:pPr>
            <a:r>
              <a:rPr lang="en-US" sz="2800" b="1" smtClean="0">
                <a:solidFill>
                  <a:srgbClr val="0000CC"/>
                </a:solidFill>
                <a:cs typeface="Times New Roman" pitchFamily="18" charset="0"/>
              </a:rPr>
              <a:t>II</a:t>
            </a:r>
            <a:r>
              <a:rPr lang="ru-RU" sz="2800" b="1" smtClean="0">
                <a:solidFill>
                  <a:srgbClr val="0000CC"/>
                </a:solidFill>
                <a:cs typeface="Times New Roman" pitchFamily="18" charset="0"/>
              </a:rPr>
              <a:t>.1. Работа в «очаге»:</a:t>
            </a:r>
            <a:br>
              <a:rPr lang="ru-RU" sz="2800" b="1" smtClean="0">
                <a:solidFill>
                  <a:srgbClr val="0000CC"/>
                </a:solidFill>
                <a:cs typeface="Times New Roman" pitchFamily="18" charset="0"/>
              </a:rPr>
            </a:br>
            <a:endParaRPr lang="ru-RU" sz="2800" b="1" smtClean="0">
              <a:solidFill>
                <a:srgbClr val="0000CC"/>
              </a:solidFill>
            </a:endParaRPr>
          </a:p>
          <a:p>
            <a:pPr marL="369888" indent="-369888" eaLnBrk="1" hangingPunct="1">
              <a:lnSpc>
                <a:spcPct val="90000"/>
              </a:lnSpc>
            </a:pPr>
            <a:r>
              <a:rPr lang="ru-RU" sz="2800" smtClean="0">
                <a:cs typeface="Times New Roman" pitchFamily="18" charset="0"/>
              </a:rPr>
              <a:t>обнаружение конкретного наиболее значимого канцерогенного фактора (ДДТ, гептил др.);</a:t>
            </a:r>
            <a:br>
              <a:rPr lang="ru-RU" sz="2800" smtClean="0">
                <a:cs typeface="Times New Roman" pitchFamily="18" charset="0"/>
              </a:rPr>
            </a:br>
            <a:endParaRPr lang="ru-RU" sz="1200" smtClean="0"/>
          </a:p>
          <a:p>
            <a:pPr marL="369888" indent="-369888" eaLnBrk="1" hangingPunct="1">
              <a:lnSpc>
                <a:spcPct val="90000"/>
              </a:lnSpc>
            </a:pPr>
            <a:r>
              <a:rPr lang="ru-RU" sz="2800" smtClean="0">
                <a:cs typeface="Times New Roman" pitchFamily="18" charset="0"/>
              </a:rPr>
              <a:t>установление структуры онкологических заболеваний в данном «очаге», их ранжирование;</a:t>
            </a:r>
            <a:br>
              <a:rPr lang="ru-RU" sz="2800" smtClean="0">
                <a:cs typeface="Times New Roman" pitchFamily="18" charset="0"/>
              </a:rPr>
            </a:br>
            <a:r>
              <a:rPr lang="ru-RU" sz="2800" smtClean="0">
                <a:cs typeface="Times New Roman" pitchFamily="18" charset="0"/>
              </a:rPr>
              <a:t>проведение специализированных профилактических осмотров с учетом структуры  и ранга онкозаболеваний;</a:t>
            </a:r>
            <a:br>
              <a:rPr lang="ru-RU" sz="2800" smtClean="0">
                <a:cs typeface="Times New Roman" pitchFamily="18" charset="0"/>
              </a:rPr>
            </a:br>
            <a:endParaRPr lang="ru-RU" sz="1200" smtClean="0"/>
          </a:p>
          <a:p>
            <a:pPr marL="369888" indent="-369888" eaLnBrk="1" hangingPunct="1">
              <a:lnSpc>
                <a:spcPct val="90000"/>
              </a:lnSpc>
            </a:pPr>
            <a:r>
              <a:rPr lang="ru-RU" sz="2800" smtClean="0">
                <a:cs typeface="Times New Roman" pitchFamily="18" charset="0"/>
              </a:rPr>
              <a:t>определение величины «факторного числа» и по нему – степени онкологического риска;</a:t>
            </a:r>
            <a:br>
              <a:rPr lang="ru-RU" sz="2800" smtClean="0">
                <a:cs typeface="Times New Roman" pitchFamily="18" charset="0"/>
              </a:rPr>
            </a:br>
            <a:endParaRPr lang="ru-RU" sz="1200" smtClean="0"/>
          </a:p>
          <a:p>
            <a:pPr marL="369888" indent="-369888" eaLnBrk="1" hangingPunct="1">
              <a:lnSpc>
                <a:spcPct val="90000"/>
              </a:lnSpc>
            </a:pPr>
            <a:r>
              <a:rPr lang="ru-RU" sz="2800" smtClean="0">
                <a:cs typeface="Times New Roman" pitchFamily="18" charset="0"/>
              </a:rPr>
              <a:t>выявление конкретных лиц с предопухолевыми</a:t>
            </a:r>
            <a:r>
              <a:rPr lang="ru-RU" sz="2800" smtClean="0"/>
              <a:t> заболеваниями, раком </a:t>
            </a:r>
            <a:r>
              <a:rPr lang="en-US" sz="2800" smtClean="0"/>
              <a:t>in situ</a:t>
            </a:r>
            <a:r>
              <a:rPr lang="ru-RU" sz="2800" smtClean="0"/>
              <a:t> </a:t>
            </a:r>
            <a:r>
              <a:rPr lang="ru-RU" sz="2800" smtClean="0">
                <a:cs typeface="Times New Roman" pitchFamily="18" charset="0"/>
              </a:rPr>
              <a:t>и ранними формами опухолевых заболеваний, ввод их в регистр.</a:t>
            </a:r>
          </a:p>
        </p:txBody>
      </p:sp>
      <p:sp>
        <p:nvSpPr>
          <p:cNvPr id="77827" name="Text Box 4"/>
          <p:cNvSpPr txBox="1">
            <a:spLocks noChangeArrowheads="1"/>
          </p:cNvSpPr>
          <p:nvPr/>
        </p:nvSpPr>
        <p:spPr bwMode="auto">
          <a:xfrm>
            <a:off x="6400800" y="6521450"/>
            <a:ext cx="2667000" cy="336550"/>
          </a:xfrm>
          <a:prstGeom prst="rect">
            <a:avLst/>
          </a:prstGeom>
          <a:noFill/>
          <a:ln w="9525">
            <a:noFill/>
            <a:miter lim="800000"/>
            <a:headEnd/>
            <a:tailEnd/>
          </a:ln>
        </p:spPr>
        <p:txBody>
          <a:bodyPr>
            <a:spAutoFit/>
          </a:bodyPr>
          <a:lstStyle/>
          <a:p>
            <a:pPr algn="r">
              <a:spcBef>
                <a:spcPct val="50000"/>
              </a:spcBef>
            </a:pPr>
            <a:r>
              <a:rPr lang="ru-RU" sz="1600" i="1"/>
              <a:t>Лазарев А.Ф., 2003</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8"/>
          <p:cNvSpPr>
            <a:spLocks noGrp="1" noChangeArrowheads="1"/>
          </p:cNvSpPr>
          <p:nvPr>
            <p:ph type="title"/>
          </p:nvPr>
        </p:nvSpPr>
        <p:spPr/>
        <p:txBody>
          <a:bodyPr>
            <a:normAutofit fontScale="90000"/>
          </a:bodyPr>
          <a:lstStyle/>
          <a:p>
            <a:pPr eaLnBrk="1" fontAlgn="auto" hangingPunct="1">
              <a:spcAft>
                <a:spcPts val="0"/>
              </a:spcAft>
              <a:defRPr/>
            </a:pPr>
            <a:r>
              <a:rPr lang="ru-RU" smtClean="0"/>
              <a:t/>
            </a:r>
            <a:br>
              <a:rPr lang="ru-RU" smtClean="0"/>
            </a:br>
            <a:endParaRPr lang="ru-RU" smtClean="0"/>
          </a:p>
        </p:txBody>
      </p:sp>
      <p:sp>
        <p:nvSpPr>
          <p:cNvPr id="78851" name="Rectangle 9"/>
          <p:cNvSpPr>
            <a:spLocks noGrp="1" noChangeArrowheads="1"/>
          </p:cNvSpPr>
          <p:nvPr>
            <p:ph sz="quarter" idx="1"/>
          </p:nvPr>
        </p:nvSpPr>
        <p:spPr>
          <a:xfrm>
            <a:off x="0" y="762000"/>
            <a:ext cx="9144000" cy="5943600"/>
          </a:xfrm>
          <a:solidFill>
            <a:srgbClr val="FFE7E1"/>
          </a:solidFill>
        </p:spPr>
        <p:txBody>
          <a:bodyPr/>
          <a:lstStyle/>
          <a:p>
            <a:pPr indent="-236538" eaLnBrk="1" hangingPunct="1">
              <a:lnSpc>
                <a:spcPct val="90000"/>
              </a:lnSpc>
              <a:buFont typeface="Wingdings" pitchFamily="2" charset="2"/>
              <a:buChar char="Ø"/>
            </a:pPr>
            <a:r>
              <a:rPr lang="ru-RU" sz="2300" smtClean="0">
                <a:latin typeface="Arial" pitchFamily="34" charset="0"/>
              </a:rPr>
              <a:t>постоянная строка на ТВ, на радио, объявления в газетах о приглашении на профосмотр семей с числом онкологических больных 3-х и больше, введение их в регистр предрака;</a:t>
            </a:r>
          </a:p>
          <a:p>
            <a:pPr indent="-236538" eaLnBrk="1" hangingPunct="1">
              <a:lnSpc>
                <a:spcPct val="90000"/>
              </a:lnSpc>
              <a:buFont typeface="Wingdings" pitchFamily="2" charset="2"/>
              <a:buChar char="Ø"/>
            </a:pPr>
            <a:r>
              <a:rPr lang="ru-RU" sz="2300" smtClean="0">
                <a:latin typeface="Arial" pitchFamily="34" charset="0"/>
              </a:rPr>
              <a:t>приглашение на профосмотр лиц, пострадавших вследствие радиационных катастроф («чернобыльцы», «семипалатинцы» и др.), введение их регистр предрака;</a:t>
            </a:r>
          </a:p>
          <a:p>
            <a:pPr indent="-236538" eaLnBrk="1" hangingPunct="1">
              <a:lnSpc>
                <a:spcPct val="90000"/>
              </a:lnSpc>
              <a:buFont typeface="Wingdings" pitchFamily="2" charset="2"/>
              <a:buChar char="Ø"/>
            </a:pPr>
            <a:r>
              <a:rPr lang="ru-RU" sz="2300" smtClean="0">
                <a:latin typeface="Arial" pitchFamily="34" charset="0"/>
              </a:rPr>
              <a:t>«открытый прием» отделения профилактики в поликлинике;</a:t>
            </a:r>
          </a:p>
          <a:p>
            <a:pPr indent="-236538" eaLnBrk="1" hangingPunct="1">
              <a:lnSpc>
                <a:spcPct val="90000"/>
              </a:lnSpc>
              <a:buFont typeface="Wingdings" pitchFamily="2" charset="2"/>
              <a:buChar char="Ø"/>
            </a:pPr>
            <a:r>
              <a:rPr lang="ru-RU" sz="2300" smtClean="0">
                <a:latin typeface="Arial" pitchFamily="34" charset="0"/>
              </a:rPr>
              <a:t>выявление больных с предопухолевыми заболеваниями на специализированном онкологическом приеме и общих ЛПУ;</a:t>
            </a:r>
          </a:p>
          <a:p>
            <a:pPr indent="-236538" eaLnBrk="1" hangingPunct="1">
              <a:lnSpc>
                <a:spcPct val="90000"/>
              </a:lnSpc>
              <a:buFont typeface="Wingdings" pitchFamily="2" charset="2"/>
              <a:buChar char="Ø"/>
            </a:pPr>
            <a:r>
              <a:rPr lang="ru-RU" sz="2300" smtClean="0">
                <a:latin typeface="Arial" pitchFamily="34" charset="0"/>
              </a:rPr>
              <a:t>выявление больных с предопухолевыми заболеваниями в смотровых кабинетах и стационарах ЛПУ;</a:t>
            </a:r>
          </a:p>
          <a:p>
            <a:pPr indent="-236538" eaLnBrk="1" hangingPunct="1">
              <a:lnSpc>
                <a:spcPct val="90000"/>
              </a:lnSpc>
              <a:buFont typeface="Wingdings" pitchFamily="2" charset="2"/>
              <a:buChar char="Ø"/>
            </a:pPr>
            <a:r>
              <a:rPr lang="ru-RU" sz="2300" smtClean="0">
                <a:latin typeface="Arial" pitchFamily="34" charset="0"/>
              </a:rPr>
              <a:t>выявление больных с предопухолевыми заболеваниями на целевых профилактических осмотрах тех или иных организованных групп (по желанию); определение величины «факторного числа» у пациентов этих групп и степени онкологического риска.</a:t>
            </a:r>
          </a:p>
        </p:txBody>
      </p:sp>
      <p:sp>
        <p:nvSpPr>
          <p:cNvPr id="78852" name="Text Box 10"/>
          <p:cNvSpPr txBox="1">
            <a:spLocks noChangeArrowheads="1"/>
          </p:cNvSpPr>
          <p:nvPr/>
        </p:nvSpPr>
        <p:spPr bwMode="auto">
          <a:xfrm>
            <a:off x="304800" y="76200"/>
            <a:ext cx="8839200" cy="730250"/>
          </a:xfrm>
          <a:prstGeom prst="rect">
            <a:avLst/>
          </a:prstGeom>
          <a:noFill/>
          <a:ln w="9525">
            <a:noFill/>
            <a:miter lim="800000"/>
            <a:headEnd/>
            <a:tailEnd/>
          </a:ln>
        </p:spPr>
        <p:txBody>
          <a:bodyPr tIns="0" bIns="0">
            <a:spAutoFit/>
          </a:bodyPr>
          <a:lstStyle/>
          <a:p>
            <a:pPr>
              <a:spcBef>
                <a:spcPct val="50000"/>
              </a:spcBef>
            </a:pPr>
            <a:r>
              <a:rPr lang="en-US" sz="2400" b="1">
                <a:solidFill>
                  <a:srgbClr val="0000CC"/>
                </a:solidFill>
              </a:rPr>
              <a:t>II</a:t>
            </a:r>
            <a:r>
              <a:rPr lang="ru-RU" sz="2400" b="1">
                <a:solidFill>
                  <a:srgbClr val="0000CC"/>
                </a:solidFill>
              </a:rPr>
              <a:t>.2. Работа по выявлению лиц с повышенным и высоким онкологическим риском</a:t>
            </a:r>
          </a:p>
        </p:txBody>
      </p:sp>
      <p:sp>
        <p:nvSpPr>
          <p:cNvPr id="78853" name="Text Box 11"/>
          <p:cNvSpPr txBox="1">
            <a:spLocks noChangeArrowheads="1"/>
          </p:cNvSpPr>
          <p:nvPr/>
        </p:nvSpPr>
        <p:spPr bwMode="auto">
          <a:xfrm>
            <a:off x="6400800" y="6445250"/>
            <a:ext cx="2667000" cy="336550"/>
          </a:xfrm>
          <a:prstGeom prst="rect">
            <a:avLst/>
          </a:prstGeom>
          <a:noFill/>
          <a:ln w="9525">
            <a:noFill/>
            <a:miter lim="800000"/>
            <a:headEnd/>
            <a:tailEnd/>
          </a:ln>
        </p:spPr>
        <p:txBody>
          <a:bodyPr>
            <a:spAutoFit/>
          </a:bodyPr>
          <a:lstStyle/>
          <a:p>
            <a:pPr algn="r">
              <a:spcBef>
                <a:spcPct val="50000"/>
              </a:spcBef>
            </a:pPr>
            <a:r>
              <a:rPr lang="ru-RU" sz="1600" i="1"/>
              <a:t>Лазарев А.Ф., 2003</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title" idx="4294967295"/>
          </p:nvPr>
        </p:nvSpPr>
        <p:spPr>
          <a:xfrm>
            <a:off x="533400" y="228600"/>
            <a:ext cx="8610600" cy="6400800"/>
          </a:xfrm>
          <a:solidFill>
            <a:srgbClr val="FFE7E1"/>
          </a:solidFill>
        </p:spPr>
        <p:txBody>
          <a:bodyPr lIns="18000" tIns="10800" rIns="18000" bIns="10800">
            <a:normAutofit fontScale="90000"/>
          </a:bodyPr>
          <a:lstStyle/>
          <a:p>
            <a:pPr eaLnBrk="1" fontAlgn="auto" hangingPunct="1">
              <a:spcAft>
                <a:spcPts val="0"/>
              </a:spcAft>
              <a:defRPr/>
            </a:pPr>
            <a:r>
              <a:rPr lang="en-US" sz="2400" smtClean="0">
                <a:solidFill>
                  <a:srgbClr val="0000CC"/>
                </a:solidFill>
                <a:cs typeface="Times New Roman" pitchFamily="18" charset="0"/>
              </a:rPr>
              <a:t>III</a:t>
            </a:r>
            <a:r>
              <a:rPr lang="ru-RU" sz="2400" smtClean="0">
                <a:solidFill>
                  <a:srgbClr val="0000CC"/>
                </a:solidFill>
                <a:cs typeface="Times New Roman" pitchFamily="18" charset="0"/>
              </a:rPr>
              <a:t>.1.</a:t>
            </a:r>
            <a:r>
              <a:rPr lang="ru-RU" sz="2400" smtClean="0">
                <a:solidFill>
                  <a:srgbClr val="0000CC"/>
                </a:solidFill>
              </a:rPr>
              <a:t>1.</a:t>
            </a:r>
            <a:r>
              <a:rPr lang="ru-RU" sz="2400" smtClean="0">
                <a:solidFill>
                  <a:srgbClr val="0000CC"/>
                </a:solidFill>
                <a:cs typeface="Times New Roman" pitchFamily="18" charset="0"/>
              </a:rPr>
              <a:t> </a:t>
            </a:r>
            <a:r>
              <a:rPr lang="ru-RU" sz="2400" b="1" smtClean="0">
                <a:solidFill>
                  <a:srgbClr val="0000CC"/>
                </a:solidFill>
                <a:cs typeface="Times New Roman" pitchFamily="18" charset="0"/>
              </a:rPr>
              <a:t>Диспансеризация больных с </a:t>
            </a:r>
            <a:r>
              <a:rPr lang="ru-RU" sz="2400" b="1" smtClean="0">
                <a:solidFill>
                  <a:srgbClr val="0000CC"/>
                </a:solidFill>
              </a:rPr>
              <a:t>по</a:t>
            </a:r>
            <a:r>
              <a:rPr lang="ru-RU" sz="2400" b="1" smtClean="0">
                <a:solidFill>
                  <a:srgbClr val="0000CC"/>
                </a:solidFill>
                <a:cs typeface="Times New Roman" pitchFamily="18" charset="0"/>
              </a:rPr>
              <a:t>вы</a:t>
            </a:r>
            <a:r>
              <a:rPr lang="ru-RU" sz="2400" b="1" smtClean="0">
                <a:solidFill>
                  <a:srgbClr val="0000CC"/>
                </a:solidFill>
              </a:rPr>
              <a:t>шенным онкологическим </a:t>
            </a:r>
            <a:r>
              <a:rPr lang="ru-RU" sz="2400" b="1" smtClean="0">
                <a:solidFill>
                  <a:srgbClr val="0000CC"/>
                </a:solidFill>
                <a:cs typeface="Times New Roman" pitchFamily="18" charset="0"/>
              </a:rPr>
              <a:t> риском</a:t>
            </a:r>
            <a:r>
              <a:rPr lang="ru-RU" sz="2400" b="1" smtClean="0">
                <a:solidFill>
                  <a:srgbClr val="0000CC"/>
                </a:solidFill>
              </a:rPr>
              <a:t> </a:t>
            </a:r>
            <a:r>
              <a:rPr lang="ru-RU" sz="2200" smtClean="0">
                <a:solidFill>
                  <a:schemeClr val="tx1"/>
                </a:solidFill>
              </a:rPr>
              <a:t>проводится в лечебных учреждениях общей сети</a:t>
            </a:r>
            <a:r>
              <a:rPr lang="ru-RU" sz="2200" smtClean="0">
                <a:solidFill>
                  <a:srgbClr val="0000CC"/>
                </a:solidFill>
              </a:rPr>
              <a:t/>
            </a:r>
            <a:br>
              <a:rPr lang="ru-RU" sz="2200" smtClean="0">
                <a:solidFill>
                  <a:srgbClr val="0000CC"/>
                </a:solidFill>
              </a:rPr>
            </a:br>
            <a:r>
              <a:rPr lang="en-US" sz="2400" smtClean="0">
                <a:solidFill>
                  <a:srgbClr val="0000CC"/>
                </a:solidFill>
                <a:cs typeface="Times New Roman" pitchFamily="18" charset="0"/>
              </a:rPr>
              <a:t>III</a:t>
            </a:r>
            <a:r>
              <a:rPr lang="ru-RU" sz="2400" smtClean="0">
                <a:solidFill>
                  <a:srgbClr val="0000CC"/>
                </a:solidFill>
                <a:cs typeface="Times New Roman" pitchFamily="18" charset="0"/>
              </a:rPr>
              <a:t>.1.</a:t>
            </a:r>
            <a:r>
              <a:rPr lang="ru-RU" sz="2400" smtClean="0">
                <a:solidFill>
                  <a:srgbClr val="0000CC"/>
                </a:solidFill>
              </a:rPr>
              <a:t>2.</a:t>
            </a:r>
            <a:r>
              <a:rPr lang="ru-RU" sz="2400" smtClean="0">
                <a:solidFill>
                  <a:srgbClr val="0000CC"/>
                </a:solidFill>
                <a:cs typeface="Times New Roman" pitchFamily="18" charset="0"/>
              </a:rPr>
              <a:t> </a:t>
            </a:r>
            <a:r>
              <a:rPr lang="ru-RU" sz="2400" b="1" smtClean="0">
                <a:solidFill>
                  <a:srgbClr val="0000CC"/>
                </a:solidFill>
                <a:cs typeface="Times New Roman" pitchFamily="18" charset="0"/>
              </a:rPr>
              <a:t>Диспансеризация больных с высоким риском</a:t>
            </a:r>
            <a:r>
              <a:rPr lang="ru-RU" sz="2400" smtClean="0">
                <a:solidFill>
                  <a:srgbClr val="0000CC"/>
                </a:solidFill>
                <a:cs typeface="Times New Roman" pitchFamily="18" charset="0"/>
              </a:rPr>
              <a:t> </a:t>
            </a:r>
            <a:r>
              <a:rPr lang="ru-RU" sz="2400" smtClean="0">
                <a:solidFill>
                  <a:srgbClr val="0000CC"/>
                </a:solidFill>
              </a:rPr>
              <a:t/>
            </a:r>
            <a:br>
              <a:rPr lang="ru-RU" sz="2400" smtClean="0">
                <a:solidFill>
                  <a:srgbClr val="0000CC"/>
                </a:solidFill>
              </a:rPr>
            </a:br>
            <a:r>
              <a:rPr lang="ru-RU" sz="2400" smtClean="0"/>
              <a:t>    </a:t>
            </a:r>
            <a:r>
              <a:rPr lang="ru-RU" sz="2300" smtClean="0">
                <a:cs typeface="Times New Roman" pitchFamily="18" charset="0"/>
              </a:rPr>
              <a:t>онкологических заболеваний (</a:t>
            </a:r>
            <a:r>
              <a:rPr lang="ru-RU" sz="2300" smtClean="0"/>
              <a:t>«</a:t>
            </a:r>
            <a:r>
              <a:rPr lang="ru-RU" sz="2300" smtClean="0">
                <a:cs typeface="Times New Roman" pitchFamily="18" charset="0"/>
              </a:rPr>
              <a:t>раковые</a:t>
            </a:r>
            <a:r>
              <a:rPr lang="ru-RU" sz="2300" smtClean="0"/>
              <a:t>»</a:t>
            </a:r>
            <a:r>
              <a:rPr lang="ru-RU" sz="2300" smtClean="0">
                <a:cs typeface="Times New Roman" pitchFamily="18" charset="0"/>
              </a:rPr>
              <a:t> семьи, облигатный </a:t>
            </a:r>
            <a:r>
              <a:rPr lang="ru-RU" sz="2300" smtClean="0"/>
              <a:t/>
            </a:r>
            <a:br>
              <a:rPr lang="ru-RU" sz="2300" smtClean="0"/>
            </a:br>
            <a:r>
              <a:rPr lang="ru-RU" sz="2300" smtClean="0"/>
              <a:t>    </a:t>
            </a:r>
            <a:r>
              <a:rPr lang="ru-RU" sz="2300" smtClean="0">
                <a:cs typeface="Times New Roman" pitchFamily="18" charset="0"/>
              </a:rPr>
              <a:t>предрак, </a:t>
            </a:r>
            <a:r>
              <a:rPr lang="ru-RU" sz="2300" smtClean="0"/>
              <a:t>«</a:t>
            </a:r>
            <a:r>
              <a:rPr lang="ru-RU" sz="2300" smtClean="0">
                <a:cs typeface="Times New Roman" pitchFamily="18" charset="0"/>
              </a:rPr>
              <a:t>чернобыльцы</a:t>
            </a:r>
            <a:r>
              <a:rPr lang="ru-RU" sz="2300" smtClean="0"/>
              <a:t>»</a:t>
            </a:r>
            <a:r>
              <a:rPr lang="ru-RU" sz="2300" smtClean="0">
                <a:cs typeface="Times New Roman" pitchFamily="18" charset="0"/>
              </a:rPr>
              <a:t>, </a:t>
            </a:r>
            <a:r>
              <a:rPr lang="ru-RU" sz="2300" smtClean="0"/>
              <a:t>«</a:t>
            </a:r>
            <a:r>
              <a:rPr lang="ru-RU" sz="2300" smtClean="0">
                <a:cs typeface="Times New Roman" pitchFamily="18" charset="0"/>
              </a:rPr>
              <a:t>семи</a:t>
            </a:r>
            <a:r>
              <a:rPr lang="ru-RU" sz="2300" smtClean="0"/>
              <a:t>па</a:t>
            </a:r>
            <a:r>
              <a:rPr lang="ru-RU" sz="2300" smtClean="0">
                <a:cs typeface="Times New Roman" pitchFamily="18" charset="0"/>
              </a:rPr>
              <a:t>латинцы</a:t>
            </a:r>
            <a:r>
              <a:rPr lang="ru-RU" sz="2300" smtClean="0"/>
              <a:t>»</a:t>
            </a:r>
            <a:r>
              <a:rPr lang="ru-RU" sz="2300" smtClean="0">
                <a:cs typeface="Times New Roman" pitchFamily="18" charset="0"/>
              </a:rPr>
              <a:t>, лица с </a:t>
            </a:r>
            <a:r>
              <a:rPr lang="ru-RU" sz="2300" smtClean="0"/>
              <a:t/>
            </a:r>
            <a:br>
              <a:rPr lang="ru-RU" sz="2300" smtClean="0"/>
            </a:br>
            <a:r>
              <a:rPr lang="ru-RU" sz="2300" smtClean="0"/>
              <a:t>    </a:t>
            </a:r>
            <a:r>
              <a:rPr lang="ru-RU" sz="2300" smtClean="0">
                <a:cs typeface="Times New Roman" pitchFamily="18" charset="0"/>
              </a:rPr>
              <a:t>высоким </a:t>
            </a:r>
            <a:r>
              <a:rPr lang="ru-RU" sz="2300" smtClean="0"/>
              <a:t> </a:t>
            </a:r>
            <a:r>
              <a:rPr lang="ru-RU" sz="2300" smtClean="0">
                <a:cs typeface="Times New Roman" pitchFamily="18" charset="0"/>
              </a:rPr>
              <a:t>«факторным числом»</a:t>
            </a:r>
            <a:r>
              <a:rPr lang="ru-RU" sz="2300" smtClean="0"/>
              <a:t>) проводится в ОД и </a:t>
            </a:r>
            <a:r>
              <a:rPr lang="ru-RU" sz="2300" smtClean="0">
                <a:cs typeface="Times New Roman" pitchFamily="18" charset="0"/>
              </a:rPr>
              <a:t> включает:</a:t>
            </a:r>
            <a:r>
              <a:rPr lang="ru-RU" sz="2300" smtClean="0"/>
              <a:t/>
            </a:r>
            <a:br>
              <a:rPr lang="ru-RU" sz="2300" smtClean="0"/>
            </a:br>
            <a:r>
              <a:rPr lang="ru-RU" sz="2300" smtClean="0"/>
              <a:t>    </a:t>
            </a:r>
            <a:r>
              <a:rPr lang="ru-RU" sz="2300" smtClean="0">
                <a:cs typeface="Times New Roman" pitchFamily="18" charset="0"/>
              </a:rPr>
              <a:t>а)  клинический осмотр и анкетирование пациента не реже 1</a:t>
            </a:r>
            <a:r>
              <a:rPr lang="ru-RU" sz="2300" smtClean="0"/>
              <a:t> </a:t>
            </a:r>
            <a:r>
              <a:rPr lang="ru-RU" sz="2300" smtClean="0">
                <a:cs typeface="Times New Roman" pitchFamily="18" charset="0"/>
              </a:rPr>
              <a:t>раза в год;</a:t>
            </a:r>
            <a:br>
              <a:rPr lang="ru-RU" sz="2300" smtClean="0">
                <a:cs typeface="Times New Roman" pitchFamily="18" charset="0"/>
              </a:rPr>
            </a:br>
            <a:r>
              <a:rPr lang="ru-RU" sz="2300" smtClean="0"/>
              <a:t>      </a:t>
            </a:r>
            <a:r>
              <a:rPr lang="ru-RU" sz="2300" smtClean="0">
                <a:cs typeface="Times New Roman" pitchFamily="18" charset="0"/>
              </a:rPr>
              <a:t>б) осмотр в смотровом кабинете ( независимо от возраста, не реже 1 раза в год);</a:t>
            </a:r>
            <a:br>
              <a:rPr lang="ru-RU" sz="2300" smtClean="0">
                <a:cs typeface="Times New Roman" pitchFamily="18" charset="0"/>
              </a:rPr>
            </a:br>
            <a:r>
              <a:rPr lang="ru-RU" sz="2300" smtClean="0"/>
              <a:t>      </a:t>
            </a:r>
            <a:r>
              <a:rPr lang="ru-RU" sz="2300" smtClean="0">
                <a:cs typeface="Times New Roman" pitchFamily="18" charset="0"/>
              </a:rPr>
              <a:t>в) определение динамики факторного числа (не реже 1 раза </a:t>
            </a:r>
            <a:r>
              <a:rPr lang="ru-RU" sz="2300" smtClean="0"/>
              <a:t/>
            </a:r>
            <a:br>
              <a:rPr lang="ru-RU" sz="2300" smtClean="0"/>
            </a:br>
            <a:r>
              <a:rPr lang="ru-RU" sz="2300" smtClean="0">
                <a:cs typeface="Times New Roman" pitchFamily="18" charset="0"/>
              </a:rPr>
              <a:t>в </a:t>
            </a:r>
            <a:r>
              <a:rPr lang="ru-RU" sz="2300" smtClean="0"/>
              <a:t>2</a:t>
            </a:r>
            <a:r>
              <a:rPr lang="ru-RU" sz="2300" smtClean="0">
                <a:cs typeface="Times New Roman" pitchFamily="18" charset="0"/>
              </a:rPr>
              <a:t> года);</a:t>
            </a:r>
            <a:br>
              <a:rPr lang="ru-RU" sz="2300" smtClean="0">
                <a:cs typeface="Times New Roman" pitchFamily="18" charset="0"/>
              </a:rPr>
            </a:br>
            <a:r>
              <a:rPr lang="ru-RU" sz="2300" smtClean="0"/>
              <a:t>      </a:t>
            </a:r>
            <a:r>
              <a:rPr lang="ru-RU" sz="2300" smtClean="0">
                <a:cs typeface="Times New Roman" pitchFamily="18" charset="0"/>
              </a:rPr>
              <a:t>г) флюоро- или рентгенография грудной клетки (не реже 1 раза </a:t>
            </a:r>
            <a:r>
              <a:rPr lang="ru-RU" sz="2300" smtClean="0"/>
              <a:t/>
            </a:r>
            <a:br>
              <a:rPr lang="ru-RU" sz="2300" smtClean="0"/>
            </a:br>
            <a:r>
              <a:rPr lang="ru-RU" sz="2300" smtClean="0">
                <a:cs typeface="Times New Roman" pitchFamily="18" charset="0"/>
              </a:rPr>
              <a:t>в </a:t>
            </a:r>
            <a:r>
              <a:rPr lang="ru-RU" sz="2300" smtClean="0"/>
              <a:t>2</a:t>
            </a:r>
            <a:r>
              <a:rPr lang="ru-RU" sz="2300" smtClean="0">
                <a:cs typeface="Times New Roman" pitchFamily="18" charset="0"/>
              </a:rPr>
              <a:t> года);</a:t>
            </a:r>
            <a:br>
              <a:rPr lang="ru-RU" sz="2300" smtClean="0">
                <a:cs typeface="Times New Roman" pitchFamily="18" charset="0"/>
              </a:rPr>
            </a:br>
            <a:r>
              <a:rPr lang="ru-RU" sz="2300" smtClean="0"/>
              <a:t>      </a:t>
            </a:r>
            <a:r>
              <a:rPr lang="ru-RU" sz="2300" smtClean="0">
                <a:cs typeface="Times New Roman" pitchFamily="18" charset="0"/>
              </a:rPr>
              <a:t>д) УЗИ или (с 45 лет) маммография (не реже 1 раза в </a:t>
            </a:r>
            <a:r>
              <a:rPr lang="ru-RU" sz="2300" smtClean="0"/>
              <a:t>2</a:t>
            </a:r>
            <a:r>
              <a:rPr lang="ru-RU" sz="2300" smtClean="0">
                <a:cs typeface="Times New Roman" pitchFamily="18" charset="0"/>
              </a:rPr>
              <a:t> года);</a:t>
            </a:r>
            <a:br>
              <a:rPr lang="ru-RU" sz="2300" smtClean="0">
                <a:cs typeface="Times New Roman" pitchFamily="18" charset="0"/>
              </a:rPr>
            </a:br>
            <a:r>
              <a:rPr lang="ru-RU" sz="2300" smtClean="0"/>
              <a:t>      </a:t>
            </a:r>
            <a:r>
              <a:rPr lang="ru-RU" sz="2300" smtClean="0">
                <a:cs typeface="Times New Roman" pitchFamily="18" charset="0"/>
              </a:rPr>
              <a:t>ж) целевое исследование органа-мишени (ФГС,</a:t>
            </a:r>
            <a:r>
              <a:rPr lang="ru-RU" sz="2300" smtClean="0"/>
              <a:t> тр</a:t>
            </a:r>
            <a:r>
              <a:rPr lang="ru-RU" sz="2300" smtClean="0">
                <a:cs typeface="Times New Roman" pitchFamily="18" charset="0"/>
              </a:rPr>
              <a:t>ахеобронхоскопия, колоноскопия и т.п.)</a:t>
            </a:r>
          </a:p>
        </p:txBody>
      </p:sp>
      <p:sp>
        <p:nvSpPr>
          <p:cNvPr id="79875" name="Text Box 4"/>
          <p:cNvSpPr txBox="1">
            <a:spLocks noChangeArrowheads="1"/>
          </p:cNvSpPr>
          <p:nvPr/>
        </p:nvSpPr>
        <p:spPr bwMode="auto">
          <a:xfrm>
            <a:off x="6477000" y="6445250"/>
            <a:ext cx="2667000" cy="336550"/>
          </a:xfrm>
          <a:prstGeom prst="rect">
            <a:avLst/>
          </a:prstGeom>
          <a:noFill/>
          <a:ln w="9525">
            <a:noFill/>
            <a:miter lim="800000"/>
            <a:headEnd/>
            <a:tailEnd/>
          </a:ln>
        </p:spPr>
        <p:txBody>
          <a:bodyPr>
            <a:spAutoFit/>
          </a:bodyPr>
          <a:lstStyle/>
          <a:p>
            <a:pPr algn="r">
              <a:spcBef>
                <a:spcPct val="50000"/>
              </a:spcBef>
            </a:pPr>
            <a:r>
              <a:rPr lang="ru-RU" sz="1600" i="1"/>
              <a:t>Лазарев А.Ф., 2003</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0" y="1752600"/>
            <a:ext cx="8686800" cy="4648200"/>
          </a:xfrm>
          <a:solidFill>
            <a:srgbClr val="FFE7E1"/>
          </a:solidFill>
        </p:spPr>
        <p:txBody>
          <a:bodyPr/>
          <a:lstStyle/>
          <a:p>
            <a:pPr eaLnBrk="1" hangingPunct="1">
              <a:spcBef>
                <a:spcPct val="5000"/>
              </a:spcBef>
              <a:buFont typeface="Wingdings" pitchFamily="2" charset="2"/>
              <a:buNone/>
            </a:pPr>
            <a:r>
              <a:rPr lang="ru-RU" sz="2800" smtClean="0"/>
              <a:t> </a:t>
            </a:r>
            <a:r>
              <a:rPr lang="ru-RU" sz="2800" smtClean="0">
                <a:cs typeface="Times New Roman" pitchFamily="18" charset="0"/>
              </a:rPr>
              <a:t>˚</a:t>
            </a:r>
            <a:r>
              <a:rPr lang="ru-RU" sz="2800" smtClean="0"/>
              <a:t> Д</a:t>
            </a:r>
            <a:r>
              <a:rPr lang="ru-RU" sz="2800" smtClean="0">
                <a:cs typeface="Times New Roman" pitchFamily="18" charset="0"/>
              </a:rPr>
              <a:t>етоксикация (поливитамины, антидоты);</a:t>
            </a:r>
            <a:r>
              <a:rPr lang="ru-RU" sz="2800" smtClean="0"/>
              <a:t/>
            </a:r>
            <a:br>
              <a:rPr lang="ru-RU" sz="2800" smtClean="0"/>
            </a:br>
            <a:r>
              <a:rPr lang="ru-RU" sz="2800" smtClean="0"/>
              <a:t> </a:t>
            </a:r>
            <a:r>
              <a:rPr lang="ru-RU" sz="2800" smtClean="0">
                <a:cs typeface="Times New Roman" pitchFamily="18" charset="0"/>
              </a:rPr>
              <a:t>˚</a:t>
            </a:r>
            <a:r>
              <a:rPr lang="ru-RU" sz="2800" smtClean="0"/>
              <a:t> Й</a:t>
            </a:r>
            <a:r>
              <a:rPr lang="ru-RU" sz="2800" smtClean="0">
                <a:cs typeface="Times New Roman" pitchFamily="18" charset="0"/>
              </a:rPr>
              <a:t>одирование продуктов, воды;</a:t>
            </a:r>
            <a:r>
              <a:rPr lang="ru-RU" sz="2800" smtClean="0"/>
              <a:t/>
            </a:r>
            <a:br>
              <a:rPr lang="ru-RU" sz="2800" smtClean="0"/>
            </a:br>
            <a:r>
              <a:rPr lang="ru-RU" sz="2800" smtClean="0"/>
              <a:t> </a:t>
            </a:r>
            <a:r>
              <a:rPr lang="ru-RU" sz="2800" smtClean="0">
                <a:cs typeface="Times New Roman" pitchFamily="18" charset="0"/>
              </a:rPr>
              <a:t>˚</a:t>
            </a:r>
            <a:r>
              <a:rPr lang="ru-RU" sz="2800" smtClean="0"/>
              <a:t> П</a:t>
            </a:r>
            <a:r>
              <a:rPr lang="ru-RU" sz="2800" smtClean="0">
                <a:cs typeface="Times New Roman" pitchFamily="18" charset="0"/>
              </a:rPr>
              <a:t>ривозная питьевая вода, привозные продукты;</a:t>
            </a:r>
            <a:r>
              <a:rPr lang="ru-RU" sz="2800" smtClean="0"/>
              <a:t/>
            </a:r>
            <a:br>
              <a:rPr lang="ru-RU" sz="2800" smtClean="0"/>
            </a:br>
            <a:r>
              <a:rPr lang="ru-RU" sz="2800" smtClean="0"/>
              <a:t> </a:t>
            </a:r>
            <a:r>
              <a:rPr lang="ru-RU" sz="2800" smtClean="0">
                <a:cs typeface="Times New Roman" pitchFamily="18" charset="0"/>
              </a:rPr>
              <a:t>˚</a:t>
            </a:r>
            <a:r>
              <a:rPr lang="ru-RU" sz="2800" smtClean="0"/>
              <a:t> Э</a:t>
            </a:r>
            <a:r>
              <a:rPr lang="ru-RU" sz="2800" smtClean="0">
                <a:cs typeface="Times New Roman" pitchFamily="18" charset="0"/>
              </a:rPr>
              <a:t>вакуация отдельных лиц с данной территории,</a:t>
            </a:r>
            <a:r>
              <a:rPr lang="ru-RU" sz="2800" smtClean="0"/>
              <a:t>предпр</a:t>
            </a:r>
            <a:r>
              <a:rPr lang="ru-RU" sz="2800" smtClean="0">
                <a:cs typeface="Times New Roman" pitchFamily="18" charset="0"/>
              </a:rPr>
              <a:t>иятия;</a:t>
            </a:r>
            <a:r>
              <a:rPr lang="ru-RU" sz="2800" smtClean="0"/>
              <a:t/>
            </a:r>
            <a:br>
              <a:rPr lang="ru-RU" sz="2800" smtClean="0"/>
            </a:br>
            <a:r>
              <a:rPr lang="ru-RU" sz="2800" smtClean="0"/>
              <a:t> </a:t>
            </a:r>
            <a:r>
              <a:rPr lang="ru-RU" sz="2800" smtClean="0">
                <a:cs typeface="Times New Roman" pitchFamily="18" charset="0"/>
              </a:rPr>
              <a:t>˚</a:t>
            </a:r>
            <a:r>
              <a:rPr lang="ru-RU" sz="2800" smtClean="0"/>
              <a:t> П</a:t>
            </a:r>
            <a:r>
              <a:rPr lang="ru-RU" sz="2800" smtClean="0">
                <a:cs typeface="Times New Roman" pitchFamily="18" charset="0"/>
              </a:rPr>
              <a:t>овышение противоопухолевой резистентности</a:t>
            </a:r>
            <a:r>
              <a:rPr lang="ru-RU" sz="2800" smtClean="0"/>
              <a:t> </a:t>
            </a:r>
            <a:r>
              <a:rPr lang="ru-RU" sz="2800" smtClean="0">
                <a:cs typeface="Times New Roman" pitchFamily="18" charset="0"/>
              </a:rPr>
              <a:t>(питание, здоровый образ жизни, ограничение</a:t>
            </a:r>
            <a:r>
              <a:rPr lang="ru-RU" sz="2800" smtClean="0"/>
              <a:t> </a:t>
            </a:r>
            <a:r>
              <a:rPr lang="ru-RU" sz="2800" smtClean="0">
                <a:cs typeface="Times New Roman" pitchFamily="18" charset="0"/>
              </a:rPr>
              <a:t>времени работы</a:t>
            </a:r>
            <a:r>
              <a:rPr lang="ru-RU" sz="2800" smtClean="0"/>
              <a:t> в «очаге»</a:t>
            </a:r>
            <a:r>
              <a:rPr lang="ru-RU" sz="2800" smtClean="0">
                <a:cs typeface="Times New Roman" pitchFamily="18" charset="0"/>
              </a:rPr>
              <a:t> и т.п.);</a:t>
            </a:r>
            <a:r>
              <a:rPr lang="ru-RU" sz="2800" smtClean="0"/>
              <a:t/>
            </a:r>
            <a:br>
              <a:rPr lang="ru-RU" sz="2800" smtClean="0"/>
            </a:br>
            <a:r>
              <a:rPr lang="ru-RU" sz="2800" smtClean="0"/>
              <a:t> </a:t>
            </a:r>
            <a:r>
              <a:rPr lang="ru-RU" sz="2800" smtClean="0">
                <a:cs typeface="Times New Roman" pitchFamily="18" charset="0"/>
              </a:rPr>
              <a:t>˚</a:t>
            </a:r>
            <a:r>
              <a:rPr lang="ru-RU" sz="2800" smtClean="0"/>
              <a:t> С</a:t>
            </a:r>
            <a:r>
              <a:rPr lang="ru-RU" sz="2800" smtClean="0">
                <a:cs typeface="Times New Roman" pitchFamily="18" charset="0"/>
              </a:rPr>
              <a:t>анаторно-курортное лечение в экологически чистой зоне.</a:t>
            </a:r>
          </a:p>
        </p:txBody>
      </p:sp>
      <p:sp>
        <p:nvSpPr>
          <p:cNvPr id="80899" name="Rectangle 3"/>
          <p:cNvSpPr>
            <a:spLocks noChangeArrowheads="1"/>
          </p:cNvSpPr>
          <p:nvPr/>
        </p:nvSpPr>
        <p:spPr bwMode="auto">
          <a:xfrm>
            <a:off x="304800" y="381000"/>
            <a:ext cx="8839200" cy="1143000"/>
          </a:xfrm>
          <a:prstGeom prst="rect">
            <a:avLst/>
          </a:prstGeom>
          <a:noFill/>
          <a:ln w="9525">
            <a:noFill/>
            <a:miter lim="800000"/>
            <a:headEnd/>
            <a:tailEnd/>
          </a:ln>
        </p:spPr>
        <p:txBody>
          <a:bodyPr anchor="ctr"/>
          <a:lstStyle/>
          <a:p>
            <a:pPr indent="571500"/>
            <a:r>
              <a:rPr lang="ru-RU" sz="2800" b="1" u="sng">
                <a:solidFill>
                  <a:srgbClr val="FF3399"/>
                </a:solidFill>
                <a:latin typeface="Times New Roman" pitchFamily="18" charset="0"/>
                <a:cs typeface="Times New Roman" pitchFamily="18" charset="0"/>
              </a:rPr>
              <a:t>На втором этапе проводятся </a:t>
            </a:r>
            <a:r>
              <a:rPr lang="ru-RU" sz="2800" b="1" u="sng">
                <a:solidFill>
                  <a:srgbClr val="FF3399"/>
                </a:solidFill>
                <a:latin typeface="Times New Roman" pitchFamily="18" charset="0"/>
              </a:rPr>
              <a:t/>
            </a:r>
            <a:br>
              <a:rPr lang="ru-RU" sz="2800" b="1" u="sng">
                <a:solidFill>
                  <a:srgbClr val="FF3399"/>
                </a:solidFill>
                <a:latin typeface="Times New Roman" pitchFamily="18" charset="0"/>
              </a:rPr>
            </a:br>
            <a:r>
              <a:rPr lang="ru-RU" sz="2800">
                <a:solidFill>
                  <a:srgbClr val="FF3399"/>
                </a:solidFill>
                <a:latin typeface="Times New Roman" pitchFamily="18" charset="0"/>
              </a:rPr>
              <a:t>     </a:t>
            </a:r>
            <a:r>
              <a:rPr lang="ru-RU" sz="2800" b="1" u="sng">
                <a:solidFill>
                  <a:srgbClr val="FF3399"/>
                </a:solidFill>
                <a:latin typeface="Times New Roman" pitchFamily="18" charset="0"/>
                <a:cs typeface="Times New Roman" pitchFamily="18" charset="0"/>
              </a:rPr>
              <a:t>лечебно-оздоровительные мероприятия</a:t>
            </a:r>
            <a:r>
              <a:rPr lang="ru-RU" sz="2800" b="1" u="sng">
                <a:solidFill>
                  <a:srgbClr val="FF3399"/>
                </a:solidFill>
                <a:latin typeface="Times New Roman" pitchFamily="18" charset="0"/>
              </a:rPr>
              <a:t/>
            </a:r>
            <a:br>
              <a:rPr lang="ru-RU" sz="2800" b="1" u="sng">
                <a:solidFill>
                  <a:srgbClr val="FF3399"/>
                </a:solidFill>
                <a:latin typeface="Times New Roman" pitchFamily="18" charset="0"/>
              </a:rPr>
            </a:br>
            <a:r>
              <a:rPr lang="ru-RU" sz="900" b="1" u="sng">
                <a:solidFill>
                  <a:srgbClr val="0000CC"/>
                </a:solidFill>
                <a:latin typeface="Times New Roman" pitchFamily="18" charset="0"/>
              </a:rPr>
              <a:t/>
            </a:r>
            <a:br>
              <a:rPr lang="ru-RU" sz="900" b="1" u="sng">
                <a:solidFill>
                  <a:srgbClr val="0000CC"/>
                </a:solidFill>
                <a:latin typeface="Times New Roman" pitchFamily="18" charset="0"/>
              </a:rPr>
            </a:br>
            <a:r>
              <a:rPr lang="ru-RU" sz="2800">
                <a:solidFill>
                  <a:srgbClr val="0000CC"/>
                </a:solidFill>
                <a:latin typeface="Times New Roman" pitchFamily="18" charset="0"/>
              </a:rPr>
              <a:t>     </a:t>
            </a:r>
            <a:r>
              <a:rPr lang="en-US" sz="2800">
                <a:solidFill>
                  <a:srgbClr val="0000CC"/>
                </a:solidFill>
                <a:latin typeface="Times New Roman" pitchFamily="18" charset="0"/>
                <a:cs typeface="Times New Roman" pitchFamily="18" charset="0"/>
              </a:rPr>
              <a:t>III</a:t>
            </a:r>
            <a:r>
              <a:rPr lang="ru-RU" sz="2800">
                <a:solidFill>
                  <a:srgbClr val="0000CC"/>
                </a:solidFill>
                <a:latin typeface="Times New Roman" pitchFamily="18" charset="0"/>
                <a:cs typeface="Times New Roman" pitchFamily="18" charset="0"/>
              </a:rPr>
              <a:t>.2.1. Общие в «очаге» (все население):</a:t>
            </a:r>
            <a:endParaRPr lang="ru-RU" sz="2800">
              <a:solidFill>
                <a:schemeClr val="tx2"/>
              </a:solidFill>
              <a:latin typeface="Times New Roman" pitchFamily="18" charset="0"/>
              <a:cs typeface="Times New Roman" pitchFamily="18" charset="0"/>
            </a:endParaRPr>
          </a:p>
        </p:txBody>
      </p:sp>
      <p:sp>
        <p:nvSpPr>
          <p:cNvPr id="80900" name="Text Box 4"/>
          <p:cNvSpPr txBox="1">
            <a:spLocks noChangeArrowheads="1"/>
          </p:cNvSpPr>
          <p:nvPr/>
        </p:nvSpPr>
        <p:spPr bwMode="auto">
          <a:xfrm>
            <a:off x="6477000" y="6324600"/>
            <a:ext cx="2667000" cy="336550"/>
          </a:xfrm>
          <a:prstGeom prst="rect">
            <a:avLst/>
          </a:prstGeom>
          <a:noFill/>
          <a:ln w="9525">
            <a:noFill/>
            <a:miter lim="800000"/>
            <a:headEnd/>
            <a:tailEnd/>
          </a:ln>
        </p:spPr>
        <p:txBody>
          <a:bodyPr>
            <a:spAutoFit/>
          </a:bodyPr>
          <a:lstStyle/>
          <a:p>
            <a:pPr algn="r">
              <a:spcBef>
                <a:spcPct val="50000"/>
              </a:spcBef>
            </a:pPr>
            <a:r>
              <a:rPr lang="ru-RU" sz="1600" i="1"/>
              <a:t>Лазарев А.Ф., 2003</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0" y="381000"/>
            <a:ext cx="8458200" cy="5943600"/>
          </a:xfrm>
          <a:solidFill>
            <a:srgbClr val="FFE7E1"/>
          </a:solidFill>
        </p:spPr>
        <p:txBody>
          <a:bodyPr>
            <a:normAutofit fontScale="90000"/>
          </a:bodyPr>
          <a:lstStyle/>
          <a:p>
            <a:pPr eaLnBrk="1" fontAlgn="auto" hangingPunct="1">
              <a:spcAft>
                <a:spcPts val="0"/>
              </a:spcAft>
              <a:defRPr/>
            </a:pPr>
            <a:r>
              <a:rPr lang="en-US" sz="2800" b="1" smtClean="0">
                <a:solidFill>
                  <a:srgbClr val="0000CC"/>
                </a:solidFill>
                <a:cs typeface="Times New Roman" pitchFamily="18" charset="0"/>
              </a:rPr>
              <a:t>III</a:t>
            </a:r>
            <a:r>
              <a:rPr lang="ru-RU" sz="2800" b="1" smtClean="0">
                <a:solidFill>
                  <a:srgbClr val="0000CC"/>
                </a:solidFill>
                <a:cs typeface="Times New Roman" pitchFamily="18" charset="0"/>
              </a:rPr>
              <a:t>.2.2. Общие для к</a:t>
            </a:r>
            <a:r>
              <a:rPr lang="ru-RU" sz="2800" b="1" smtClean="0">
                <a:solidFill>
                  <a:srgbClr val="0000CC"/>
                </a:solidFill>
              </a:rPr>
              <a:t>о</a:t>
            </a:r>
            <a:r>
              <a:rPr lang="ru-RU" sz="2800" b="1" smtClean="0">
                <a:solidFill>
                  <a:srgbClr val="0000CC"/>
                </a:solidFill>
                <a:cs typeface="Times New Roman" pitchFamily="18" charset="0"/>
              </a:rPr>
              <a:t>горт с повышенным риском:</a:t>
            </a:r>
            <a:br>
              <a:rPr lang="ru-RU" sz="2800" b="1" smtClean="0">
                <a:solidFill>
                  <a:srgbClr val="0000CC"/>
                </a:solidFill>
                <a:cs typeface="Times New Roman" pitchFamily="18" charset="0"/>
              </a:rPr>
            </a:br>
            <a:r>
              <a:rPr lang="ru-RU" sz="900" smtClean="0"/>
              <a:t/>
            </a:r>
            <a:br>
              <a:rPr lang="ru-RU" sz="900" smtClean="0"/>
            </a:br>
            <a:r>
              <a:rPr lang="ru-RU" sz="900" smtClean="0"/>
              <a:t> </a:t>
            </a:r>
            <a:r>
              <a:rPr lang="ru-RU" sz="2800" smtClean="0">
                <a:cs typeface="Times New Roman" pitchFamily="18" charset="0"/>
              </a:rPr>
              <a:t>˚</a:t>
            </a:r>
            <a:r>
              <a:rPr lang="ru-RU" sz="2800" smtClean="0"/>
              <a:t> </a:t>
            </a:r>
            <a:r>
              <a:rPr lang="ru-RU" sz="2800" smtClean="0">
                <a:cs typeface="Times New Roman" pitchFamily="18" charset="0"/>
              </a:rPr>
              <a:t>устранение влияния канцерогенов других групп </a:t>
            </a:r>
            <a:r>
              <a:rPr lang="ru-RU" sz="2800" smtClean="0"/>
              <a:t/>
            </a:r>
            <a:br>
              <a:rPr lang="ru-RU" sz="2800" smtClean="0"/>
            </a:br>
            <a:r>
              <a:rPr lang="ru-RU" sz="2800" smtClean="0"/>
              <a:t>  </a:t>
            </a:r>
            <a:r>
              <a:rPr lang="ru-RU" sz="2800" smtClean="0">
                <a:cs typeface="Times New Roman" pitchFamily="18" charset="0"/>
              </a:rPr>
              <a:t>(особенности профессии, особенности питания, </a:t>
            </a:r>
            <a:r>
              <a:rPr lang="ru-RU" sz="2800" smtClean="0"/>
              <a:t/>
            </a:r>
            <a:br>
              <a:rPr lang="ru-RU" sz="2800" smtClean="0"/>
            </a:br>
            <a:r>
              <a:rPr lang="ru-RU" sz="2800" smtClean="0"/>
              <a:t>  </a:t>
            </a:r>
            <a:r>
              <a:rPr lang="ru-RU" sz="2800" smtClean="0">
                <a:cs typeface="Times New Roman" pitchFamily="18" charset="0"/>
              </a:rPr>
              <a:t>вредные привычки);</a:t>
            </a:r>
            <a:br>
              <a:rPr lang="ru-RU" sz="2800" smtClean="0">
                <a:cs typeface="Times New Roman" pitchFamily="18" charset="0"/>
              </a:rPr>
            </a:br>
            <a:r>
              <a:rPr lang="ru-RU" sz="900" smtClean="0"/>
              <a:t/>
            </a:r>
            <a:br>
              <a:rPr lang="ru-RU" sz="900" smtClean="0"/>
            </a:br>
            <a:r>
              <a:rPr lang="ru-RU" sz="900" smtClean="0"/>
              <a:t> </a:t>
            </a:r>
            <a:r>
              <a:rPr lang="ru-RU" sz="2800" smtClean="0">
                <a:cs typeface="Times New Roman" pitchFamily="18" charset="0"/>
              </a:rPr>
              <a:t>˚</a:t>
            </a:r>
            <a:r>
              <a:rPr lang="ru-RU" sz="2800" smtClean="0"/>
              <a:t> </a:t>
            </a:r>
            <a:r>
              <a:rPr lang="ru-RU" sz="2800" smtClean="0">
                <a:cs typeface="Times New Roman" pitchFamily="18" charset="0"/>
              </a:rPr>
              <a:t>лечение хронических предраковых заболеваний;</a:t>
            </a:r>
            <a:br>
              <a:rPr lang="ru-RU" sz="2800" smtClean="0">
                <a:cs typeface="Times New Roman" pitchFamily="18" charset="0"/>
              </a:rPr>
            </a:br>
            <a:r>
              <a:rPr lang="ru-RU" sz="900" smtClean="0"/>
              <a:t/>
            </a:r>
            <a:br>
              <a:rPr lang="ru-RU" sz="900" smtClean="0"/>
            </a:br>
            <a:r>
              <a:rPr lang="ru-RU" sz="900" smtClean="0"/>
              <a:t> </a:t>
            </a:r>
            <a:r>
              <a:rPr lang="ru-RU" sz="2800" smtClean="0">
                <a:cs typeface="Times New Roman" pitchFamily="18" charset="0"/>
              </a:rPr>
              <a:t>˚</a:t>
            </a:r>
            <a:r>
              <a:rPr lang="ru-RU" sz="2800" smtClean="0"/>
              <a:t> м</a:t>
            </a:r>
            <a:r>
              <a:rPr lang="ru-RU" sz="2800" smtClean="0">
                <a:cs typeface="Times New Roman" pitchFamily="18" charset="0"/>
              </a:rPr>
              <a:t>ероприятия, указанные  в п.</a:t>
            </a:r>
            <a:r>
              <a:rPr lang="en-US" sz="2800" smtClean="0">
                <a:cs typeface="Times New Roman" pitchFamily="18" charset="0"/>
              </a:rPr>
              <a:t>III</a:t>
            </a:r>
            <a:r>
              <a:rPr lang="ru-RU" sz="2800" smtClean="0"/>
              <a:t>.2.</a:t>
            </a:r>
            <a:r>
              <a:rPr lang="ru-RU" sz="2800" smtClean="0">
                <a:cs typeface="Times New Roman" pitchFamily="18" charset="0"/>
              </a:rPr>
              <a:t>1</a:t>
            </a:r>
            <a:br>
              <a:rPr lang="ru-RU" sz="2800" smtClean="0">
                <a:cs typeface="Times New Roman" pitchFamily="18" charset="0"/>
              </a:rPr>
            </a:br>
            <a:r>
              <a:rPr lang="ru-RU" sz="900" smtClean="0"/>
              <a:t/>
            </a:r>
            <a:br>
              <a:rPr lang="ru-RU" sz="900" smtClean="0"/>
            </a:br>
            <a:r>
              <a:rPr lang="ru-RU" sz="900" smtClean="0"/>
              <a:t/>
            </a:r>
            <a:br>
              <a:rPr lang="ru-RU" sz="900" smtClean="0"/>
            </a:br>
            <a:r>
              <a:rPr lang="ru-RU" sz="900" smtClean="0"/>
              <a:t/>
            </a:r>
            <a:br>
              <a:rPr lang="ru-RU" sz="900" smtClean="0"/>
            </a:br>
            <a:r>
              <a:rPr lang="ru-RU" sz="900" smtClean="0"/>
              <a:t/>
            </a:r>
            <a:br>
              <a:rPr lang="ru-RU" sz="900" smtClean="0"/>
            </a:br>
            <a:r>
              <a:rPr lang="en-US" sz="2800" b="1" smtClean="0">
                <a:solidFill>
                  <a:srgbClr val="0000CC"/>
                </a:solidFill>
                <a:cs typeface="Times New Roman" pitchFamily="18" charset="0"/>
              </a:rPr>
              <a:t>III</a:t>
            </a:r>
            <a:r>
              <a:rPr lang="ru-RU" sz="2800" b="1" smtClean="0">
                <a:solidFill>
                  <a:srgbClr val="0000CC"/>
                </a:solidFill>
                <a:cs typeface="Times New Roman" pitchFamily="18" charset="0"/>
              </a:rPr>
              <a:t>.2.3. Индивидуальные</a:t>
            </a:r>
            <a:r>
              <a:rPr lang="ru-RU" sz="2800" smtClean="0">
                <a:cs typeface="Times New Roman" pitchFamily="18" charset="0"/>
              </a:rPr>
              <a:t> </a:t>
            </a:r>
            <a:r>
              <a:rPr lang="ru-RU" sz="2800" b="1" smtClean="0">
                <a:solidFill>
                  <a:srgbClr val="0000CC"/>
                </a:solidFill>
                <a:cs typeface="Times New Roman" pitchFamily="18" charset="0"/>
              </a:rPr>
              <a:t>- для лиц с высоким </a:t>
            </a:r>
            <a:r>
              <a:rPr lang="ru-RU" sz="2800" b="1" smtClean="0">
                <a:solidFill>
                  <a:srgbClr val="0000CC"/>
                </a:solidFill>
              </a:rPr>
              <a:t/>
            </a:r>
            <a:br>
              <a:rPr lang="ru-RU" sz="2800" b="1" smtClean="0">
                <a:solidFill>
                  <a:srgbClr val="0000CC"/>
                </a:solidFill>
              </a:rPr>
            </a:br>
            <a:r>
              <a:rPr lang="ru-RU" sz="2800" b="1" smtClean="0">
                <a:solidFill>
                  <a:srgbClr val="0000CC"/>
                </a:solidFill>
              </a:rPr>
              <a:t>     </a:t>
            </a:r>
            <a:r>
              <a:rPr lang="ru-RU" sz="2800" b="1" smtClean="0">
                <a:solidFill>
                  <a:srgbClr val="0000CC"/>
                </a:solidFill>
                <a:cs typeface="Times New Roman" pitchFamily="18" charset="0"/>
              </a:rPr>
              <a:t>онкологическим риском</a:t>
            </a:r>
            <a:r>
              <a:rPr lang="ru-RU" sz="2800" smtClean="0">
                <a:cs typeface="Times New Roman" pitchFamily="18" charset="0"/>
              </a:rPr>
              <a:t> (мероприятия, </a:t>
            </a:r>
            <a:r>
              <a:rPr lang="ru-RU" sz="2800" smtClean="0"/>
              <a:t/>
            </a:r>
            <a:br>
              <a:rPr lang="ru-RU" sz="2800" smtClean="0"/>
            </a:br>
            <a:r>
              <a:rPr lang="ru-RU" sz="2800" smtClean="0"/>
              <a:t>     </a:t>
            </a:r>
            <a:r>
              <a:rPr lang="ru-RU" sz="2800" smtClean="0">
                <a:cs typeface="Times New Roman" pitchFamily="18" charset="0"/>
              </a:rPr>
              <a:t>указанные</a:t>
            </a:r>
            <a:r>
              <a:rPr lang="ru-RU" sz="2800" smtClean="0"/>
              <a:t> </a:t>
            </a:r>
            <a:r>
              <a:rPr lang="ru-RU" sz="2800" smtClean="0">
                <a:cs typeface="Times New Roman" pitchFamily="18" charset="0"/>
              </a:rPr>
              <a:t>в пп.</a:t>
            </a:r>
            <a:r>
              <a:rPr lang="en-US" sz="2800" smtClean="0"/>
              <a:t>III.2.</a:t>
            </a:r>
            <a:r>
              <a:rPr lang="ru-RU" sz="2800" smtClean="0">
                <a:cs typeface="Times New Roman" pitchFamily="18" charset="0"/>
              </a:rPr>
              <a:t>1, </a:t>
            </a:r>
            <a:r>
              <a:rPr lang="en-US" sz="2800" smtClean="0">
                <a:cs typeface="Times New Roman" pitchFamily="18" charset="0"/>
              </a:rPr>
              <a:t>III.2.</a:t>
            </a:r>
            <a:r>
              <a:rPr lang="ru-RU" sz="2800" smtClean="0">
                <a:cs typeface="Times New Roman" pitchFamily="18" charset="0"/>
              </a:rPr>
              <a:t>2) и, кроме того, </a:t>
            </a:r>
            <a:r>
              <a:rPr lang="ru-RU" sz="2800" smtClean="0"/>
              <a:t/>
            </a:r>
            <a:br>
              <a:rPr lang="ru-RU" sz="2800" smtClean="0"/>
            </a:br>
            <a:r>
              <a:rPr lang="ru-RU" sz="2800" smtClean="0"/>
              <a:t>     </a:t>
            </a:r>
            <a:r>
              <a:rPr lang="ru-RU" sz="2800" smtClean="0">
                <a:cs typeface="Times New Roman" pitchFamily="18" charset="0"/>
              </a:rPr>
              <a:t>удаление части или всего органа-мишени, </a:t>
            </a:r>
            <a:r>
              <a:rPr lang="ru-RU" sz="2800" smtClean="0"/>
              <a:t/>
            </a:r>
            <a:br>
              <a:rPr lang="ru-RU" sz="2800" smtClean="0"/>
            </a:br>
            <a:r>
              <a:rPr lang="ru-RU" sz="2800" smtClean="0"/>
              <a:t>     </a:t>
            </a:r>
            <a:r>
              <a:rPr lang="ru-RU" sz="2800" smtClean="0">
                <a:cs typeface="Times New Roman" pitchFamily="18" charset="0"/>
              </a:rPr>
              <a:t>медикаментозная</a:t>
            </a:r>
            <a:r>
              <a:rPr lang="ru-RU" sz="2800" smtClean="0"/>
              <a:t> </a:t>
            </a:r>
            <a:r>
              <a:rPr lang="ru-RU" sz="2800" smtClean="0">
                <a:cs typeface="Times New Roman" pitchFamily="18" charset="0"/>
              </a:rPr>
              <a:t>терапия и т.п.).</a:t>
            </a:r>
          </a:p>
        </p:txBody>
      </p:sp>
      <p:sp>
        <p:nvSpPr>
          <p:cNvPr id="81923" name="Text Box 3"/>
          <p:cNvSpPr txBox="1">
            <a:spLocks noChangeArrowheads="1"/>
          </p:cNvSpPr>
          <p:nvPr/>
        </p:nvSpPr>
        <p:spPr bwMode="auto">
          <a:xfrm>
            <a:off x="6477000" y="6324600"/>
            <a:ext cx="2667000" cy="336550"/>
          </a:xfrm>
          <a:prstGeom prst="rect">
            <a:avLst/>
          </a:prstGeom>
          <a:noFill/>
          <a:ln w="9525">
            <a:noFill/>
            <a:miter lim="800000"/>
            <a:headEnd/>
            <a:tailEnd/>
          </a:ln>
        </p:spPr>
        <p:txBody>
          <a:bodyPr>
            <a:spAutoFit/>
          </a:bodyPr>
          <a:lstStyle/>
          <a:p>
            <a:pPr algn="r">
              <a:spcBef>
                <a:spcPct val="50000"/>
              </a:spcBef>
            </a:pPr>
            <a:r>
              <a:rPr lang="ru-RU" sz="1600" i="1"/>
              <a:t>Лазарев А.Ф., 2003</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Заголовок 1"/>
          <p:cNvSpPr>
            <a:spLocks noGrp="1"/>
          </p:cNvSpPr>
          <p:nvPr>
            <p:ph type="title"/>
          </p:nvPr>
        </p:nvSpPr>
        <p:spPr>
          <a:xfrm>
            <a:off x="251520" y="152400"/>
            <a:ext cx="8686800" cy="990600"/>
          </a:xfrm>
        </p:spPr>
        <p:txBody>
          <a:bodyPr/>
          <a:lstStyle/>
          <a:p>
            <a:pPr eaLnBrk="1" hangingPunct="1"/>
            <a:r>
              <a:rPr lang="ru-RU" sz="3000" dirty="0" smtClean="0"/>
              <a:t>Динамика заболеваемости ЗН,  мужчины, грубые показатели, на 100 тыс. нас.</a:t>
            </a:r>
          </a:p>
        </p:txBody>
      </p:sp>
      <p:graphicFrame>
        <p:nvGraphicFramePr>
          <p:cNvPr id="7" name="Содержимое 3"/>
          <p:cNvGraphicFramePr>
            <a:graphicFrameLocks noGrp="1"/>
          </p:cNvGraphicFramePr>
          <p:nvPr>
            <p:ph sz="quarter" idx="1"/>
          </p:nvPr>
        </p:nvGraphicFramePr>
        <p:xfrm>
          <a:off x="468313" y="1412875"/>
          <a:ext cx="8229600" cy="4937125"/>
        </p:xfrm>
        <a:graphic>
          <a:graphicData uri="http://schemas.openxmlformats.org/drawingml/2006/chart">
            <c:chart xmlns:c="http://schemas.openxmlformats.org/drawingml/2006/chart" xmlns:r="http://schemas.openxmlformats.org/officeDocument/2006/relationships" r:id="rId2"/>
          </a:graphicData>
        </a:graphic>
      </p:graphicFrame>
      <p:sp>
        <p:nvSpPr>
          <p:cNvPr id="30725" name="Прямоугольник 7"/>
          <p:cNvSpPr>
            <a:spLocks noChangeArrowheads="1"/>
          </p:cNvSpPr>
          <p:nvPr/>
        </p:nvSpPr>
        <p:spPr bwMode="auto">
          <a:xfrm>
            <a:off x="7329488" y="6434138"/>
            <a:ext cx="1779587" cy="307975"/>
          </a:xfrm>
          <a:prstGeom prst="rect">
            <a:avLst/>
          </a:prstGeom>
          <a:noFill/>
          <a:ln w="9525">
            <a:noFill/>
            <a:miter lim="800000"/>
            <a:headEnd/>
            <a:tailEnd/>
          </a:ln>
        </p:spPr>
        <p:txBody>
          <a:bodyPr wrap="none">
            <a:spAutoFit/>
          </a:bodyPr>
          <a:lstStyle/>
          <a:p>
            <a:pPr algn="r"/>
            <a:r>
              <a:rPr lang="ru-RU" sz="1400"/>
              <a:t>Лазарев А.Ф., 2018</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xfrm>
            <a:off x="395288" y="1844675"/>
            <a:ext cx="8424862" cy="3960813"/>
          </a:xfrm>
          <a:noFill/>
          <a:ln>
            <a:solidFill>
              <a:schemeClr val="accent1"/>
            </a:solidFill>
          </a:ln>
        </p:spPr>
        <p:txBody>
          <a:bodyPr lIns="18000" tIns="10800" rIns="18000" bIns="10800"/>
          <a:lstStyle/>
          <a:p>
            <a:pPr eaLnBrk="1" hangingPunct="1">
              <a:buFontTx/>
              <a:buNone/>
            </a:pPr>
            <a:r>
              <a:rPr lang="ru-RU" smtClean="0">
                <a:solidFill>
                  <a:srgbClr val="000099"/>
                </a:solidFill>
              </a:rPr>
              <a:t>В комплекс медикаментозных препаратов, повышающих неспецифическую противоопухолевую резистентность, мы включаем приём адаптогенов, биоантиоксидантов, антипростагландинов, индукторов интерферона, ингибиторов циклооксигеназы 2, ангиопротекторов, иммуномодуляторов, сердечные средства, витамины с микроэлементами.</a:t>
            </a:r>
            <a:endParaRPr lang="ru-RU" sz="2000" smtClean="0">
              <a:solidFill>
                <a:srgbClr val="000099"/>
              </a:solidFill>
            </a:endParaRPr>
          </a:p>
          <a:p>
            <a:pPr eaLnBrk="1" hangingPunct="1">
              <a:buFontTx/>
              <a:buNone/>
            </a:pPr>
            <a:endParaRPr lang="ru-RU" sz="2000" smtClean="0">
              <a:solidFill>
                <a:srgbClr val="000099"/>
              </a:solidFill>
            </a:endParaRPr>
          </a:p>
        </p:txBody>
      </p:sp>
      <p:sp>
        <p:nvSpPr>
          <p:cNvPr id="82947" name="Прямоугольник 2"/>
          <p:cNvSpPr>
            <a:spLocks noChangeArrowheads="1"/>
          </p:cNvSpPr>
          <p:nvPr/>
        </p:nvSpPr>
        <p:spPr bwMode="auto">
          <a:xfrm>
            <a:off x="7329488" y="6524625"/>
            <a:ext cx="1779587" cy="307975"/>
          </a:xfrm>
          <a:prstGeom prst="rect">
            <a:avLst/>
          </a:prstGeom>
          <a:noFill/>
          <a:ln w="9525">
            <a:noFill/>
            <a:miter lim="800000"/>
            <a:headEnd/>
            <a:tailEnd/>
          </a:ln>
        </p:spPr>
        <p:txBody>
          <a:bodyPr wrap="none">
            <a:spAutoFit/>
          </a:bodyPr>
          <a:lstStyle/>
          <a:p>
            <a:pPr algn="r"/>
            <a:r>
              <a:rPr lang="ru-RU" sz="1400"/>
              <a:t>Лазарев А.Ф., 2013</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228600"/>
            <a:ext cx="8915400" cy="533400"/>
          </a:xfrm>
        </p:spPr>
        <p:txBody>
          <a:bodyPr>
            <a:normAutofit fontScale="90000"/>
          </a:bodyPr>
          <a:lstStyle/>
          <a:p>
            <a:pPr eaLnBrk="1" fontAlgn="auto" hangingPunct="1">
              <a:spcAft>
                <a:spcPts val="0"/>
              </a:spcAft>
              <a:defRPr/>
            </a:pPr>
            <a:r>
              <a:rPr lang="ru-RU" sz="2800" b="1" smtClean="0">
                <a:solidFill>
                  <a:srgbClr val="0000CC"/>
                </a:solidFill>
              </a:rPr>
              <a:t>На примере </a:t>
            </a:r>
            <a:r>
              <a:rPr lang="ru-RU" sz="2800" b="1" u="sng" smtClean="0">
                <a:solidFill>
                  <a:srgbClr val="0000CC"/>
                </a:solidFill>
              </a:rPr>
              <a:t>РАКА ЛЕГКОГО</a:t>
            </a:r>
            <a:r>
              <a:rPr lang="ru-RU" sz="2800" b="1" smtClean="0">
                <a:solidFill>
                  <a:srgbClr val="0000CC"/>
                </a:solidFill>
              </a:rPr>
              <a:t> </a:t>
            </a:r>
            <a:br>
              <a:rPr lang="ru-RU" sz="2800" b="1" smtClean="0">
                <a:solidFill>
                  <a:srgbClr val="0000CC"/>
                </a:solidFill>
              </a:rPr>
            </a:br>
            <a:r>
              <a:rPr lang="ru-RU" sz="2000" b="1" smtClean="0">
                <a:solidFill>
                  <a:srgbClr val="0000CC"/>
                </a:solidFill>
              </a:rPr>
              <a:t>ОСНОВНЫЕ ФАКТОРЫ РИСКА:</a:t>
            </a:r>
          </a:p>
        </p:txBody>
      </p:sp>
      <p:sp>
        <p:nvSpPr>
          <p:cNvPr id="83971" name="Text Box 3"/>
          <p:cNvSpPr txBox="1">
            <a:spLocks noChangeArrowheads="1"/>
          </p:cNvSpPr>
          <p:nvPr/>
        </p:nvSpPr>
        <p:spPr bwMode="auto">
          <a:xfrm>
            <a:off x="0" y="838200"/>
            <a:ext cx="9144000" cy="5568950"/>
          </a:xfrm>
          <a:prstGeom prst="rect">
            <a:avLst/>
          </a:prstGeom>
          <a:solidFill>
            <a:srgbClr val="FFE7E1"/>
          </a:solidFill>
          <a:ln w="9525">
            <a:noFill/>
            <a:miter lim="800000"/>
            <a:headEnd/>
            <a:tailEnd/>
          </a:ln>
        </p:spPr>
        <p:txBody>
          <a:bodyPr>
            <a:spAutoFit/>
          </a:bodyPr>
          <a:lstStyle/>
          <a:p>
            <a:pPr marL="609600" indent="-609600" algn="just">
              <a:buFontTx/>
              <a:buAutoNum type="romanUcPeriod"/>
            </a:pPr>
            <a:r>
              <a:rPr kumimoji="1" lang="ru-RU" sz="2400" b="1" u="sng">
                <a:solidFill>
                  <a:srgbClr val="0000CC"/>
                </a:solidFill>
                <a:latin typeface="Times New Roman" pitchFamily="18" charset="0"/>
              </a:rPr>
              <a:t>Генетические:</a:t>
            </a:r>
          </a:p>
          <a:p>
            <a:pPr marL="609600" indent="-609600" algn="just"/>
            <a:r>
              <a:rPr kumimoji="1" lang="ru-RU" sz="2400">
                <a:latin typeface="Times New Roman" pitchFamily="18" charset="0"/>
              </a:rPr>
              <a:t>     </a:t>
            </a:r>
            <a:r>
              <a:rPr kumimoji="1" lang="ru-RU" sz="2400" b="1">
                <a:latin typeface="Times New Roman" pitchFamily="18" charset="0"/>
              </a:rPr>
              <a:t>1.Первичная множественность опухолей (лечение ранее по поводу злокачественной опухоли)</a:t>
            </a:r>
          </a:p>
          <a:p>
            <a:pPr marL="609600" indent="-609600" algn="just"/>
            <a:r>
              <a:rPr kumimoji="1" lang="ru-RU" sz="2400" b="1">
                <a:latin typeface="Times New Roman" pitchFamily="18" charset="0"/>
              </a:rPr>
              <a:t>     2.Три и более наблюдений рака легкого в семье (кровных родственников)</a:t>
            </a:r>
          </a:p>
          <a:p>
            <a:pPr marL="609600" indent="-609600" algn="just">
              <a:buFontTx/>
              <a:buAutoNum type="romanUcPeriod" startAt="2"/>
            </a:pPr>
            <a:r>
              <a:rPr kumimoji="1" lang="ru-RU" sz="2400" b="1" u="sng">
                <a:solidFill>
                  <a:srgbClr val="0000CC"/>
                </a:solidFill>
                <a:latin typeface="Times New Roman" pitchFamily="18" charset="0"/>
              </a:rPr>
              <a:t>Модифицирующие:</a:t>
            </a:r>
          </a:p>
          <a:p>
            <a:pPr marL="609600" indent="-609600" algn="just"/>
            <a:r>
              <a:rPr kumimoji="1" lang="ru-RU" sz="2400" b="1">
                <a:latin typeface="Times New Roman" pitchFamily="18" charset="0"/>
              </a:rPr>
              <a:t>   </a:t>
            </a:r>
            <a:r>
              <a:rPr kumimoji="1" lang="ru-RU" sz="2400" b="1" i="1">
                <a:latin typeface="Times New Roman" pitchFamily="18" charset="0"/>
              </a:rPr>
              <a:t>А</a:t>
            </a:r>
            <a:r>
              <a:rPr kumimoji="1" lang="ru-RU" sz="2400" b="1">
                <a:latin typeface="Times New Roman" pitchFamily="18" charset="0"/>
              </a:rPr>
              <a:t>. </a:t>
            </a:r>
            <a:r>
              <a:rPr kumimoji="1" lang="ru-RU" sz="2400" b="1" i="1">
                <a:latin typeface="Times New Roman" pitchFamily="18" charset="0"/>
              </a:rPr>
              <a:t>Экзогенные</a:t>
            </a:r>
          </a:p>
          <a:p>
            <a:pPr marL="609600" indent="-609600" algn="just"/>
            <a:r>
              <a:rPr kumimoji="1" lang="ru-RU" sz="2400" b="1" i="1">
                <a:latin typeface="Times New Roman" pitchFamily="18" charset="0"/>
              </a:rPr>
              <a:t>       </a:t>
            </a:r>
            <a:r>
              <a:rPr kumimoji="1" lang="ru-RU" sz="2400" b="1">
                <a:latin typeface="Times New Roman" pitchFamily="18" charset="0"/>
              </a:rPr>
              <a:t>1. Курение</a:t>
            </a:r>
          </a:p>
          <a:p>
            <a:pPr marL="609600" indent="-609600" algn="just"/>
            <a:r>
              <a:rPr kumimoji="1" lang="ru-RU" sz="2400" b="1">
                <a:latin typeface="Times New Roman" pitchFamily="18" charset="0"/>
              </a:rPr>
              <a:t>       2. Загрязнение окружающей среды канцерогенами</a:t>
            </a:r>
          </a:p>
          <a:p>
            <a:pPr marL="609600" indent="-609600" algn="just"/>
            <a:r>
              <a:rPr kumimoji="1" lang="ru-RU" sz="2400" b="1">
                <a:latin typeface="Times New Roman" pitchFamily="18" charset="0"/>
              </a:rPr>
              <a:t>       3. Профессиональные вредности</a:t>
            </a:r>
          </a:p>
          <a:p>
            <a:pPr marL="609600" indent="-609600" algn="just"/>
            <a:r>
              <a:rPr kumimoji="1" lang="ru-RU" sz="2400" b="1">
                <a:latin typeface="Times New Roman" pitchFamily="18" charset="0"/>
              </a:rPr>
              <a:t>   </a:t>
            </a:r>
            <a:r>
              <a:rPr kumimoji="1" lang="ru-RU" sz="2400" b="1" i="1">
                <a:latin typeface="Times New Roman" pitchFamily="18" charset="0"/>
              </a:rPr>
              <a:t>Б.  Эндогенные</a:t>
            </a:r>
          </a:p>
          <a:p>
            <a:pPr marL="609600" indent="-609600" algn="just"/>
            <a:r>
              <a:rPr kumimoji="1" lang="ru-RU" sz="2400" b="1" i="1">
                <a:latin typeface="Times New Roman" pitchFamily="18" charset="0"/>
              </a:rPr>
              <a:t>       </a:t>
            </a:r>
            <a:r>
              <a:rPr kumimoji="1" lang="ru-RU" sz="2400" b="1">
                <a:latin typeface="Times New Roman" pitchFamily="18" charset="0"/>
              </a:rPr>
              <a:t>1. Возраст старше 50 лет</a:t>
            </a:r>
          </a:p>
          <a:p>
            <a:pPr marL="609600" indent="-609600" algn="just"/>
            <a:r>
              <a:rPr kumimoji="1" lang="ru-RU" sz="2400" b="1">
                <a:latin typeface="Times New Roman" pitchFamily="18" charset="0"/>
              </a:rPr>
              <a:t>       2. Хронические заболевания легких (туберкулез, пневмония,</a:t>
            </a:r>
          </a:p>
          <a:p>
            <a:pPr marL="609600" indent="-609600" algn="just"/>
            <a:r>
              <a:rPr kumimoji="1" lang="ru-RU" sz="2400" b="1">
                <a:latin typeface="Times New Roman" pitchFamily="18" charset="0"/>
              </a:rPr>
              <a:t>        рецидивирующий бронхит, локальный пневмофиброз и др.)</a:t>
            </a:r>
          </a:p>
          <a:p>
            <a:pPr marL="609600" indent="-609600" algn="just"/>
            <a:r>
              <a:rPr kumimoji="1" lang="ru-RU" sz="2400" b="1">
                <a:latin typeface="Times New Roman" pitchFamily="18" charset="0"/>
              </a:rPr>
              <a:t>       3. Эндокринные сдвиги  </a:t>
            </a:r>
          </a:p>
        </p:txBody>
      </p:sp>
      <p:sp>
        <p:nvSpPr>
          <p:cNvPr id="83972" name="Text Box 4"/>
          <p:cNvSpPr txBox="1">
            <a:spLocks noChangeArrowheads="1"/>
          </p:cNvSpPr>
          <p:nvPr/>
        </p:nvSpPr>
        <p:spPr bwMode="auto">
          <a:xfrm>
            <a:off x="4572000" y="6475413"/>
            <a:ext cx="4572000" cy="338137"/>
          </a:xfrm>
          <a:prstGeom prst="rect">
            <a:avLst/>
          </a:prstGeom>
          <a:noFill/>
          <a:ln w="9525">
            <a:noFill/>
            <a:miter lim="800000"/>
            <a:headEnd/>
            <a:tailEnd/>
          </a:ln>
        </p:spPr>
        <p:txBody>
          <a:bodyPr>
            <a:spAutoFit/>
          </a:bodyPr>
          <a:lstStyle/>
          <a:p>
            <a:pPr algn="r">
              <a:spcBef>
                <a:spcPct val="50000"/>
              </a:spcBef>
            </a:pPr>
            <a:r>
              <a:rPr lang="ru-RU" sz="1600" i="1"/>
              <a:t>Трахтенберг А.Х., 1999; Лазарев А.Ф., 2003</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990600" y="304800"/>
            <a:ext cx="7772400" cy="747713"/>
          </a:xfrm>
        </p:spPr>
        <p:txBody>
          <a:bodyPr>
            <a:normAutofit fontScale="90000"/>
          </a:bodyPr>
          <a:lstStyle/>
          <a:p>
            <a:pPr eaLnBrk="1" fontAlgn="auto" hangingPunct="1">
              <a:spcAft>
                <a:spcPts val="0"/>
              </a:spcAft>
              <a:defRPr/>
            </a:pPr>
            <a:r>
              <a:rPr lang="ru-RU" sz="3600" b="1" dirty="0" smtClean="0">
                <a:solidFill>
                  <a:srgbClr val="28289E"/>
                </a:solidFill>
              </a:rPr>
              <a:t>ГРУППЫ ОНКОЛОГИЧЕСКОГО РИСКА</a:t>
            </a:r>
          </a:p>
        </p:txBody>
      </p:sp>
      <p:sp>
        <p:nvSpPr>
          <p:cNvPr id="84995" name="Text Box 3"/>
          <p:cNvSpPr txBox="1">
            <a:spLocks noChangeArrowheads="1"/>
          </p:cNvSpPr>
          <p:nvPr/>
        </p:nvSpPr>
        <p:spPr bwMode="auto">
          <a:xfrm>
            <a:off x="76200" y="1800225"/>
            <a:ext cx="8915400" cy="3990975"/>
          </a:xfrm>
          <a:prstGeom prst="rect">
            <a:avLst/>
          </a:prstGeom>
          <a:noFill/>
          <a:ln w="9525">
            <a:noFill/>
            <a:miter lim="800000"/>
            <a:headEnd/>
            <a:tailEnd/>
          </a:ln>
        </p:spPr>
        <p:txBody>
          <a:bodyPr>
            <a:spAutoFit/>
          </a:bodyPr>
          <a:lstStyle/>
          <a:p>
            <a:pPr marL="457200" indent="-457200" algn="just">
              <a:buFontTx/>
              <a:buAutoNum type="arabicPeriod"/>
            </a:pPr>
            <a:r>
              <a:rPr kumimoji="1" lang="ru-RU" sz="3200" b="1" i="1" u="sng">
                <a:solidFill>
                  <a:schemeClr val="accent2"/>
                </a:solidFill>
                <a:latin typeface="Times New Roman" pitchFamily="18" charset="0"/>
              </a:rPr>
              <a:t>Группа повышенного онкологического риска</a:t>
            </a:r>
            <a:r>
              <a:rPr kumimoji="1" lang="ru-RU" sz="3200" b="1" i="1">
                <a:solidFill>
                  <a:schemeClr val="accent2"/>
                </a:solidFill>
                <a:latin typeface="Times New Roman" pitchFamily="18" charset="0"/>
              </a:rPr>
              <a:t> -  риск превышает средний популяционный (20%) и соответствует  факультативному предраку</a:t>
            </a:r>
          </a:p>
          <a:p>
            <a:pPr marL="457200" indent="-457200" algn="just"/>
            <a:endParaRPr kumimoji="1" lang="ru-RU" sz="3200" b="1" i="1">
              <a:solidFill>
                <a:schemeClr val="accent2"/>
              </a:solidFill>
              <a:latin typeface="Times New Roman" pitchFamily="18" charset="0"/>
            </a:endParaRPr>
          </a:p>
          <a:p>
            <a:pPr marL="457200" indent="-457200" algn="just"/>
            <a:r>
              <a:rPr kumimoji="1" lang="ru-RU" sz="3200" b="1" i="1">
                <a:solidFill>
                  <a:schemeClr val="accent2"/>
                </a:solidFill>
                <a:latin typeface="Times New Roman" pitchFamily="18" charset="0"/>
              </a:rPr>
              <a:t>2.  </a:t>
            </a:r>
            <a:r>
              <a:rPr kumimoji="1" lang="ru-RU" sz="3200" b="1" i="1" u="sng">
                <a:solidFill>
                  <a:schemeClr val="accent2"/>
                </a:solidFill>
                <a:latin typeface="Times New Roman" pitchFamily="18" charset="0"/>
              </a:rPr>
              <a:t>Группа высокого онкологического риска</a:t>
            </a:r>
            <a:r>
              <a:rPr kumimoji="1" lang="ru-RU" sz="3200" b="1" i="1">
                <a:solidFill>
                  <a:schemeClr val="accent2"/>
                </a:solidFill>
                <a:latin typeface="Times New Roman" pitchFamily="18" charset="0"/>
              </a:rPr>
              <a:t> –</a:t>
            </a:r>
          </a:p>
          <a:p>
            <a:pPr marL="457200" indent="-457200" algn="just"/>
            <a:r>
              <a:rPr kumimoji="1" lang="ru-RU" sz="3200" b="1" i="1">
                <a:solidFill>
                  <a:schemeClr val="accent2"/>
                </a:solidFill>
                <a:latin typeface="Times New Roman" pitchFamily="18" charset="0"/>
              </a:rPr>
              <a:t>     риск достигает 80-100% и соответствует облигатному предраку</a:t>
            </a:r>
          </a:p>
        </p:txBody>
      </p:sp>
      <p:sp>
        <p:nvSpPr>
          <p:cNvPr id="84996" name="Text Box 4"/>
          <p:cNvSpPr txBox="1">
            <a:spLocks noChangeArrowheads="1"/>
          </p:cNvSpPr>
          <p:nvPr/>
        </p:nvSpPr>
        <p:spPr bwMode="auto">
          <a:xfrm>
            <a:off x="6477000" y="6324600"/>
            <a:ext cx="2667000" cy="336550"/>
          </a:xfrm>
          <a:prstGeom prst="rect">
            <a:avLst/>
          </a:prstGeom>
          <a:noFill/>
          <a:ln w="9525">
            <a:noFill/>
            <a:miter lim="800000"/>
            <a:headEnd/>
            <a:tailEnd/>
          </a:ln>
        </p:spPr>
        <p:txBody>
          <a:bodyPr>
            <a:spAutoFit/>
          </a:bodyPr>
          <a:lstStyle/>
          <a:p>
            <a:pPr algn="r">
              <a:spcBef>
                <a:spcPct val="50000"/>
              </a:spcBef>
            </a:pPr>
            <a:r>
              <a:rPr lang="ru-RU" sz="1600" i="1"/>
              <a:t>Лазарев А.Ф., 2003</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381000"/>
            <a:ext cx="8915400" cy="1143000"/>
          </a:xfrm>
        </p:spPr>
        <p:txBody>
          <a:bodyPr>
            <a:normAutofit fontScale="90000"/>
          </a:bodyPr>
          <a:lstStyle/>
          <a:p>
            <a:pPr eaLnBrk="1" fontAlgn="auto" hangingPunct="1">
              <a:spcAft>
                <a:spcPts val="0"/>
              </a:spcAft>
              <a:defRPr/>
            </a:pPr>
            <a:r>
              <a:rPr lang="ru-RU" b="1" i="1" u="sng" smtClean="0">
                <a:solidFill>
                  <a:srgbClr val="28289E"/>
                </a:solidFill>
              </a:rPr>
              <a:t>Группа повышенного онкологического риска по раку легкого (</a:t>
            </a:r>
            <a:r>
              <a:rPr lang="ru-RU" b="1" i="1" u="sng" smtClean="0">
                <a:solidFill>
                  <a:srgbClr val="28289E"/>
                </a:solidFill>
                <a:cs typeface="Times New Roman" pitchFamily="18" charset="0"/>
              </a:rPr>
              <a:t>&gt;</a:t>
            </a:r>
            <a:r>
              <a:rPr lang="ru-RU" b="1" i="1" u="sng" smtClean="0">
                <a:solidFill>
                  <a:srgbClr val="28289E"/>
                </a:solidFill>
              </a:rPr>
              <a:t> 20%)</a:t>
            </a:r>
            <a:br>
              <a:rPr lang="ru-RU" b="1" i="1" u="sng" smtClean="0">
                <a:solidFill>
                  <a:srgbClr val="28289E"/>
                </a:solidFill>
              </a:rPr>
            </a:br>
            <a:r>
              <a:rPr lang="ru-RU" b="1" i="1" smtClean="0">
                <a:solidFill>
                  <a:srgbClr val="28289E"/>
                </a:solidFill>
              </a:rPr>
              <a:t>Наличие 2-3 предрасполагающих факторов:</a:t>
            </a:r>
          </a:p>
        </p:txBody>
      </p:sp>
      <p:sp>
        <p:nvSpPr>
          <p:cNvPr id="86019" name="Text Box 3"/>
          <p:cNvSpPr txBox="1">
            <a:spLocks noChangeArrowheads="1"/>
          </p:cNvSpPr>
          <p:nvPr/>
        </p:nvSpPr>
        <p:spPr bwMode="auto">
          <a:xfrm>
            <a:off x="304800" y="1752600"/>
            <a:ext cx="8534400" cy="4789488"/>
          </a:xfrm>
          <a:prstGeom prst="rect">
            <a:avLst/>
          </a:prstGeom>
          <a:noFill/>
          <a:ln w="9525">
            <a:noFill/>
            <a:miter lim="800000"/>
            <a:headEnd/>
            <a:tailEnd/>
          </a:ln>
        </p:spPr>
        <p:txBody>
          <a:bodyPr>
            <a:spAutoFit/>
          </a:bodyPr>
          <a:lstStyle/>
          <a:p>
            <a:pPr algn="just">
              <a:buFontTx/>
              <a:buChar char="-"/>
            </a:pPr>
            <a:r>
              <a:rPr kumimoji="1" lang="ru-RU" sz="2800" b="1">
                <a:solidFill>
                  <a:schemeClr val="accent2"/>
                </a:solidFill>
                <a:latin typeface="Times New Roman" pitchFamily="18" charset="0"/>
              </a:rPr>
              <a:t> наличие рака легкого у кровных родственников;</a:t>
            </a:r>
          </a:p>
          <a:p>
            <a:pPr algn="just">
              <a:buFontTx/>
              <a:buChar char="-"/>
            </a:pPr>
            <a:r>
              <a:rPr kumimoji="1" lang="ru-RU" sz="2800" b="1">
                <a:solidFill>
                  <a:schemeClr val="accent2"/>
                </a:solidFill>
                <a:latin typeface="Times New Roman" pitchFamily="18" charset="0"/>
              </a:rPr>
              <a:t> курение более 10 лет;</a:t>
            </a:r>
          </a:p>
          <a:p>
            <a:pPr algn="just">
              <a:buFontTx/>
              <a:buChar char="-"/>
            </a:pPr>
            <a:r>
              <a:rPr kumimoji="1" lang="ru-RU" sz="2800" b="1">
                <a:solidFill>
                  <a:schemeClr val="accent2"/>
                </a:solidFill>
                <a:latin typeface="Times New Roman" pitchFamily="18" charset="0"/>
              </a:rPr>
              <a:t> загрязнение окружающей среды канцерогенами;</a:t>
            </a:r>
          </a:p>
          <a:p>
            <a:pPr algn="just">
              <a:buFontTx/>
              <a:buChar char="-"/>
            </a:pPr>
            <a:r>
              <a:rPr kumimoji="1" lang="ru-RU" sz="2800" b="1">
                <a:solidFill>
                  <a:schemeClr val="accent2"/>
                </a:solidFill>
                <a:latin typeface="Times New Roman" pitchFamily="18" charset="0"/>
              </a:rPr>
              <a:t> профессиональные вредности;</a:t>
            </a:r>
          </a:p>
          <a:p>
            <a:pPr algn="just">
              <a:buFontTx/>
              <a:buChar char="-"/>
            </a:pPr>
            <a:r>
              <a:rPr kumimoji="1" lang="ru-RU" sz="2800" b="1">
                <a:solidFill>
                  <a:schemeClr val="accent2"/>
                </a:solidFill>
                <a:latin typeface="Times New Roman" pitchFamily="18" charset="0"/>
              </a:rPr>
              <a:t> геофизические факторы (радон, торон и др.);</a:t>
            </a:r>
          </a:p>
          <a:p>
            <a:pPr algn="just">
              <a:buFontTx/>
              <a:buChar char="-"/>
            </a:pPr>
            <a:r>
              <a:rPr kumimoji="1" lang="ru-RU" sz="2800" b="1">
                <a:solidFill>
                  <a:schemeClr val="accent2"/>
                </a:solidFill>
                <a:latin typeface="Times New Roman" pitchFamily="18" charset="0"/>
              </a:rPr>
              <a:t> возраст старше 50 лет;</a:t>
            </a:r>
          </a:p>
          <a:p>
            <a:pPr algn="just">
              <a:buFontTx/>
              <a:buChar char="-"/>
            </a:pPr>
            <a:r>
              <a:rPr kumimoji="1" lang="ru-RU" sz="2800" b="1">
                <a:solidFill>
                  <a:schemeClr val="accent2"/>
                </a:solidFill>
                <a:latin typeface="Times New Roman" pitchFamily="18" charset="0"/>
              </a:rPr>
              <a:t> хронические заболевания легких (рецидивирую- </a:t>
            </a:r>
          </a:p>
          <a:p>
            <a:pPr algn="just"/>
            <a:r>
              <a:rPr kumimoji="1" lang="ru-RU" sz="2800" b="1">
                <a:solidFill>
                  <a:schemeClr val="accent2"/>
                </a:solidFill>
                <a:latin typeface="Times New Roman" pitchFamily="18" charset="0"/>
              </a:rPr>
              <a:t>  щий  бронхит,  локализованный  пневмофиброз, </a:t>
            </a:r>
          </a:p>
          <a:p>
            <a:pPr algn="just"/>
            <a:r>
              <a:rPr kumimoji="1" lang="ru-RU" sz="2800" b="1">
                <a:solidFill>
                  <a:schemeClr val="accent2"/>
                </a:solidFill>
                <a:latin typeface="Times New Roman" pitchFamily="18" charset="0"/>
              </a:rPr>
              <a:t>  пневмония,  туберкулез и др.);</a:t>
            </a:r>
          </a:p>
          <a:p>
            <a:pPr algn="just">
              <a:buFontTx/>
              <a:buChar char="-"/>
            </a:pPr>
            <a:r>
              <a:rPr kumimoji="1" lang="ru-RU" sz="2800" b="1">
                <a:solidFill>
                  <a:schemeClr val="accent2"/>
                </a:solidFill>
                <a:latin typeface="Times New Roman" pitchFamily="18" charset="0"/>
              </a:rPr>
              <a:t> эндокринные сдвиги;</a:t>
            </a:r>
          </a:p>
          <a:p>
            <a:pPr algn="just">
              <a:buFontTx/>
              <a:buChar char="-"/>
            </a:pPr>
            <a:r>
              <a:rPr kumimoji="1" lang="ru-RU" sz="2800" b="1">
                <a:solidFill>
                  <a:schemeClr val="accent2"/>
                </a:solidFill>
                <a:latin typeface="Times New Roman" pitchFamily="18" charset="0"/>
              </a:rPr>
              <a:t> метаплазия (атипия) эпителия бронхов</a:t>
            </a:r>
          </a:p>
        </p:txBody>
      </p:sp>
      <p:sp>
        <p:nvSpPr>
          <p:cNvPr id="86020" name="Text Box 4"/>
          <p:cNvSpPr txBox="1">
            <a:spLocks noChangeArrowheads="1"/>
          </p:cNvSpPr>
          <p:nvPr/>
        </p:nvSpPr>
        <p:spPr bwMode="auto">
          <a:xfrm>
            <a:off x="6477000" y="6324600"/>
            <a:ext cx="2667000" cy="336550"/>
          </a:xfrm>
          <a:prstGeom prst="rect">
            <a:avLst/>
          </a:prstGeom>
          <a:noFill/>
          <a:ln w="9525">
            <a:noFill/>
            <a:miter lim="800000"/>
            <a:headEnd/>
            <a:tailEnd/>
          </a:ln>
        </p:spPr>
        <p:txBody>
          <a:bodyPr>
            <a:spAutoFit/>
          </a:bodyPr>
          <a:lstStyle/>
          <a:p>
            <a:pPr algn="r">
              <a:spcBef>
                <a:spcPct val="50000"/>
              </a:spcBef>
            </a:pPr>
            <a:r>
              <a:rPr lang="ru-RU" sz="1600" i="1"/>
              <a:t>Лазарев А.Ф., 2003</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914400" y="228600"/>
            <a:ext cx="7772400" cy="838200"/>
          </a:xfrm>
        </p:spPr>
        <p:txBody>
          <a:bodyPr>
            <a:normAutofit fontScale="90000"/>
          </a:bodyPr>
          <a:lstStyle/>
          <a:p>
            <a:pPr eaLnBrk="1" fontAlgn="auto" hangingPunct="1">
              <a:spcAft>
                <a:spcPts val="0"/>
              </a:spcAft>
              <a:defRPr/>
            </a:pPr>
            <a:r>
              <a:rPr lang="ru-RU" b="1" i="1" u="sng" smtClean="0">
                <a:solidFill>
                  <a:srgbClr val="28289E"/>
                </a:solidFill>
              </a:rPr>
              <a:t>Группа высокого онкологического риска по раку легкого (80-100%)</a:t>
            </a:r>
          </a:p>
        </p:txBody>
      </p:sp>
      <p:sp>
        <p:nvSpPr>
          <p:cNvPr id="87043" name="Text Box 3"/>
          <p:cNvSpPr txBox="1">
            <a:spLocks noChangeArrowheads="1"/>
          </p:cNvSpPr>
          <p:nvPr/>
        </p:nvSpPr>
        <p:spPr bwMode="auto">
          <a:xfrm>
            <a:off x="328613" y="1371600"/>
            <a:ext cx="8815387" cy="5203825"/>
          </a:xfrm>
          <a:prstGeom prst="rect">
            <a:avLst/>
          </a:prstGeom>
          <a:noFill/>
          <a:ln w="9525">
            <a:noFill/>
            <a:miter lim="800000"/>
            <a:headEnd/>
            <a:tailEnd/>
          </a:ln>
        </p:spPr>
        <p:txBody>
          <a:bodyPr>
            <a:spAutoFit/>
          </a:bodyPr>
          <a:lstStyle/>
          <a:p>
            <a:pPr marL="457200" indent="-457200"/>
            <a:r>
              <a:rPr kumimoji="1" lang="ru-RU" sz="2400" b="1">
                <a:solidFill>
                  <a:schemeClr val="accent2"/>
                </a:solidFill>
                <a:latin typeface="Times New Roman" pitchFamily="18" charset="0"/>
              </a:rPr>
              <a:t>1. Три и более наблюдений рака легкого в семье (кровных</a:t>
            </a:r>
          </a:p>
          <a:p>
            <a:pPr marL="457200" indent="-457200"/>
            <a:r>
              <a:rPr kumimoji="1" lang="ru-RU" sz="2400" b="1">
                <a:solidFill>
                  <a:schemeClr val="accent2"/>
                </a:solidFill>
                <a:latin typeface="Times New Roman" pitchFamily="18" charset="0"/>
              </a:rPr>
              <a:t>     родственников)</a:t>
            </a:r>
          </a:p>
          <a:p>
            <a:pPr marL="457200" indent="-457200"/>
            <a:r>
              <a:rPr kumimoji="1" lang="ru-RU" sz="2400" b="1">
                <a:solidFill>
                  <a:schemeClr val="accent2"/>
                </a:solidFill>
                <a:latin typeface="Times New Roman" pitchFamily="18" charset="0"/>
              </a:rPr>
              <a:t>2.  Наличие 4-х и более предрасполагающих факторов:</a:t>
            </a:r>
          </a:p>
          <a:p>
            <a:pPr marL="457200" indent="-457200"/>
            <a:r>
              <a:rPr kumimoji="1" lang="ru-RU" sz="2400" b="1">
                <a:solidFill>
                  <a:schemeClr val="accent2"/>
                </a:solidFill>
                <a:latin typeface="Times New Roman" pitchFamily="18" charset="0"/>
              </a:rPr>
              <a:t>     - наличие рака легкого у кровных родственников (1-2);</a:t>
            </a:r>
          </a:p>
          <a:p>
            <a:pPr marL="457200" indent="-457200"/>
            <a:r>
              <a:rPr kumimoji="1" lang="ru-RU" sz="2400" b="1">
                <a:solidFill>
                  <a:schemeClr val="accent2"/>
                </a:solidFill>
                <a:latin typeface="Times New Roman" pitchFamily="18" charset="0"/>
              </a:rPr>
              <a:t>     - курение более 10 лет;</a:t>
            </a:r>
          </a:p>
          <a:p>
            <a:pPr marL="457200" indent="-457200"/>
            <a:r>
              <a:rPr kumimoji="1" lang="ru-RU" sz="2400" b="1">
                <a:solidFill>
                  <a:schemeClr val="accent2"/>
                </a:solidFill>
                <a:latin typeface="Times New Roman" pitchFamily="18" charset="0"/>
              </a:rPr>
              <a:t>     - загрязнение окружающей среды канцерогенами;</a:t>
            </a:r>
          </a:p>
          <a:p>
            <a:pPr marL="457200" indent="-457200"/>
            <a:r>
              <a:rPr kumimoji="1" lang="ru-RU" sz="2400" b="1">
                <a:solidFill>
                  <a:schemeClr val="accent2"/>
                </a:solidFill>
                <a:latin typeface="Times New Roman" pitchFamily="18" charset="0"/>
              </a:rPr>
              <a:t>     - профессиональные вредности;</a:t>
            </a:r>
          </a:p>
          <a:p>
            <a:pPr marL="457200" indent="-457200"/>
            <a:r>
              <a:rPr kumimoji="1" lang="ru-RU" sz="2400" b="1">
                <a:solidFill>
                  <a:schemeClr val="accent2"/>
                </a:solidFill>
                <a:latin typeface="Times New Roman" pitchFamily="18" charset="0"/>
              </a:rPr>
              <a:t>     - геофизические факторы(радон, торон и др.)</a:t>
            </a:r>
          </a:p>
          <a:p>
            <a:pPr marL="457200" indent="-457200"/>
            <a:r>
              <a:rPr kumimoji="1" lang="ru-RU" sz="2400" b="1">
                <a:solidFill>
                  <a:schemeClr val="accent2"/>
                </a:solidFill>
                <a:latin typeface="Times New Roman" pitchFamily="18" charset="0"/>
              </a:rPr>
              <a:t>     - возраст старше 50 лет;</a:t>
            </a:r>
          </a:p>
          <a:p>
            <a:pPr marL="457200" indent="-457200"/>
            <a:r>
              <a:rPr kumimoji="1" lang="ru-RU" sz="2400" b="1">
                <a:solidFill>
                  <a:schemeClr val="accent2"/>
                </a:solidFill>
                <a:latin typeface="Times New Roman" pitchFamily="18" charset="0"/>
              </a:rPr>
              <a:t>     - хронические заболевания легких (рецидивирующий бронхит, локализованный пневмофиброз, пневмония, туберкулез и др.</a:t>
            </a:r>
          </a:p>
          <a:p>
            <a:pPr marL="457200" indent="-457200"/>
            <a:r>
              <a:rPr kumimoji="1" lang="ru-RU" sz="2400" b="1">
                <a:solidFill>
                  <a:schemeClr val="accent2"/>
                </a:solidFill>
                <a:latin typeface="Times New Roman" pitchFamily="18" charset="0"/>
              </a:rPr>
              <a:t>     - эндокринные сдвиги;</a:t>
            </a:r>
          </a:p>
          <a:p>
            <a:pPr marL="457200" indent="-457200"/>
            <a:r>
              <a:rPr kumimoji="1" lang="ru-RU" sz="2400" b="1">
                <a:solidFill>
                  <a:schemeClr val="accent2"/>
                </a:solidFill>
                <a:latin typeface="Times New Roman" pitchFamily="18" charset="0"/>
              </a:rPr>
              <a:t>     - метаплазия (атипия), рак </a:t>
            </a:r>
            <a:r>
              <a:rPr kumimoji="1" lang="en-US" sz="2400" b="1">
                <a:solidFill>
                  <a:schemeClr val="accent2"/>
                </a:solidFill>
                <a:latin typeface="Times New Roman" pitchFamily="18" charset="0"/>
              </a:rPr>
              <a:t>in situ </a:t>
            </a:r>
            <a:r>
              <a:rPr kumimoji="1" lang="ru-RU" sz="2400" b="1">
                <a:solidFill>
                  <a:schemeClr val="accent2"/>
                </a:solidFill>
                <a:latin typeface="Times New Roman" pitchFamily="18" charset="0"/>
              </a:rPr>
              <a:t>эпителия бронхов</a:t>
            </a:r>
          </a:p>
        </p:txBody>
      </p:sp>
      <p:sp>
        <p:nvSpPr>
          <p:cNvPr id="87044" name="Text Box 4"/>
          <p:cNvSpPr txBox="1">
            <a:spLocks noChangeArrowheads="1"/>
          </p:cNvSpPr>
          <p:nvPr/>
        </p:nvSpPr>
        <p:spPr bwMode="auto">
          <a:xfrm>
            <a:off x="6477000" y="6445250"/>
            <a:ext cx="2667000" cy="336550"/>
          </a:xfrm>
          <a:prstGeom prst="rect">
            <a:avLst/>
          </a:prstGeom>
          <a:noFill/>
          <a:ln w="9525">
            <a:noFill/>
            <a:miter lim="800000"/>
            <a:headEnd/>
            <a:tailEnd/>
          </a:ln>
        </p:spPr>
        <p:txBody>
          <a:bodyPr>
            <a:spAutoFit/>
          </a:bodyPr>
          <a:lstStyle/>
          <a:p>
            <a:pPr algn="r">
              <a:spcBef>
                <a:spcPct val="50000"/>
              </a:spcBef>
            </a:pPr>
            <a:r>
              <a:rPr lang="ru-RU" sz="1600" i="1"/>
              <a:t>Лазарев А.Ф., 2003</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3657600" y="1752600"/>
            <a:ext cx="2130425" cy="685800"/>
          </a:xfrm>
          <a:prstGeom prst="rect">
            <a:avLst/>
          </a:prstGeom>
          <a:solidFill>
            <a:schemeClr val="accent1"/>
          </a:solidFill>
          <a:ln w="9525">
            <a:solidFill>
              <a:schemeClr val="tx1"/>
            </a:solidFill>
            <a:miter lim="800000"/>
            <a:headEnd/>
            <a:tailEnd/>
          </a:ln>
        </p:spPr>
        <p:txBody>
          <a:bodyPr wrap="none" anchor="ctr"/>
          <a:lstStyle/>
          <a:p>
            <a:endParaRPr lang="ru-RU"/>
          </a:p>
        </p:txBody>
      </p:sp>
      <p:sp>
        <p:nvSpPr>
          <p:cNvPr id="79875" name="Rectangle 3"/>
          <p:cNvSpPr>
            <a:spLocks noGrp="1" noChangeArrowheads="1"/>
          </p:cNvSpPr>
          <p:nvPr>
            <p:ph type="title"/>
          </p:nvPr>
        </p:nvSpPr>
        <p:spPr>
          <a:xfrm>
            <a:off x="900113" y="0"/>
            <a:ext cx="7772400" cy="1143000"/>
          </a:xfrm>
        </p:spPr>
        <p:txBody>
          <a:bodyPr>
            <a:normAutofit fontScale="90000"/>
          </a:bodyPr>
          <a:lstStyle/>
          <a:p>
            <a:pPr eaLnBrk="1" fontAlgn="auto" hangingPunct="1">
              <a:spcAft>
                <a:spcPts val="0"/>
              </a:spcAft>
              <a:defRPr/>
            </a:pPr>
            <a:r>
              <a:rPr lang="ru-RU" sz="4000" b="1" dirty="0" smtClean="0">
                <a:solidFill>
                  <a:srgbClr val="0000CC"/>
                </a:solidFill>
              </a:rPr>
              <a:t>Алгоритм формирования групп онкологического риска</a:t>
            </a:r>
          </a:p>
        </p:txBody>
      </p:sp>
      <p:sp>
        <p:nvSpPr>
          <p:cNvPr id="88068" name="Text Box 4"/>
          <p:cNvSpPr txBox="1">
            <a:spLocks noChangeArrowheads="1"/>
          </p:cNvSpPr>
          <p:nvPr/>
        </p:nvSpPr>
        <p:spPr bwMode="auto">
          <a:xfrm>
            <a:off x="3810000" y="1752600"/>
            <a:ext cx="1800225" cy="579438"/>
          </a:xfrm>
          <a:prstGeom prst="rect">
            <a:avLst/>
          </a:prstGeom>
          <a:noFill/>
          <a:ln w="9525">
            <a:noFill/>
            <a:miter lim="800000"/>
            <a:headEnd/>
            <a:tailEnd/>
          </a:ln>
        </p:spPr>
        <p:txBody>
          <a:bodyPr wrap="none">
            <a:spAutoFit/>
          </a:bodyPr>
          <a:lstStyle/>
          <a:p>
            <a:r>
              <a:rPr kumimoji="1" lang="ru-RU" sz="3200" b="1">
                <a:solidFill>
                  <a:srgbClr val="000000"/>
                </a:solidFill>
                <a:latin typeface="Times New Roman" pitchFamily="18" charset="0"/>
              </a:rPr>
              <a:t> Когорта</a:t>
            </a:r>
          </a:p>
        </p:txBody>
      </p:sp>
      <p:sp>
        <p:nvSpPr>
          <p:cNvPr id="88069" name="Text Box 5"/>
          <p:cNvSpPr txBox="1">
            <a:spLocks noChangeArrowheads="1"/>
          </p:cNvSpPr>
          <p:nvPr/>
        </p:nvSpPr>
        <p:spPr bwMode="auto">
          <a:xfrm>
            <a:off x="3962400" y="2895600"/>
            <a:ext cx="1531938" cy="579438"/>
          </a:xfrm>
          <a:prstGeom prst="rect">
            <a:avLst/>
          </a:prstGeom>
          <a:noFill/>
          <a:ln w="9525">
            <a:noFill/>
            <a:miter lim="800000"/>
            <a:headEnd/>
            <a:tailEnd/>
          </a:ln>
        </p:spPr>
        <p:txBody>
          <a:bodyPr wrap="none">
            <a:spAutoFit/>
          </a:bodyPr>
          <a:lstStyle/>
          <a:p>
            <a:r>
              <a:rPr kumimoji="1" lang="ru-RU" sz="3200" b="1">
                <a:latin typeface="Times New Roman" pitchFamily="18" charset="0"/>
              </a:rPr>
              <a:t>Анкета</a:t>
            </a:r>
          </a:p>
        </p:txBody>
      </p:sp>
      <p:sp>
        <p:nvSpPr>
          <p:cNvPr id="88070" name="Text Box 6"/>
          <p:cNvSpPr txBox="1">
            <a:spLocks noChangeArrowheads="1"/>
          </p:cNvSpPr>
          <p:nvPr/>
        </p:nvSpPr>
        <p:spPr bwMode="auto">
          <a:xfrm>
            <a:off x="3733800" y="3733800"/>
            <a:ext cx="2062163" cy="579438"/>
          </a:xfrm>
          <a:prstGeom prst="rect">
            <a:avLst/>
          </a:prstGeom>
          <a:noFill/>
          <a:ln w="9525">
            <a:noFill/>
            <a:miter lim="800000"/>
            <a:headEnd/>
            <a:tailEnd/>
          </a:ln>
        </p:spPr>
        <p:txBody>
          <a:bodyPr wrap="none">
            <a:spAutoFit/>
          </a:bodyPr>
          <a:lstStyle/>
          <a:p>
            <a:pPr algn="ctr"/>
            <a:r>
              <a:rPr kumimoji="1" lang="ru-RU" sz="3200" b="1">
                <a:latin typeface="Times New Roman" pitchFamily="18" charset="0"/>
              </a:rPr>
              <a:t>Скрининг</a:t>
            </a:r>
          </a:p>
        </p:txBody>
      </p:sp>
      <p:sp>
        <p:nvSpPr>
          <p:cNvPr id="88071" name="Text Box 7"/>
          <p:cNvSpPr txBox="1">
            <a:spLocks noChangeArrowheads="1"/>
          </p:cNvSpPr>
          <p:nvPr/>
        </p:nvSpPr>
        <p:spPr bwMode="auto">
          <a:xfrm>
            <a:off x="2895600" y="4800600"/>
            <a:ext cx="4083050" cy="579438"/>
          </a:xfrm>
          <a:prstGeom prst="rect">
            <a:avLst/>
          </a:prstGeom>
          <a:noFill/>
          <a:ln w="9525">
            <a:noFill/>
            <a:miter lim="800000"/>
            <a:headEnd/>
            <a:tailEnd/>
          </a:ln>
        </p:spPr>
        <p:txBody>
          <a:bodyPr wrap="none">
            <a:spAutoFit/>
          </a:bodyPr>
          <a:lstStyle/>
          <a:p>
            <a:pPr algn="ctr"/>
            <a:r>
              <a:rPr kumimoji="1" lang="ru-RU" sz="3200" b="1">
                <a:latin typeface="Times New Roman" pitchFamily="18" charset="0"/>
              </a:rPr>
              <a:t>Целевой профосмотр</a:t>
            </a:r>
          </a:p>
        </p:txBody>
      </p:sp>
      <p:sp>
        <p:nvSpPr>
          <p:cNvPr id="88072" name="Text Box 8"/>
          <p:cNvSpPr txBox="1">
            <a:spLocks noChangeArrowheads="1"/>
          </p:cNvSpPr>
          <p:nvPr/>
        </p:nvSpPr>
        <p:spPr bwMode="auto">
          <a:xfrm>
            <a:off x="2286000" y="5638800"/>
            <a:ext cx="5100638" cy="579438"/>
          </a:xfrm>
          <a:prstGeom prst="rect">
            <a:avLst/>
          </a:prstGeom>
          <a:noFill/>
          <a:ln w="9525">
            <a:noFill/>
            <a:miter lim="800000"/>
            <a:headEnd/>
            <a:tailEnd/>
          </a:ln>
        </p:spPr>
        <p:txBody>
          <a:bodyPr wrap="none">
            <a:spAutoFit/>
          </a:bodyPr>
          <a:lstStyle/>
          <a:p>
            <a:r>
              <a:rPr kumimoji="1" lang="ru-RU" sz="3200" b="1">
                <a:latin typeface="Times New Roman" pitchFamily="18" charset="0"/>
              </a:rPr>
              <a:t>Комплексная диагностика</a:t>
            </a:r>
          </a:p>
        </p:txBody>
      </p:sp>
      <p:sp>
        <p:nvSpPr>
          <p:cNvPr id="88073" name="AutoShape 9"/>
          <p:cNvSpPr>
            <a:spLocks noChangeArrowheads="1"/>
          </p:cNvSpPr>
          <p:nvPr/>
        </p:nvSpPr>
        <p:spPr bwMode="auto">
          <a:xfrm>
            <a:off x="4648200" y="3505200"/>
            <a:ext cx="184150" cy="381000"/>
          </a:xfrm>
          <a:prstGeom prst="downArrow">
            <a:avLst>
              <a:gd name="adj1" fmla="val 50000"/>
              <a:gd name="adj2" fmla="val 51724"/>
            </a:avLst>
          </a:prstGeom>
          <a:solidFill>
            <a:schemeClr val="bg1"/>
          </a:solidFill>
          <a:ln w="25400">
            <a:solidFill>
              <a:srgbClr val="000000"/>
            </a:solidFill>
            <a:miter lim="800000"/>
            <a:headEnd/>
            <a:tailEnd/>
          </a:ln>
        </p:spPr>
        <p:txBody>
          <a:bodyPr wrap="none" anchor="ctr"/>
          <a:lstStyle/>
          <a:p>
            <a:endParaRPr lang="ru-RU"/>
          </a:p>
        </p:txBody>
      </p:sp>
      <p:sp>
        <p:nvSpPr>
          <p:cNvPr id="88074" name="AutoShape 10"/>
          <p:cNvSpPr>
            <a:spLocks noChangeArrowheads="1"/>
          </p:cNvSpPr>
          <p:nvPr/>
        </p:nvSpPr>
        <p:spPr bwMode="auto">
          <a:xfrm>
            <a:off x="4648200" y="2667000"/>
            <a:ext cx="184150" cy="381000"/>
          </a:xfrm>
          <a:prstGeom prst="downArrow">
            <a:avLst>
              <a:gd name="adj1" fmla="val 50000"/>
              <a:gd name="adj2" fmla="val 51724"/>
            </a:avLst>
          </a:prstGeom>
          <a:solidFill>
            <a:schemeClr val="bg1"/>
          </a:solidFill>
          <a:ln w="25400">
            <a:solidFill>
              <a:srgbClr val="000000"/>
            </a:solidFill>
            <a:miter lim="800000"/>
            <a:headEnd/>
            <a:tailEnd/>
          </a:ln>
        </p:spPr>
        <p:txBody>
          <a:bodyPr wrap="none" anchor="ctr"/>
          <a:lstStyle/>
          <a:p>
            <a:endParaRPr lang="ru-RU"/>
          </a:p>
        </p:txBody>
      </p:sp>
      <p:sp>
        <p:nvSpPr>
          <p:cNvPr id="88075" name="AutoShape 11"/>
          <p:cNvSpPr>
            <a:spLocks noChangeArrowheads="1"/>
          </p:cNvSpPr>
          <p:nvPr/>
        </p:nvSpPr>
        <p:spPr bwMode="auto">
          <a:xfrm>
            <a:off x="4648200" y="4419600"/>
            <a:ext cx="184150" cy="381000"/>
          </a:xfrm>
          <a:prstGeom prst="downArrow">
            <a:avLst>
              <a:gd name="adj1" fmla="val 50000"/>
              <a:gd name="adj2" fmla="val 51724"/>
            </a:avLst>
          </a:prstGeom>
          <a:solidFill>
            <a:schemeClr val="bg1"/>
          </a:solidFill>
          <a:ln w="25400">
            <a:solidFill>
              <a:srgbClr val="000000"/>
            </a:solidFill>
            <a:miter lim="800000"/>
            <a:headEnd/>
            <a:tailEnd/>
          </a:ln>
        </p:spPr>
        <p:txBody>
          <a:bodyPr wrap="none" anchor="ctr"/>
          <a:lstStyle/>
          <a:p>
            <a:endParaRPr lang="ru-RU"/>
          </a:p>
        </p:txBody>
      </p:sp>
      <p:sp>
        <p:nvSpPr>
          <p:cNvPr id="88076" name="AutoShape 12"/>
          <p:cNvSpPr>
            <a:spLocks noChangeArrowheads="1"/>
          </p:cNvSpPr>
          <p:nvPr/>
        </p:nvSpPr>
        <p:spPr bwMode="auto">
          <a:xfrm>
            <a:off x="4648200" y="5410200"/>
            <a:ext cx="184150" cy="381000"/>
          </a:xfrm>
          <a:prstGeom prst="downArrow">
            <a:avLst>
              <a:gd name="adj1" fmla="val 50000"/>
              <a:gd name="adj2" fmla="val 51724"/>
            </a:avLst>
          </a:prstGeom>
          <a:solidFill>
            <a:schemeClr val="bg1"/>
          </a:solidFill>
          <a:ln w="25400">
            <a:solidFill>
              <a:srgbClr val="000000"/>
            </a:solidFill>
            <a:miter lim="800000"/>
            <a:headEnd/>
            <a:tailEnd/>
          </a:ln>
        </p:spPr>
        <p:txBody>
          <a:bodyPr wrap="none" anchor="ctr"/>
          <a:lstStyle/>
          <a:p>
            <a:endParaRPr lang="ru-RU"/>
          </a:p>
        </p:txBody>
      </p:sp>
      <p:sp>
        <p:nvSpPr>
          <p:cNvPr id="88077" name="Text Box 13"/>
          <p:cNvSpPr txBox="1">
            <a:spLocks noChangeArrowheads="1"/>
          </p:cNvSpPr>
          <p:nvPr/>
        </p:nvSpPr>
        <p:spPr bwMode="auto">
          <a:xfrm>
            <a:off x="6477000" y="6324600"/>
            <a:ext cx="2667000" cy="336550"/>
          </a:xfrm>
          <a:prstGeom prst="rect">
            <a:avLst/>
          </a:prstGeom>
          <a:noFill/>
          <a:ln w="9525">
            <a:noFill/>
            <a:miter lim="800000"/>
            <a:headEnd/>
            <a:tailEnd/>
          </a:ln>
        </p:spPr>
        <p:txBody>
          <a:bodyPr>
            <a:spAutoFit/>
          </a:bodyPr>
          <a:lstStyle/>
          <a:p>
            <a:pPr algn="r">
              <a:spcBef>
                <a:spcPct val="50000"/>
              </a:spcBef>
            </a:pPr>
            <a:r>
              <a:rPr lang="ru-RU" sz="1600" i="1"/>
              <a:t>Лазарев А.Ф., 2003</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09600" y="0"/>
            <a:ext cx="8077200" cy="838200"/>
          </a:xfrm>
        </p:spPr>
        <p:txBody>
          <a:bodyPr/>
          <a:lstStyle/>
          <a:p>
            <a:pPr eaLnBrk="1" hangingPunct="1"/>
            <a:r>
              <a:rPr lang="ru-RU" sz="2000" b="1" smtClean="0">
                <a:solidFill>
                  <a:srgbClr val="000000"/>
                </a:solidFill>
              </a:rPr>
              <a:t>МЕХАНИЗМ ФОРМИРОВАНИЯ ГРУПП ОНКОЛОГИЧЕСКОГО РИСКА И РАННЯЯ ДИАГНОСТИКА РАКА ЛЕГКОГО</a:t>
            </a:r>
          </a:p>
        </p:txBody>
      </p:sp>
      <p:sp>
        <p:nvSpPr>
          <p:cNvPr id="89091" name="Rectangle 3"/>
          <p:cNvSpPr>
            <a:spLocks noChangeArrowheads="1"/>
          </p:cNvSpPr>
          <p:nvPr/>
        </p:nvSpPr>
        <p:spPr bwMode="auto">
          <a:xfrm>
            <a:off x="228600" y="990600"/>
            <a:ext cx="1447800" cy="457200"/>
          </a:xfrm>
          <a:prstGeom prst="rect">
            <a:avLst/>
          </a:prstGeom>
          <a:solidFill>
            <a:srgbClr val="009999"/>
          </a:solidFill>
          <a:ln w="9525">
            <a:solidFill>
              <a:schemeClr val="tx1"/>
            </a:solidFill>
            <a:miter lim="800000"/>
            <a:headEnd/>
            <a:tailEnd/>
          </a:ln>
        </p:spPr>
        <p:txBody>
          <a:bodyPr wrap="none" anchor="ctr"/>
          <a:lstStyle/>
          <a:p>
            <a:pPr algn="ctr"/>
            <a:r>
              <a:rPr kumimoji="1" lang="ru-RU" sz="1600">
                <a:solidFill>
                  <a:schemeClr val="bg1"/>
                </a:solidFill>
                <a:latin typeface="Times New Roman" pitchFamily="18" charset="0"/>
              </a:rPr>
              <a:t>КУРИЛЬЩИКИ</a:t>
            </a:r>
          </a:p>
        </p:txBody>
      </p:sp>
      <p:sp>
        <p:nvSpPr>
          <p:cNvPr id="89092" name="Rectangle 4"/>
          <p:cNvSpPr>
            <a:spLocks noChangeArrowheads="1"/>
          </p:cNvSpPr>
          <p:nvPr/>
        </p:nvSpPr>
        <p:spPr bwMode="auto">
          <a:xfrm>
            <a:off x="1981200" y="1219200"/>
            <a:ext cx="2514600" cy="533400"/>
          </a:xfrm>
          <a:prstGeom prst="rect">
            <a:avLst/>
          </a:prstGeom>
          <a:solidFill>
            <a:srgbClr val="009999"/>
          </a:solidFill>
          <a:ln w="9525">
            <a:solidFill>
              <a:schemeClr val="tx1"/>
            </a:solidFill>
            <a:miter lim="800000"/>
            <a:headEnd/>
            <a:tailEnd/>
          </a:ln>
        </p:spPr>
        <p:txBody>
          <a:bodyPr wrap="none" anchor="ctr"/>
          <a:lstStyle/>
          <a:p>
            <a:pPr algn="ctr"/>
            <a:r>
              <a:rPr kumimoji="1" lang="ru-RU" sz="1400" b="1">
                <a:solidFill>
                  <a:schemeClr val="bg1"/>
                </a:solidFill>
                <a:latin typeface="Times New Roman" pitchFamily="18" charset="0"/>
              </a:rPr>
              <a:t>ВРЕДНЫЕ ПРОФЕССИИ,</a:t>
            </a:r>
          </a:p>
          <a:p>
            <a:pPr algn="ctr"/>
            <a:r>
              <a:rPr kumimoji="1" lang="ru-RU" sz="1400" b="1">
                <a:solidFill>
                  <a:schemeClr val="bg1"/>
                </a:solidFill>
                <a:latin typeface="Times New Roman" pitchFamily="18" charset="0"/>
              </a:rPr>
              <a:t>ЗАГРЯЗНЕНИЕ ОКР. СРЕДЫ</a:t>
            </a:r>
          </a:p>
        </p:txBody>
      </p:sp>
      <p:sp>
        <p:nvSpPr>
          <p:cNvPr id="89093" name="Rectangle 5"/>
          <p:cNvSpPr>
            <a:spLocks noChangeArrowheads="1"/>
          </p:cNvSpPr>
          <p:nvPr/>
        </p:nvSpPr>
        <p:spPr bwMode="auto">
          <a:xfrm>
            <a:off x="4648200" y="1219200"/>
            <a:ext cx="2667000" cy="533400"/>
          </a:xfrm>
          <a:prstGeom prst="rect">
            <a:avLst/>
          </a:prstGeom>
          <a:solidFill>
            <a:srgbClr val="009999"/>
          </a:solidFill>
          <a:ln w="9525">
            <a:solidFill>
              <a:schemeClr val="tx1"/>
            </a:solidFill>
            <a:miter lim="800000"/>
            <a:headEnd/>
            <a:tailEnd/>
          </a:ln>
        </p:spPr>
        <p:txBody>
          <a:bodyPr wrap="none" anchor="ctr"/>
          <a:lstStyle/>
          <a:p>
            <a:pPr algn="ctr"/>
            <a:r>
              <a:rPr kumimoji="1" lang="ru-RU" sz="1200" b="1">
                <a:solidFill>
                  <a:schemeClr val="bg1"/>
                </a:solidFill>
                <a:latin typeface="Times New Roman" pitchFamily="18" charset="0"/>
              </a:rPr>
              <a:t>ПОСТРАДАВШИЕ ОТ РАДИА-</a:t>
            </a:r>
          </a:p>
          <a:p>
            <a:pPr algn="ctr"/>
            <a:r>
              <a:rPr kumimoji="1" lang="ru-RU" sz="1200" b="1">
                <a:solidFill>
                  <a:schemeClr val="bg1"/>
                </a:solidFill>
                <a:latin typeface="Times New Roman" pitchFamily="18" charset="0"/>
              </a:rPr>
              <a:t>ЦИОННЫХ КАТАСТРОФ, АВАРИЙ</a:t>
            </a:r>
          </a:p>
        </p:txBody>
      </p:sp>
      <p:sp>
        <p:nvSpPr>
          <p:cNvPr id="89094" name="Rectangle 6"/>
          <p:cNvSpPr>
            <a:spLocks noChangeArrowheads="1"/>
          </p:cNvSpPr>
          <p:nvPr/>
        </p:nvSpPr>
        <p:spPr bwMode="auto">
          <a:xfrm>
            <a:off x="7467600" y="914400"/>
            <a:ext cx="1295400" cy="533400"/>
          </a:xfrm>
          <a:prstGeom prst="rect">
            <a:avLst/>
          </a:prstGeom>
          <a:solidFill>
            <a:srgbClr val="009999"/>
          </a:solidFill>
          <a:ln w="9525">
            <a:solidFill>
              <a:schemeClr val="tx1"/>
            </a:solidFill>
            <a:miter lim="800000"/>
            <a:headEnd/>
            <a:tailEnd/>
          </a:ln>
        </p:spPr>
        <p:txBody>
          <a:bodyPr wrap="none" anchor="ctr"/>
          <a:lstStyle/>
          <a:p>
            <a:pPr algn="ctr"/>
            <a:r>
              <a:rPr kumimoji="1" lang="ru-RU" sz="1600" b="1">
                <a:solidFill>
                  <a:schemeClr val="bg1"/>
                </a:solidFill>
                <a:latin typeface="Times New Roman" pitchFamily="18" charset="0"/>
              </a:rPr>
              <a:t>РАКОВЫЕ</a:t>
            </a:r>
          </a:p>
          <a:p>
            <a:pPr algn="ctr"/>
            <a:r>
              <a:rPr kumimoji="1" lang="ru-RU" sz="1600" b="1">
                <a:solidFill>
                  <a:schemeClr val="bg1"/>
                </a:solidFill>
                <a:latin typeface="Times New Roman" pitchFamily="18" charset="0"/>
              </a:rPr>
              <a:t>СЕМЬИ</a:t>
            </a:r>
          </a:p>
        </p:txBody>
      </p:sp>
      <p:sp>
        <p:nvSpPr>
          <p:cNvPr id="89095" name="Oval 7"/>
          <p:cNvSpPr>
            <a:spLocks noChangeArrowheads="1"/>
          </p:cNvSpPr>
          <p:nvPr/>
        </p:nvSpPr>
        <p:spPr bwMode="auto">
          <a:xfrm>
            <a:off x="3733800" y="1905000"/>
            <a:ext cx="1447800" cy="457200"/>
          </a:xfrm>
          <a:prstGeom prst="ellipse">
            <a:avLst/>
          </a:prstGeom>
          <a:solidFill>
            <a:srgbClr val="FF99FF"/>
          </a:solidFill>
          <a:ln w="9525">
            <a:solidFill>
              <a:schemeClr val="tx1"/>
            </a:solidFill>
            <a:miter lim="800000"/>
            <a:headEnd/>
            <a:tailEnd/>
          </a:ln>
        </p:spPr>
        <p:txBody>
          <a:bodyPr wrap="none" anchor="ctr"/>
          <a:lstStyle/>
          <a:p>
            <a:pPr algn="ctr"/>
            <a:r>
              <a:rPr kumimoji="1" lang="ru-RU" sz="1600">
                <a:latin typeface="Times New Roman" pitchFamily="18" charset="0"/>
              </a:rPr>
              <a:t>АНКЕТА</a:t>
            </a:r>
          </a:p>
        </p:txBody>
      </p:sp>
      <p:sp>
        <p:nvSpPr>
          <p:cNvPr id="89096" name="Rectangle 8"/>
          <p:cNvSpPr>
            <a:spLocks noChangeArrowheads="1"/>
          </p:cNvSpPr>
          <p:nvPr/>
        </p:nvSpPr>
        <p:spPr bwMode="auto">
          <a:xfrm>
            <a:off x="304800" y="2362200"/>
            <a:ext cx="3276600" cy="990600"/>
          </a:xfrm>
          <a:prstGeom prst="rect">
            <a:avLst/>
          </a:prstGeom>
          <a:solidFill>
            <a:srgbClr val="CCFFCC"/>
          </a:solidFill>
          <a:ln w="9525">
            <a:solidFill>
              <a:schemeClr val="tx1"/>
            </a:solidFill>
            <a:miter lim="800000"/>
            <a:headEnd/>
            <a:tailEnd/>
          </a:ln>
        </p:spPr>
        <p:txBody>
          <a:bodyPr wrap="none" anchor="ctr"/>
          <a:lstStyle/>
          <a:p>
            <a:pPr algn="ctr"/>
            <a:r>
              <a:rPr kumimoji="1" lang="ru-RU" sz="1600">
                <a:latin typeface="Times New Roman" pitchFamily="18" charset="0"/>
              </a:rPr>
              <a:t> НАСТОРАЖИВАЮЩИХ</a:t>
            </a:r>
          </a:p>
          <a:p>
            <a:pPr algn="ctr"/>
            <a:r>
              <a:rPr kumimoji="1" lang="ru-RU" sz="1600">
                <a:latin typeface="Times New Roman" pitchFamily="18" charset="0"/>
              </a:rPr>
              <a:t> ПРИЗНАКОВ 1 - 2,</a:t>
            </a:r>
          </a:p>
          <a:p>
            <a:pPr algn="ctr"/>
            <a:r>
              <a:rPr kumimoji="1" lang="ru-RU" sz="1600">
                <a:latin typeface="Times New Roman" pitchFamily="18" charset="0"/>
              </a:rPr>
              <a:t>ЧЕРЕЗ 3-5 ЛЕТ ПОВТОРЯЕТСЯ</a:t>
            </a:r>
          </a:p>
        </p:txBody>
      </p:sp>
      <p:sp>
        <p:nvSpPr>
          <p:cNvPr id="89097" name="Rectangle 9"/>
          <p:cNvSpPr>
            <a:spLocks noChangeArrowheads="1"/>
          </p:cNvSpPr>
          <p:nvPr/>
        </p:nvSpPr>
        <p:spPr bwMode="auto">
          <a:xfrm>
            <a:off x="5410200" y="2514600"/>
            <a:ext cx="3276600" cy="533400"/>
          </a:xfrm>
          <a:prstGeom prst="rect">
            <a:avLst/>
          </a:prstGeom>
          <a:solidFill>
            <a:srgbClr val="CCFFCC"/>
          </a:solidFill>
          <a:ln w="9525">
            <a:solidFill>
              <a:schemeClr val="tx1"/>
            </a:solidFill>
            <a:miter lim="800000"/>
            <a:headEnd/>
            <a:tailEnd/>
          </a:ln>
        </p:spPr>
        <p:txBody>
          <a:bodyPr wrap="none" anchor="ctr"/>
          <a:lstStyle/>
          <a:p>
            <a:pPr algn="ctr"/>
            <a:r>
              <a:rPr kumimoji="1" lang="ru-RU" sz="1600">
                <a:latin typeface="Times New Roman" pitchFamily="18" charset="0"/>
              </a:rPr>
              <a:t> НАСТОРАЖИВАЮЩИХ</a:t>
            </a:r>
          </a:p>
          <a:p>
            <a:pPr algn="ctr"/>
            <a:r>
              <a:rPr kumimoji="1" lang="ru-RU" sz="1600">
                <a:latin typeface="Times New Roman" pitchFamily="18" charset="0"/>
              </a:rPr>
              <a:t>ПРИЗНАКОВ  3 и более</a:t>
            </a:r>
          </a:p>
        </p:txBody>
      </p:sp>
      <p:sp>
        <p:nvSpPr>
          <p:cNvPr id="89098" name="Oval 10"/>
          <p:cNvSpPr>
            <a:spLocks noChangeArrowheads="1"/>
          </p:cNvSpPr>
          <p:nvPr/>
        </p:nvSpPr>
        <p:spPr bwMode="auto">
          <a:xfrm>
            <a:off x="5334000" y="3352800"/>
            <a:ext cx="3276600" cy="685800"/>
          </a:xfrm>
          <a:prstGeom prst="ellipse">
            <a:avLst/>
          </a:prstGeom>
          <a:solidFill>
            <a:srgbClr val="FF99FF"/>
          </a:solidFill>
          <a:ln w="9525">
            <a:solidFill>
              <a:schemeClr val="tx1"/>
            </a:solidFill>
            <a:miter lim="800000"/>
            <a:headEnd/>
            <a:tailEnd/>
          </a:ln>
        </p:spPr>
        <p:txBody>
          <a:bodyPr wrap="none" anchor="ctr"/>
          <a:lstStyle/>
          <a:p>
            <a:pPr algn="ctr"/>
            <a:r>
              <a:rPr kumimoji="1" lang="ru-RU" sz="1600" u="sng">
                <a:latin typeface="Times New Roman" pitchFamily="18" charset="0"/>
              </a:rPr>
              <a:t>СКРИНИНГ</a:t>
            </a:r>
          </a:p>
          <a:p>
            <a:pPr algn="ctr"/>
            <a:r>
              <a:rPr kumimoji="1" lang="ru-RU" sz="1200">
                <a:latin typeface="Times New Roman" pitchFamily="18" charset="0"/>
              </a:rPr>
              <a:t>ФЛЮОРОГРАФИЯ, ЦИТОЛОГИЯ</a:t>
            </a:r>
          </a:p>
        </p:txBody>
      </p:sp>
      <p:sp>
        <p:nvSpPr>
          <p:cNvPr id="89099" name="Rectangle 11"/>
          <p:cNvSpPr>
            <a:spLocks noChangeArrowheads="1"/>
          </p:cNvSpPr>
          <p:nvPr/>
        </p:nvSpPr>
        <p:spPr bwMode="auto">
          <a:xfrm>
            <a:off x="457200" y="4038600"/>
            <a:ext cx="3657600" cy="533400"/>
          </a:xfrm>
          <a:prstGeom prst="rect">
            <a:avLst/>
          </a:prstGeom>
          <a:solidFill>
            <a:schemeClr val="accent2"/>
          </a:solidFill>
          <a:ln w="9525">
            <a:solidFill>
              <a:schemeClr val="tx1"/>
            </a:solidFill>
            <a:miter lim="800000"/>
            <a:headEnd/>
            <a:tailEnd/>
          </a:ln>
        </p:spPr>
        <p:txBody>
          <a:bodyPr wrap="none" anchor="ctr"/>
          <a:lstStyle/>
          <a:p>
            <a:pPr algn="ctr"/>
            <a:r>
              <a:rPr kumimoji="1" lang="ru-RU" sz="1600">
                <a:solidFill>
                  <a:schemeClr val="bg1"/>
                </a:solidFill>
                <a:latin typeface="Times New Roman" pitchFamily="18" charset="0"/>
              </a:rPr>
              <a:t>ГРУППА ВЫСОКОГО</a:t>
            </a:r>
          </a:p>
          <a:p>
            <a:pPr algn="ctr"/>
            <a:r>
              <a:rPr kumimoji="1" lang="ru-RU" sz="1600">
                <a:solidFill>
                  <a:schemeClr val="bg1"/>
                </a:solidFill>
                <a:latin typeface="Times New Roman" pitchFamily="18" charset="0"/>
              </a:rPr>
              <a:t> ОНКОРИСКА</a:t>
            </a:r>
          </a:p>
        </p:txBody>
      </p:sp>
      <p:sp>
        <p:nvSpPr>
          <p:cNvPr id="89100" name="Rectangle 12"/>
          <p:cNvSpPr>
            <a:spLocks noChangeArrowheads="1"/>
          </p:cNvSpPr>
          <p:nvPr/>
        </p:nvSpPr>
        <p:spPr bwMode="auto">
          <a:xfrm>
            <a:off x="5562600" y="4343400"/>
            <a:ext cx="3276600" cy="533400"/>
          </a:xfrm>
          <a:prstGeom prst="rect">
            <a:avLst/>
          </a:prstGeom>
          <a:solidFill>
            <a:schemeClr val="accent2"/>
          </a:solidFill>
          <a:ln w="9525">
            <a:solidFill>
              <a:schemeClr val="tx1"/>
            </a:solidFill>
            <a:miter lim="800000"/>
            <a:headEnd/>
            <a:tailEnd/>
          </a:ln>
        </p:spPr>
        <p:txBody>
          <a:bodyPr wrap="none" anchor="ctr"/>
          <a:lstStyle/>
          <a:p>
            <a:pPr algn="ctr"/>
            <a:r>
              <a:rPr kumimoji="1" lang="ru-RU" sz="1600">
                <a:solidFill>
                  <a:schemeClr val="bg1"/>
                </a:solidFill>
                <a:latin typeface="Times New Roman" pitchFamily="18" charset="0"/>
              </a:rPr>
              <a:t>ГРУППА ПОВЫШЕННОГО</a:t>
            </a:r>
          </a:p>
          <a:p>
            <a:pPr algn="ctr"/>
            <a:r>
              <a:rPr kumimoji="1" lang="ru-RU" sz="1600">
                <a:solidFill>
                  <a:schemeClr val="bg1"/>
                </a:solidFill>
                <a:latin typeface="Times New Roman" pitchFamily="18" charset="0"/>
              </a:rPr>
              <a:t> ОНКОРИСКА</a:t>
            </a:r>
          </a:p>
        </p:txBody>
      </p:sp>
      <p:sp>
        <p:nvSpPr>
          <p:cNvPr id="89101" name="Oval 13"/>
          <p:cNvSpPr>
            <a:spLocks noChangeArrowheads="1"/>
          </p:cNvSpPr>
          <p:nvPr/>
        </p:nvSpPr>
        <p:spPr bwMode="auto">
          <a:xfrm>
            <a:off x="2819400" y="4876800"/>
            <a:ext cx="3581400" cy="838200"/>
          </a:xfrm>
          <a:prstGeom prst="ellipse">
            <a:avLst/>
          </a:prstGeom>
          <a:solidFill>
            <a:srgbClr val="FF99FF"/>
          </a:solidFill>
          <a:ln w="9525">
            <a:solidFill>
              <a:schemeClr val="tx1"/>
            </a:solidFill>
            <a:miter lim="800000"/>
            <a:headEnd/>
            <a:tailEnd/>
          </a:ln>
        </p:spPr>
        <p:txBody>
          <a:bodyPr wrap="none" anchor="ctr"/>
          <a:lstStyle/>
          <a:p>
            <a:pPr algn="ctr"/>
            <a:r>
              <a:rPr kumimoji="1" lang="ru-RU" sz="1600" u="sng">
                <a:latin typeface="Times New Roman" pitchFamily="18" charset="0"/>
              </a:rPr>
              <a:t>ЦЕЛЕВОЙ ПРОФОСМОТР</a:t>
            </a:r>
          </a:p>
          <a:p>
            <a:pPr algn="ctr"/>
            <a:r>
              <a:rPr kumimoji="1" lang="ru-RU" sz="1200">
                <a:latin typeface="Times New Roman" pitchFamily="18" charset="0"/>
              </a:rPr>
              <a:t>ПОЛИПОЗИЦИОННАЯ ФЛЮОРОГРАФИЯ</a:t>
            </a:r>
          </a:p>
          <a:p>
            <a:pPr algn="ctr"/>
            <a:r>
              <a:rPr kumimoji="1" lang="ru-RU" sz="1200">
                <a:latin typeface="Times New Roman" pitchFamily="18" charset="0"/>
              </a:rPr>
              <a:t>БРОНХОСКОПИЯ,  БИОПСИЯ</a:t>
            </a:r>
          </a:p>
        </p:txBody>
      </p:sp>
      <p:sp>
        <p:nvSpPr>
          <p:cNvPr id="89102" name="Oval 14"/>
          <p:cNvSpPr>
            <a:spLocks noChangeArrowheads="1"/>
          </p:cNvSpPr>
          <p:nvPr/>
        </p:nvSpPr>
        <p:spPr bwMode="auto">
          <a:xfrm>
            <a:off x="838200" y="5867400"/>
            <a:ext cx="5943600" cy="762000"/>
          </a:xfrm>
          <a:prstGeom prst="ellipse">
            <a:avLst/>
          </a:prstGeom>
          <a:solidFill>
            <a:srgbClr val="FF99FF"/>
          </a:solidFill>
          <a:ln w="9525">
            <a:solidFill>
              <a:schemeClr val="tx1"/>
            </a:solidFill>
            <a:miter lim="800000"/>
            <a:headEnd/>
            <a:tailEnd/>
          </a:ln>
        </p:spPr>
        <p:txBody>
          <a:bodyPr wrap="none" anchor="ctr"/>
          <a:lstStyle/>
          <a:p>
            <a:pPr algn="ctr"/>
            <a:r>
              <a:rPr kumimoji="1" lang="ru-RU" sz="1600" u="sng">
                <a:latin typeface="Times New Roman" pitchFamily="18" charset="0"/>
              </a:rPr>
              <a:t>КОМПЛЕКСНАЯ ДИАГНОСТИКА</a:t>
            </a:r>
            <a:endParaRPr kumimoji="1" lang="ru-RU" sz="1600">
              <a:latin typeface="Times New Roman" pitchFamily="18" charset="0"/>
            </a:endParaRPr>
          </a:p>
          <a:p>
            <a:pPr algn="ctr"/>
            <a:r>
              <a:rPr kumimoji="1" lang="en-US" sz="1200">
                <a:latin typeface="Times New Roman" pitchFamily="18" charset="0"/>
              </a:rPr>
              <a:t>R –</a:t>
            </a:r>
            <a:r>
              <a:rPr kumimoji="1" lang="ru-RU" sz="1200">
                <a:latin typeface="Times New Roman" pitchFamily="18" charset="0"/>
              </a:rPr>
              <a:t>ГРАФИЯ  ЛЕГКИХ, </a:t>
            </a:r>
            <a:r>
              <a:rPr kumimoji="1" lang="ru-RU" sz="1600">
                <a:latin typeface="Times New Roman" pitchFamily="18" charset="0"/>
              </a:rPr>
              <a:t>КТ, </a:t>
            </a:r>
            <a:r>
              <a:rPr kumimoji="1" lang="ru-RU" sz="1200">
                <a:latin typeface="Times New Roman" pitchFamily="18" charset="0"/>
              </a:rPr>
              <a:t>БРОНХОСКОПИЯ, ЦИТОЛОГИЯ,</a:t>
            </a:r>
          </a:p>
          <a:p>
            <a:pPr algn="ctr"/>
            <a:r>
              <a:rPr kumimoji="1" lang="ru-RU" sz="1200">
                <a:latin typeface="Times New Roman" pitchFamily="18" charset="0"/>
              </a:rPr>
              <a:t>ГИСТОЛОГИЯ И  ДР.</a:t>
            </a:r>
          </a:p>
        </p:txBody>
      </p:sp>
      <p:sp>
        <p:nvSpPr>
          <p:cNvPr id="89103" name="Text Box 15"/>
          <p:cNvSpPr txBox="1">
            <a:spLocks noChangeArrowheads="1"/>
          </p:cNvSpPr>
          <p:nvPr/>
        </p:nvSpPr>
        <p:spPr bwMode="auto">
          <a:xfrm>
            <a:off x="3962400" y="838200"/>
            <a:ext cx="1366838" cy="366713"/>
          </a:xfrm>
          <a:prstGeom prst="rect">
            <a:avLst/>
          </a:prstGeom>
          <a:noFill/>
          <a:ln w="9525">
            <a:noFill/>
            <a:miter lim="800000"/>
            <a:headEnd/>
            <a:tailEnd/>
          </a:ln>
        </p:spPr>
        <p:txBody>
          <a:bodyPr wrap="none">
            <a:spAutoFit/>
          </a:bodyPr>
          <a:lstStyle/>
          <a:p>
            <a:r>
              <a:rPr kumimoji="1" lang="ru-RU" sz="1800" b="1">
                <a:solidFill>
                  <a:srgbClr val="990000"/>
                </a:solidFill>
                <a:latin typeface="Times New Roman" pitchFamily="18" charset="0"/>
              </a:rPr>
              <a:t>КОГОРТЫ</a:t>
            </a:r>
          </a:p>
        </p:txBody>
      </p:sp>
      <p:cxnSp>
        <p:nvCxnSpPr>
          <p:cNvPr id="89104" name="AutoShape 16"/>
          <p:cNvCxnSpPr>
            <a:cxnSpLocks noChangeShapeType="1"/>
            <a:stCxn id="89091" idx="2"/>
            <a:endCxn id="89095" idx="2"/>
          </p:cNvCxnSpPr>
          <p:nvPr/>
        </p:nvCxnSpPr>
        <p:spPr bwMode="auto">
          <a:xfrm rot="16200000" flipH="1">
            <a:off x="2000250" y="400050"/>
            <a:ext cx="685800" cy="2781300"/>
          </a:xfrm>
          <a:prstGeom prst="curvedConnector2">
            <a:avLst/>
          </a:prstGeom>
          <a:noFill/>
          <a:ln w="28575">
            <a:solidFill>
              <a:schemeClr val="tx1"/>
            </a:solidFill>
            <a:miter lim="800000"/>
            <a:headEnd/>
            <a:tailEnd type="triangle" w="med" len="med"/>
          </a:ln>
        </p:spPr>
      </p:cxnSp>
      <p:cxnSp>
        <p:nvCxnSpPr>
          <p:cNvPr id="89105" name="AutoShape 17"/>
          <p:cNvCxnSpPr>
            <a:cxnSpLocks noChangeShapeType="1"/>
            <a:stCxn id="89094" idx="2"/>
            <a:endCxn id="89095" idx="6"/>
          </p:cNvCxnSpPr>
          <p:nvPr/>
        </p:nvCxnSpPr>
        <p:spPr bwMode="auto">
          <a:xfrm rot="5400000">
            <a:off x="6305550" y="323850"/>
            <a:ext cx="685800" cy="2933700"/>
          </a:xfrm>
          <a:prstGeom prst="curvedConnector2">
            <a:avLst/>
          </a:prstGeom>
          <a:noFill/>
          <a:ln w="28575">
            <a:solidFill>
              <a:schemeClr val="tx1"/>
            </a:solidFill>
            <a:miter lim="800000"/>
            <a:headEnd/>
            <a:tailEnd type="triangle" w="med" len="med"/>
          </a:ln>
        </p:spPr>
      </p:cxnSp>
      <p:cxnSp>
        <p:nvCxnSpPr>
          <p:cNvPr id="89106" name="AutoShape 18"/>
          <p:cNvCxnSpPr>
            <a:cxnSpLocks noChangeShapeType="1"/>
            <a:stCxn id="89092" idx="2"/>
            <a:endCxn id="89095" idx="2"/>
          </p:cNvCxnSpPr>
          <p:nvPr/>
        </p:nvCxnSpPr>
        <p:spPr bwMode="auto">
          <a:xfrm rot="16200000" flipH="1">
            <a:off x="3295650" y="1695450"/>
            <a:ext cx="381000" cy="495300"/>
          </a:xfrm>
          <a:prstGeom prst="curvedConnector2">
            <a:avLst/>
          </a:prstGeom>
          <a:noFill/>
          <a:ln w="28575">
            <a:solidFill>
              <a:schemeClr val="tx1"/>
            </a:solidFill>
            <a:miter lim="800000"/>
            <a:headEnd/>
            <a:tailEnd type="triangle" w="med" len="med"/>
          </a:ln>
        </p:spPr>
      </p:cxnSp>
      <p:cxnSp>
        <p:nvCxnSpPr>
          <p:cNvPr id="89107" name="AutoShape 19"/>
          <p:cNvCxnSpPr>
            <a:cxnSpLocks noChangeShapeType="1"/>
            <a:stCxn id="89093" idx="2"/>
            <a:endCxn id="89095" idx="6"/>
          </p:cNvCxnSpPr>
          <p:nvPr/>
        </p:nvCxnSpPr>
        <p:spPr bwMode="auto">
          <a:xfrm rot="5400000">
            <a:off x="5391150" y="1543050"/>
            <a:ext cx="381000" cy="800100"/>
          </a:xfrm>
          <a:prstGeom prst="curvedConnector2">
            <a:avLst/>
          </a:prstGeom>
          <a:noFill/>
          <a:ln w="28575">
            <a:solidFill>
              <a:schemeClr val="tx1"/>
            </a:solidFill>
            <a:miter lim="800000"/>
            <a:headEnd/>
            <a:tailEnd type="triangle" w="med" len="med"/>
          </a:ln>
        </p:spPr>
      </p:cxnSp>
      <p:sp>
        <p:nvSpPr>
          <p:cNvPr id="89108" name="Line 20"/>
          <p:cNvSpPr>
            <a:spLocks noChangeShapeType="1"/>
          </p:cNvSpPr>
          <p:nvPr/>
        </p:nvSpPr>
        <p:spPr bwMode="auto">
          <a:xfrm>
            <a:off x="6934200" y="3048000"/>
            <a:ext cx="0" cy="304800"/>
          </a:xfrm>
          <a:prstGeom prst="line">
            <a:avLst/>
          </a:prstGeom>
          <a:noFill/>
          <a:ln w="28575">
            <a:solidFill>
              <a:schemeClr val="tx1"/>
            </a:solidFill>
            <a:miter lim="800000"/>
            <a:headEnd/>
            <a:tailEnd type="triangle" w="med" len="med"/>
          </a:ln>
        </p:spPr>
        <p:txBody>
          <a:bodyPr wrap="none"/>
          <a:lstStyle/>
          <a:p>
            <a:endParaRPr lang="ru-RU"/>
          </a:p>
        </p:txBody>
      </p:sp>
      <p:sp>
        <p:nvSpPr>
          <p:cNvPr id="89109" name="Line 21"/>
          <p:cNvSpPr>
            <a:spLocks noChangeShapeType="1"/>
          </p:cNvSpPr>
          <p:nvPr/>
        </p:nvSpPr>
        <p:spPr bwMode="auto">
          <a:xfrm>
            <a:off x="6934200" y="4038600"/>
            <a:ext cx="0" cy="304800"/>
          </a:xfrm>
          <a:prstGeom prst="line">
            <a:avLst/>
          </a:prstGeom>
          <a:noFill/>
          <a:ln w="28575">
            <a:solidFill>
              <a:schemeClr val="tx1"/>
            </a:solidFill>
            <a:miter lim="800000"/>
            <a:headEnd type="triangle" w="med" len="med"/>
            <a:tailEnd type="triangle" w="med" len="med"/>
          </a:ln>
        </p:spPr>
        <p:txBody>
          <a:bodyPr wrap="none"/>
          <a:lstStyle/>
          <a:p>
            <a:endParaRPr lang="ru-RU"/>
          </a:p>
        </p:txBody>
      </p:sp>
      <p:sp>
        <p:nvSpPr>
          <p:cNvPr id="89110" name="Line 22"/>
          <p:cNvSpPr>
            <a:spLocks noChangeShapeType="1"/>
          </p:cNvSpPr>
          <p:nvPr/>
        </p:nvSpPr>
        <p:spPr bwMode="auto">
          <a:xfrm flipH="1">
            <a:off x="4114800" y="4038600"/>
            <a:ext cx="2819400" cy="304800"/>
          </a:xfrm>
          <a:prstGeom prst="line">
            <a:avLst/>
          </a:prstGeom>
          <a:noFill/>
          <a:ln w="28575">
            <a:solidFill>
              <a:schemeClr val="tx1"/>
            </a:solidFill>
            <a:miter lim="800000"/>
            <a:headEnd type="triangle" w="med" len="med"/>
            <a:tailEnd type="triangle" w="med" len="med"/>
          </a:ln>
        </p:spPr>
        <p:txBody>
          <a:bodyPr wrap="none"/>
          <a:lstStyle/>
          <a:p>
            <a:endParaRPr lang="ru-RU"/>
          </a:p>
        </p:txBody>
      </p:sp>
      <p:cxnSp>
        <p:nvCxnSpPr>
          <p:cNvPr id="89111" name="AutoShape 23"/>
          <p:cNvCxnSpPr>
            <a:cxnSpLocks noChangeShapeType="1"/>
            <a:stCxn id="89099" idx="2"/>
            <a:endCxn id="89101" idx="2"/>
          </p:cNvCxnSpPr>
          <p:nvPr/>
        </p:nvCxnSpPr>
        <p:spPr bwMode="auto">
          <a:xfrm rot="16200000" flipH="1">
            <a:off x="2190750" y="4667250"/>
            <a:ext cx="723900" cy="533400"/>
          </a:xfrm>
          <a:prstGeom prst="curvedConnector2">
            <a:avLst/>
          </a:prstGeom>
          <a:noFill/>
          <a:ln w="28575">
            <a:solidFill>
              <a:schemeClr val="tx1"/>
            </a:solidFill>
            <a:miter lim="800000"/>
            <a:headEnd type="triangle" w="med" len="med"/>
            <a:tailEnd type="triangle" w="med" len="med"/>
          </a:ln>
        </p:spPr>
      </p:cxnSp>
      <p:cxnSp>
        <p:nvCxnSpPr>
          <p:cNvPr id="89112" name="AutoShape 24"/>
          <p:cNvCxnSpPr>
            <a:cxnSpLocks noChangeShapeType="1"/>
            <a:stCxn id="89100" idx="2"/>
            <a:endCxn id="89101" idx="6"/>
          </p:cNvCxnSpPr>
          <p:nvPr/>
        </p:nvCxnSpPr>
        <p:spPr bwMode="auto">
          <a:xfrm rot="5400000">
            <a:off x="6591300" y="4686300"/>
            <a:ext cx="419100" cy="800100"/>
          </a:xfrm>
          <a:prstGeom prst="curvedConnector2">
            <a:avLst/>
          </a:prstGeom>
          <a:noFill/>
          <a:ln w="28575">
            <a:solidFill>
              <a:schemeClr val="tx1"/>
            </a:solidFill>
            <a:miter lim="800000"/>
            <a:headEnd/>
            <a:tailEnd type="triangle" w="med" len="med"/>
          </a:ln>
        </p:spPr>
      </p:cxnSp>
      <p:sp>
        <p:nvSpPr>
          <p:cNvPr id="89113" name="Line 25"/>
          <p:cNvSpPr>
            <a:spLocks noChangeShapeType="1"/>
          </p:cNvSpPr>
          <p:nvPr/>
        </p:nvSpPr>
        <p:spPr bwMode="auto">
          <a:xfrm>
            <a:off x="2133600" y="4572000"/>
            <a:ext cx="0" cy="1295400"/>
          </a:xfrm>
          <a:prstGeom prst="line">
            <a:avLst/>
          </a:prstGeom>
          <a:noFill/>
          <a:ln w="28575">
            <a:solidFill>
              <a:schemeClr val="tx1"/>
            </a:solidFill>
            <a:miter lim="800000"/>
            <a:headEnd/>
            <a:tailEnd type="triangle" w="med" len="med"/>
          </a:ln>
        </p:spPr>
        <p:txBody>
          <a:bodyPr wrap="none"/>
          <a:lstStyle/>
          <a:p>
            <a:endParaRPr lang="ru-RU"/>
          </a:p>
        </p:txBody>
      </p:sp>
      <p:cxnSp>
        <p:nvCxnSpPr>
          <p:cNvPr id="89114" name="AutoShape 26"/>
          <p:cNvCxnSpPr>
            <a:cxnSpLocks noChangeShapeType="1"/>
            <a:stCxn id="89101" idx="5"/>
            <a:endCxn id="89102" idx="6"/>
          </p:cNvCxnSpPr>
          <p:nvPr/>
        </p:nvCxnSpPr>
        <p:spPr bwMode="auto">
          <a:xfrm rot="16200000" flipH="1">
            <a:off x="6001544" y="5468144"/>
            <a:ext cx="655637" cy="904875"/>
          </a:xfrm>
          <a:prstGeom prst="curvedConnector4">
            <a:avLst>
              <a:gd name="adj1" fmla="val 30269"/>
              <a:gd name="adj2" fmla="val 125264"/>
            </a:avLst>
          </a:prstGeom>
          <a:noFill/>
          <a:ln w="28575">
            <a:solidFill>
              <a:schemeClr val="tx1"/>
            </a:solidFill>
            <a:miter lim="800000"/>
            <a:headEnd/>
            <a:tailEnd type="triangle" w="med" len="med"/>
          </a:ln>
        </p:spPr>
      </p:cxnSp>
      <p:sp>
        <p:nvSpPr>
          <p:cNvPr id="89115" name="Text Box 27"/>
          <p:cNvSpPr txBox="1">
            <a:spLocks noChangeArrowheads="1"/>
          </p:cNvSpPr>
          <p:nvPr/>
        </p:nvSpPr>
        <p:spPr bwMode="auto">
          <a:xfrm>
            <a:off x="7299325" y="5638800"/>
            <a:ext cx="1471613" cy="915988"/>
          </a:xfrm>
          <a:prstGeom prst="rect">
            <a:avLst/>
          </a:prstGeom>
          <a:noFill/>
          <a:ln w="9525">
            <a:noFill/>
            <a:miter lim="800000"/>
            <a:headEnd/>
            <a:tailEnd/>
          </a:ln>
        </p:spPr>
        <p:txBody>
          <a:bodyPr wrap="none">
            <a:spAutoFit/>
          </a:bodyPr>
          <a:lstStyle/>
          <a:p>
            <a:pPr algn="ctr"/>
            <a:r>
              <a:rPr kumimoji="1" lang="ru-RU" sz="1800" b="1">
                <a:latin typeface="Times New Roman" pitchFamily="18" charset="0"/>
              </a:rPr>
              <a:t>Скрининг</a:t>
            </a:r>
          </a:p>
          <a:p>
            <a:pPr algn="ctr"/>
            <a:r>
              <a:rPr kumimoji="1" lang="ru-RU" sz="1800" b="1">
                <a:latin typeface="Times New Roman" pitchFamily="18" charset="0"/>
              </a:rPr>
              <a:t>повторяется</a:t>
            </a:r>
          </a:p>
          <a:p>
            <a:pPr algn="ctr"/>
            <a:r>
              <a:rPr kumimoji="1" lang="ru-RU" sz="1800" b="1">
                <a:latin typeface="Times New Roman" pitchFamily="18" charset="0"/>
              </a:rPr>
              <a:t>через 2 года</a:t>
            </a:r>
          </a:p>
        </p:txBody>
      </p:sp>
      <p:sp>
        <p:nvSpPr>
          <p:cNvPr id="89116" name="Line 28"/>
          <p:cNvSpPr>
            <a:spLocks noChangeShapeType="1"/>
          </p:cNvSpPr>
          <p:nvPr/>
        </p:nvSpPr>
        <p:spPr bwMode="auto">
          <a:xfrm>
            <a:off x="7924800" y="4876800"/>
            <a:ext cx="0" cy="914400"/>
          </a:xfrm>
          <a:prstGeom prst="line">
            <a:avLst/>
          </a:prstGeom>
          <a:noFill/>
          <a:ln w="28575">
            <a:solidFill>
              <a:schemeClr val="tx1"/>
            </a:solidFill>
            <a:miter lim="800000"/>
            <a:headEnd/>
            <a:tailEnd type="triangle" w="med" len="med"/>
          </a:ln>
        </p:spPr>
        <p:txBody>
          <a:bodyPr wrap="none"/>
          <a:lstStyle/>
          <a:p>
            <a:endParaRPr lang="ru-RU"/>
          </a:p>
        </p:txBody>
      </p:sp>
      <p:cxnSp>
        <p:nvCxnSpPr>
          <p:cNvPr id="89117" name="AutoShape 29"/>
          <p:cNvCxnSpPr>
            <a:cxnSpLocks noChangeShapeType="1"/>
            <a:stCxn id="89095" idx="4"/>
            <a:endCxn id="89096" idx="3"/>
          </p:cNvCxnSpPr>
          <p:nvPr/>
        </p:nvCxnSpPr>
        <p:spPr bwMode="auto">
          <a:xfrm rot="5400000">
            <a:off x="3771900" y="2171700"/>
            <a:ext cx="495300" cy="876300"/>
          </a:xfrm>
          <a:prstGeom prst="curvedConnector2">
            <a:avLst/>
          </a:prstGeom>
          <a:noFill/>
          <a:ln w="28575">
            <a:solidFill>
              <a:schemeClr val="tx1"/>
            </a:solidFill>
            <a:miter lim="800000"/>
            <a:headEnd type="triangle" w="med" len="med"/>
            <a:tailEnd type="triangle" w="med" len="med"/>
          </a:ln>
        </p:spPr>
      </p:cxnSp>
      <p:cxnSp>
        <p:nvCxnSpPr>
          <p:cNvPr id="89118" name="AutoShape 30"/>
          <p:cNvCxnSpPr>
            <a:cxnSpLocks noChangeShapeType="1"/>
            <a:stCxn id="89095" idx="4"/>
            <a:endCxn id="89097" idx="1"/>
          </p:cNvCxnSpPr>
          <p:nvPr/>
        </p:nvCxnSpPr>
        <p:spPr bwMode="auto">
          <a:xfrm rot="16200000" flipH="1">
            <a:off x="4724400" y="2095500"/>
            <a:ext cx="419100" cy="952500"/>
          </a:xfrm>
          <a:prstGeom prst="curvedConnector2">
            <a:avLst/>
          </a:prstGeom>
          <a:noFill/>
          <a:ln w="28575">
            <a:solidFill>
              <a:schemeClr val="tx1"/>
            </a:solidFill>
            <a:miter lim="800000"/>
            <a:headEnd/>
            <a:tailEnd type="triangle" w="med" len="med"/>
          </a:ln>
        </p:spPr>
      </p:cxnSp>
      <p:sp>
        <p:nvSpPr>
          <p:cNvPr id="89119" name="Text Box 31"/>
          <p:cNvSpPr txBox="1">
            <a:spLocks noChangeArrowheads="1"/>
          </p:cNvSpPr>
          <p:nvPr/>
        </p:nvSpPr>
        <p:spPr bwMode="auto">
          <a:xfrm>
            <a:off x="7086600" y="6597650"/>
            <a:ext cx="2667000" cy="336550"/>
          </a:xfrm>
          <a:prstGeom prst="rect">
            <a:avLst/>
          </a:prstGeom>
          <a:noFill/>
          <a:ln w="9525">
            <a:noFill/>
            <a:miter lim="800000"/>
            <a:headEnd/>
            <a:tailEnd/>
          </a:ln>
        </p:spPr>
        <p:txBody>
          <a:bodyPr>
            <a:spAutoFit/>
          </a:bodyPr>
          <a:lstStyle/>
          <a:p>
            <a:pPr>
              <a:spcBef>
                <a:spcPct val="50000"/>
              </a:spcBef>
            </a:pPr>
            <a:r>
              <a:rPr lang="ru-RU" sz="1600" i="1"/>
              <a:t>Лазарев А.Ф., 2003</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Содержимое 2"/>
          <p:cNvSpPr>
            <a:spLocks noGrp="1"/>
          </p:cNvSpPr>
          <p:nvPr>
            <p:ph sz="quarter" idx="1"/>
          </p:nvPr>
        </p:nvSpPr>
        <p:spPr>
          <a:xfrm>
            <a:off x="323850" y="260648"/>
            <a:ext cx="8424863" cy="6119813"/>
          </a:xfrm>
        </p:spPr>
        <p:txBody>
          <a:bodyPr>
            <a:noAutofit/>
          </a:bodyPr>
          <a:lstStyle/>
          <a:p>
            <a:pPr marL="274320" indent="-274320" eaLnBrk="1" fontAlgn="auto" hangingPunct="1">
              <a:lnSpc>
                <a:spcPct val="110000"/>
              </a:lnSpc>
              <a:spcAft>
                <a:spcPts val="0"/>
              </a:spcAft>
              <a:buFontTx/>
              <a:buNone/>
              <a:defRPr/>
            </a:pPr>
            <a:r>
              <a:rPr lang="ru-RU" dirty="0" smtClean="0">
                <a:solidFill>
                  <a:srgbClr val="0000FF"/>
                </a:solidFill>
              </a:rPr>
              <a:t>В Алтайском крае краевым онкологическим диспансером разработан </a:t>
            </a:r>
            <a:r>
              <a:rPr lang="ru-RU" u="sng" dirty="0" smtClean="0">
                <a:solidFill>
                  <a:srgbClr val="0000FF"/>
                </a:solidFill>
              </a:rPr>
              <a:t>регистр</a:t>
            </a:r>
            <a:r>
              <a:rPr lang="ru-RU" dirty="0" smtClean="0">
                <a:solidFill>
                  <a:srgbClr val="0000FF"/>
                </a:solidFill>
              </a:rPr>
              <a:t> пациентов, имеющих высокий уровень выхода в злокачественные новообразования; в него вошли пациенты с </a:t>
            </a:r>
            <a:r>
              <a:rPr lang="ru-RU" u="sng" dirty="0" smtClean="0">
                <a:solidFill>
                  <a:srgbClr val="0000FF"/>
                </a:solidFill>
              </a:rPr>
              <a:t>облигатными </a:t>
            </a:r>
            <a:r>
              <a:rPr lang="ru-RU" u="sng" dirty="0" err="1" smtClean="0">
                <a:solidFill>
                  <a:srgbClr val="0000FF"/>
                </a:solidFill>
              </a:rPr>
              <a:t>предраковыми</a:t>
            </a:r>
            <a:r>
              <a:rPr lang="ru-RU" u="sng" dirty="0" smtClean="0">
                <a:solidFill>
                  <a:srgbClr val="0000FF"/>
                </a:solidFill>
              </a:rPr>
              <a:t> заболеваниями, члены «раковых семей», пострадавшие вследствие радиационных катастроф, больные, излеченные от 2-х и более злокачественных новообразований</a:t>
            </a:r>
            <a:r>
              <a:rPr lang="ru-RU" dirty="0" smtClean="0">
                <a:solidFill>
                  <a:srgbClr val="0000FF"/>
                </a:solidFill>
              </a:rPr>
              <a:t>, пациенты, имеющие </a:t>
            </a:r>
            <a:r>
              <a:rPr lang="ru-RU" u="sng" dirty="0" smtClean="0">
                <a:solidFill>
                  <a:srgbClr val="0000FF"/>
                </a:solidFill>
              </a:rPr>
              <a:t>высокий уровень ракового факторного числа с наличием положительных </a:t>
            </a:r>
            <a:r>
              <a:rPr lang="ru-RU" u="sng" dirty="0" err="1" smtClean="0">
                <a:solidFill>
                  <a:srgbClr val="0000FF"/>
                </a:solidFill>
              </a:rPr>
              <a:t>онкомаркеров</a:t>
            </a:r>
            <a:r>
              <a:rPr lang="ru-RU" u="sng" dirty="0" smtClean="0">
                <a:solidFill>
                  <a:srgbClr val="0000FF"/>
                </a:solidFill>
              </a:rPr>
              <a:t> и раковых мутаций</a:t>
            </a:r>
            <a:r>
              <a:rPr lang="ru-RU" dirty="0" smtClean="0">
                <a:solidFill>
                  <a:srgbClr val="0000FF"/>
                </a:solidFill>
              </a:rPr>
              <a:t>. В диспансере открыто </a:t>
            </a:r>
            <a:r>
              <a:rPr lang="ru-RU" u="sng" dirty="0" smtClean="0">
                <a:solidFill>
                  <a:srgbClr val="0000FF"/>
                </a:solidFill>
              </a:rPr>
              <a:t>специализированное</a:t>
            </a:r>
            <a:r>
              <a:rPr lang="ru-RU" dirty="0" smtClean="0">
                <a:solidFill>
                  <a:srgbClr val="0000FF"/>
                </a:solidFill>
              </a:rPr>
              <a:t> отделение </a:t>
            </a:r>
            <a:r>
              <a:rPr lang="ru-RU" u="sng" dirty="0" err="1" smtClean="0">
                <a:solidFill>
                  <a:srgbClr val="0000FF"/>
                </a:solidFill>
              </a:rPr>
              <a:t>онкопрофилактики</a:t>
            </a:r>
            <a:r>
              <a:rPr lang="ru-RU" dirty="0" smtClean="0">
                <a:solidFill>
                  <a:srgbClr val="0000FF"/>
                </a:solidFill>
              </a:rPr>
              <a:t>, которое ведет  и пополняет данный регистр, проводит целевую диспансеризацию этих пациентов.</a:t>
            </a:r>
          </a:p>
        </p:txBody>
      </p:sp>
      <p:sp>
        <p:nvSpPr>
          <p:cNvPr id="90115" name="Прямоугольник 2"/>
          <p:cNvSpPr>
            <a:spLocks noChangeArrowheads="1"/>
          </p:cNvSpPr>
          <p:nvPr/>
        </p:nvSpPr>
        <p:spPr bwMode="auto">
          <a:xfrm>
            <a:off x="7329488" y="6524625"/>
            <a:ext cx="1779587" cy="307975"/>
          </a:xfrm>
          <a:prstGeom prst="rect">
            <a:avLst/>
          </a:prstGeom>
          <a:noFill/>
          <a:ln w="9525">
            <a:noFill/>
            <a:miter lim="800000"/>
            <a:headEnd/>
            <a:tailEnd/>
          </a:ln>
        </p:spPr>
        <p:txBody>
          <a:bodyPr wrap="none">
            <a:spAutoFit/>
          </a:bodyPr>
          <a:lstStyle/>
          <a:p>
            <a:pPr algn="r"/>
            <a:r>
              <a:rPr lang="ru-RU" sz="1400"/>
              <a:t>Лазарев А.Ф., 2003</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nvGrpSpPr>
        <p:grpSpPr bwMode="auto">
          <a:xfrm>
            <a:off x="611188" y="1196975"/>
            <a:ext cx="7991475" cy="4605338"/>
            <a:chOff x="385" y="754"/>
            <a:chExt cx="5034" cy="2901"/>
          </a:xfrm>
        </p:grpSpPr>
        <p:sp>
          <p:nvSpPr>
            <p:cNvPr id="91147" name="AutoShape 3"/>
            <p:cNvSpPr>
              <a:spLocks noChangeArrowheads="1"/>
            </p:cNvSpPr>
            <p:nvPr/>
          </p:nvSpPr>
          <p:spPr bwMode="auto">
            <a:xfrm>
              <a:off x="385" y="754"/>
              <a:ext cx="5034" cy="66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1 w 21600"/>
                <a:gd name="T13" fmla="*/ 4515 h 21600"/>
                <a:gd name="T14" fmla="*/ 17099 w 21600"/>
                <a:gd name="T15" fmla="*/ 17085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00CC99"/>
                </a:gs>
                <a:gs pos="100000">
                  <a:srgbClr val="00CC99">
                    <a:alpha val="20000"/>
                  </a:srgbClr>
                </a:gs>
              </a:gsLst>
              <a:lin ang="5400000" scaled="1"/>
            </a:gradFill>
            <a:ln w="9525">
              <a:noFill/>
              <a:round/>
              <a:headEnd/>
              <a:tailEnd/>
            </a:ln>
          </p:spPr>
          <p:txBody>
            <a:bodyPr wrap="none" anchor="ctr"/>
            <a:lstStyle/>
            <a:p>
              <a:endParaRPr lang="ru-RU"/>
            </a:p>
          </p:txBody>
        </p:sp>
        <p:sp>
          <p:nvSpPr>
            <p:cNvPr id="91148" name="AutoShape 4"/>
            <p:cNvSpPr>
              <a:spLocks noChangeArrowheads="1"/>
            </p:cNvSpPr>
            <p:nvPr/>
          </p:nvSpPr>
          <p:spPr bwMode="auto">
            <a:xfrm>
              <a:off x="1577" y="1420"/>
              <a:ext cx="2649" cy="10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58 w 21600"/>
                <a:gd name="T13" fmla="*/ 6054 h 21600"/>
                <a:gd name="T14" fmla="*/ 15542 w 21600"/>
                <a:gd name="T15" fmla="*/ 15546 h 21600"/>
              </a:gdLst>
              <a:ahLst/>
              <a:cxnLst>
                <a:cxn ang="T8">
                  <a:pos x="T0" y="T1"/>
                </a:cxn>
                <a:cxn ang="T9">
                  <a:pos x="T2" y="T3"/>
                </a:cxn>
                <a:cxn ang="T10">
                  <a:pos x="T4" y="T5"/>
                </a:cxn>
                <a:cxn ang="T11">
                  <a:pos x="T6" y="T7"/>
                </a:cxn>
              </a:cxnLst>
              <a:rect l="T12" t="T13" r="T14" b="T15"/>
              <a:pathLst>
                <a:path w="21600" h="21600">
                  <a:moveTo>
                    <a:pt x="0" y="0"/>
                  </a:moveTo>
                  <a:lnTo>
                    <a:pt x="8514" y="21600"/>
                  </a:lnTo>
                  <a:lnTo>
                    <a:pt x="13086" y="21600"/>
                  </a:lnTo>
                  <a:lnTo>
                    <a:pt x="21600" y="0"/>
                  </a:lnTo>
                  <a:lnTo>
                    <a:pt x="0" y="0"/>
                  </a:lnTo>
                  <a:close/>
                </a:path>
              </a:pathLst>
            </a:custGeom>
            <a:gradFill rotWithShape="0">
              <a:gsLst>
                <a:gs pos="0">
                  <a:srgbClr val="0ECE9E"/>
                </a:gs>
                <a:gs pos="100000">
                  <a:srgbClr val="00CC99">
                    <a:alpha val="59998"/>
                  </a:srgbClr>
                </a:gs>
              </a:gsLst>
              <a:lin ang="5400000" scaled="1"/>
            </a:gradFill>
            <a:ln w="9525">
              <a:noFill/>
              <a:round/>
              <a:headEnd/>
              <a:tailEnd/>
            </a:ln>
          </p:spPr>
          <p:txBody>
            <a:bodyPr wrap="none" anchor="ctr"/>
            <a:lstStyle/>
            <a:p>
              <a:endParaRPr lang="ru-RU"/>
            </a:p>
          </p:txBody>
        </p:sp>
        <p:sp>
          <p:nvSpPr>
            <p:cNvPr id="91149" name="AutoShape 5"/>
            <p:cNvSpPr>
              <a:spLocks noChangeArrowheads="1"/>
            </p:cNvSpPr>
            <p:nvPr/>
          </p:nvSpPr>
          <p:spPr bwMode="auto">
            <a:xfrm>
              <a:off x="2373" y="2492"/>
              <a:ext cx="1060" cy="1163"/>
            </a:xfrm>
            <a:prstGeom prst="downArrow">
              <a:avLst>
                <a:gd name="adj1" fmla="val 49037"/>
                <a:gd name="adj2" fmla="val 49012"/>
              </a:avLst>
            </a:prstGeom>
            <a:gradFill rotWithShape="0">
              <a:gsLst>
                <a:gs pos="0">
                  <a:srgbClr val="08CC9B"/>
                </a:gs>
                <a:gs pos="100000">
                  <a:srgbClr val="00CC99">
                    <a:alpha val="79999"/>
                  </a:srgbClr>
                </a:gs>
              </a:gsLst>
              <a:lin ang="5400000" scaled="1"/>
            </a:gradFill>
            <a:ln w="9525">
              <a:noFill/>
              <a:round/>
              <a:headEnd/>
              <a:tailEnd/>
            </a:ln>
          </p:spPr>
          <p:txBody>
            <a:bodyPr wrap="none" anchor="ctr"/>
            <a:lstStyle/>
            <a:p>
              <a:endParaRPr lang="ru-RU"/>
            </a:p>
          </p:txBody>
        </p:sp>
      </p:grpSp>
      <p:sp>
        <p:nvSpPr>
          <p:cNvPr id="253958" name="Rectangle 6"/>
          <p:cNvSpPr>
            <a:spLocks noChangeArrowheads="1"/>
          </p:cNvSpPr>
          <p:nvPr/>
        </p:nvSpPr>
        <p:spPr bwMode="auto">
          <a:xfrm>
            <a:off x="179388" y="1776413"/>
            <a:ext cx="8820150" cy="428625"/>
          </a:xfrm>
          <a:prstGeom prst="rect">
            <a:avLst/>
          </a:prstGeom>
          <a:noFill/>
          <a:ln w="9525">
            <a:noFill/>
            <a:round/>
            <a:headEnd/>
            <a:tailEnd/>
          </a:ln>
          <a:effectLst/>
        </p:spPr>
        <p:txBody>
          <a:bodyPr lIns="90000" tIns="46800" rIns="90000" bIns="46800" anchor="ctr">
            <a:spAutoFit/>
          </a:bodyPr>
          <a:lstStyle/>
          <a:p>
            <a:pPr algn="ct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2200">
                <a:solidFill>
                  <a:srgbClr val="A50021"/>
                </a:solidFill>
                <a:effectLst>
                  <a:outerShdw blurRad="38100" dist="38100" dir="2700000" algn="tl">
                    <a:srgbClr val="C0C0C0"/>
                  </a:outerShdw>
                </a:effectLst>
                <a:latin typeface="Arial Unicode MS" pitchFamily="34" charset="-128"/>
                <a:cs typeface="Lucida Sans Unicode" pitchFamily="34" charset="0"/>
              </a:rPr>
              <a:t>- </a:t>
            </a:r>
          </a:p>
        </p:txBody>
      </p:sp>
      <p:sp>
        <p:nvSpPr>
          <p:cNvPr id="91140" name="Rectangle 7"/>
          <p:cNvSpPr>
            <a:spLocks noChangeArrowheads="1"/>
          </p:cNvSpPr>
          <p:nvPr/>
        </p:nvSpPr>
        <p:spPr bwMode="auto">
          <a:xfrm>
            <a:off x="323850" y="1125538"/>
            <a:ext cx="8569325" cy="3024187"/>
          </a:xfrm>
          <a:prstGeom prst="rect">
            <a:avLst/>
          </a:prstGeom>
          <a:solidFill>
            <a:srgbClr val="FFFFFF">
              <a:alpha val="50195"/>
            </a:srgbClr>
          </a:solidFill>
          <a:ln w="9360">
            <a:solidFill>
              <a:srgbClr val="00CC99"/>
            </a:solidFill>
            <a:miter lim="800000"/>
            <a:headEnd/>
            <a:tailEnd/>
          </a:ln>
        </p:spPr>
        <p:txBody>
          <a:bodyPr wrap="none" anchor="ctr"/>
          <a:lstStyle/>
          <a:p>
            <a:endParaRPr lang="ru-RU"/>
          </a:p>
        </p:txBody>
      </p:sp>
      <p:sp>
        <p:nvSpPr>
          <p:cNvPr id="91141" name="Rectangle 8"/>
          <p:cNvSpPr>
            <a:spLocks noChangeArrowheads="1"/>
          </p:cNvSpPr>
          <p:nvPr/>
        </p:nvSpPr>
        <p:spPr bwMode="auto">
          <a:xfrm>
            <a:off x="179388" y="1252538"/>
            <a:ext cx="8785225" cy="2803525"/>
          </a:xfrm>
          <a:prstGeom prst="rect">
            <a:avLst/>
          </a:prstGeom>
          <a:noFill/>
          <a:ln w="9525">
            <a:noFill/>
            <a:round/>
            <a:headEnd/>
            <a:tailEnd/>
          </a:ln>
        </p:spPr>
        <p:txBody>
          <a:bodyPr lIns="90000" tIns="46800" rIns="90000" bIns="46800" anchor="ctr">
            <a:spAutoFit/>
          </a:bodyPr>
          <a:lstStyle/>
          <a:p>
            <a:pPr marL="809625" indent="-360363" defTabSz="449263">
              <a:buSzPct val="100000"/>
              <a:tabLst>
                <a:tab pos="809625" algn="l"/>
                <a:tab pos="1724025" algn="l"/>
                <a:tab pos="2638425" algn="l"/>
                <a:tab pos="3552825" algn="l"/>
                <a:tab pos="4467225" algn="l"/>
                <a:tab pos="5381625" algn="l"/>
                <a:tab pos="6296025" algn="l"/>
                <a:tab pos="7210425" algn="l"/>
                <a:tab pos="8124825" algn="l"/>
                <a:tab pos="9039225" algn="l"/>
                <a:tab pos="9953625" algn="l"/>
                <a:tab pos="10868025" algn="l"/>
              </a:tabLst>
            </a:pPr>
            <a:r>
              <a:rPr lang="ru-RU" sz="2200">
                <a:solidFill>
                  <a:srgbClr val="000000"/>
                </a:solidFill>
                <a:latin typeface="Arial Unicode MS" pitchFamily="34" charset="-128"/>
                <a:cs typeface="Lucida Sans Unicode" pitchFamily="34" charset="0"/>
              </a:rPr>
              <a:t>В отделении ведется прием и обследование пациентов с:</a:t>
            </a:r>
          </a:p>
          <a:p>
            <a:pPr marL="809625" indent="-360363" defTabSz="449263">
              <a:buClr>
                <a:srgbClr val="000000"/>
              </a:buClr>
              <a:buSzPct val="100000"/>
              <a:buFont typeface="Times New Roman" pitchFamily="18" charset="0"/>
              <a:buBlip>
                <a:blip r:embed="rId3"/>
              </a:buBlip>
              <a:tabLst>
                <a:tab pos="809625" algn="l"/>
                <a:tab pos="1724025" algn="l"/>
                <a:tab pos="2638425" algn="l"/>
                <a:tab pos="3552825" algn="l"/>
                <a:tab pos="4467225" algn="l"/>
                <a:tab pos="5381625" algn="l"/>
                <a:tab pos="6296025" algn="l"/>
                <a:tab pos="7210425" algn="l"/>
                <a:tab pos="8124825" algn="l"/>
                <a:tab pos="9039225" algn="l"/>
                <a:tab pos="9953625" algn="l"/>
                <a:tab pos="10868025" algn="l"/>
              </a:tabLst>
            </a:pPr>
            <a:r>
              <a:rPr lang="ru-RU" sz="2200">
                <a:solidFill>
                  <a:srgbClr val="000000"/>
                </a:solidFill>
                <a:latin typeface="Arial Unicode MS" pitchFamily="34" charset="-128"/>
                <a:cs typeface="Lucida Sans Unicode" pitchFamily="34" charset="0"/>
              </a:rPr>
              <a:t>облигатными предраковыми заболеваниями</a:t>
            </a:r>
          </a:p>
          <a:p>
            <a:pPr marL="809625" indent="-360363" defTabSz="449263">
              <a:buClr>
                <a:srgbClr val="000000"/>
              </a:buClr>
              <a:buSzPct val="100000"/>
              <a:buFont typeface="Times New Roman" pitchFamily="18" charset="0"/>
              <a:buBlip>
                <a:blip r:embed="rId3"/>
              </a:buBlip>
              <a:tabLst>
                <a:tab pos="809625" algn="l"/>
                <a:tab pos="1724025" algn="l"/>
                <a:tab pos="2638425" algn="l"/>
                <a:tab pos="3552825" algn="l"/>
                <a:tab pos="4467225" algn="l"/>
                <a:tab pos="5381625" algn="l"/>
                <a:tab pos="6296025" algn="l"/>
                <a:tab pos="7210425" algn="l"/>
                <a:tab pos="8124825" algn="l"/>
                <a:tab pos="9039225" algn="l"/>
                <a:tab pos="9953625" algn="l"/>
                <a:tab pos="10868025" algn="l"/>
              </a:tabLst>
            </a:pPr>
            <a:r>
              <a:rPr lang="ru-RU" sz="2200">
                <a:solidFill>
                  <a:srgbClr val="000000"/>
                </a:solidFill>
                <a:latin typeface="Arial Unicode MS" pitchFamily="34" charset="-128"/>
                <a:cs typeface="Lucida Sans Unicode" pitchFamily="34" charset="0"/>
              </a:rPr>
              <a:t>членами «раковых» семей</a:t>
            </a:r>
          </a:p>
          <a:p>
            <a:pPr marL="809625" indent="-360363" defTabSz="449263">
              <a:buClr>
                <a:srgbClr val="000000"/>
              </a:buClr>
              <a:buSzPct val="100000"/>
              <a:buFont typeface="Times New Roman" pitchFamily="18" charset="0"/>
              <a:buBlip>
                <a:blip r:embed="rId3"/>
              </a:buBlip>
              <a:tabLst>
                <a:tab pos="809625" algn="l"/>
                <a:tab pos="1724025" algn="l"/>
                <a:tab pos="2638425" algn="l"/>
                <a:tab pos="3552825" algn="l"/>
                <a:tab pos="4467225" algn="l"/>
                <a:tab pos="5381625" algn="l"/>
                <a:tab pos="6296025" algn="l"/>
                <a:tab pos="7210425" algn="l"/>
                <a:tab pos="8124825" algn="l"/>
                <a:tab pos="9039225" algn="l"/>
                <a:tab pos="9953625" algn="l"/>
                <a:tab pos="10868025" algn="l"/>
              </a:tabLst>
            </a:pPr>
            <a:r>
              <a:rPr lang="ru-RU" sz="2200">
                <a:solidFill>
                  <a:srgbClr val="000000"/>
                </a:solidFill>
                <a:latin typeface="Arial Unicode MS" pitchFamily="34" charset="-128"/>
                <a:cs typeface="Lucida Sans Unicode" pitchFamily="34" charset="0"/>
              </a:rPr>
              <a:t>пострадавшими вследствие радиационных катастроф</a:t>
            </a:r>
          </a:p>
          <a:p>
            <a:pPr marL="809625" indent="-360363" defTabSz="449263">
              <a:buClr>
                <a:srgbClr val="000000"/>
              </a:buClr>
              <a:buSzPct val="100000"/>
              <a:buFont typeface="Times New Roman" pitchFamily="18" charset="0"/>
              <a:buBlip>
                <a:blip r:embed="rId3"/>
              </a:buBlip>
              <a:tabLst>
                <a:tab pos="809625" algn="l"/>
                <a:tab pos="1724025" algn="l"/>
                <a:tab pos="2638425" algn="l"/>
                <a:tab pos="3552825" algn="l"/>
                <a:tab pos="4467225" algn="l"/>
                <a:tab pos="5381625" algn="l"/>
                <a:tab pos="6296025" algn="l"/>
                <a:tab pos="7210425" algn="l"/>
                <a:tab pos="8124825" algn="l"/>
                <a:tab pos="9039225" algn="l"/>
                <a:tab pos="9953625" algn="l"/>
                <a:tab pos="10868025" algn="l"/>
              </a:tabLst>
            </a:pPr>
            <a:r>
              <a:rPr lang="ru-RU" sz="2200">
                <a:solidFill>
                  <a:srgbClr val="000000"/>
                </a:solidFill>
                <a:latin typeface="Arial Unicode MS" pitchFamily="34" charset="-128"/>
                <a:cs typeface="Lucida Sans Unicode" pitchFamily="34" charset="0"/>
              </a:rPr>
              <a:t>больных, излеченных от 2-х и более злокачественных новообразований </a:t>
            </a:r>
          </a:p>
          <a:p>
            <a:pPr marL="809625" indent="-360363" defTabSz="449263">
              <a:buClr>
                <a:srgbClr val="000000"/>
              </a:buClr>
              <a:buSzPct val="100000"/>
              <a:buFont typeface="Times New Roman" pitchFamily="18" charset="0"/>
              <a:buBlip>
                <a:blip r:embed="rId3"/>
              </a:buBlip>
              <a:tabLst>
                <a:tab pos="809625" algn="l"/>
                <a:tab pos="1724025" algn="l"/>
                <a:tab pos="2638425" algn="l"/>
                <a:tab pos="3552825" algn="l"/>
                <a:tab pos="4467225" algn="l"/>
                <a:tab pos="5381625" algn="l"/>
                <a:tab pos="6296025" algn="l"/>
                <a:tab pos="7210425" algn="l"/>
                <a:tab pos="8124825" algn="l"/>
                <a:tab pos="9039225" algn="l"/>
                <a:tab pos="9953625" algn="l"/>
                <a:tab pos="10868025" algn="l"/>
              </a:tabLst>
            </a:pPr>
            <a:r>
              <a:rPr lang="ru-RU" sz="2200">
                <a:solidFill>
                  <a:srgbClr val="000000"/>
                </a:solidFill>
                <a:latin typeface="Arial Unicode MS" pitchFamily="34" charset="-128"/>
                <a:cs typeface="Lucida Sans Unicode" pitchFamily="34" charset="0"/>
              </a:rPr>
              <a:t>высокий уровень факторного числа, положительные онкомаркеры, наличие раковых мутаций и др.</a:t>
            </a:r>
          </a:p>
        </p:txBody>
      </p:sp>
      <p:sp>
        <p:nvSpPr>
          <p:cNvPr id="253961" name="Rectangle 9"/>
          <p:cNvSpPr>
            <a:spLocks noChangeArrowheads="1"/>
          </p:cNvSpPr>
          <p:nvPr/>
        </p:nvSpPr>
        <p:spPr bwMode="auto">
          <a:xfrm>
            <a:off x="0" y="44450"/>
            <a:ext cx="9144000" cy="720725"/>
          </a:xfrm>
          <a:prstGeom prst="rect">
            <a:avLst/>
          </a:prstGeom>
          <a:solidFill>
            <a:srgbClr val="FFFFCC"/>
          </a:solidFill>
          <a:ln w="9360">
            <a:solidFill>
              <a:srgbClr val="CC3300"/>
            </a:solidFill>
            <a:miter lim="800000"/>
            <a:headEnd/>
            <a:tailEnd/>
          </a:ln>
          <a:effectLst>
            <a:outerShdw dist="107933" dir="2700000" algn="ctr" rotWithShape="0">
              <a:srgbClr val="FFCC66"/>
            </a:outerShdw>
          </a:effectLst>
        </p:spPr>
        <p:txBody>
          <a:bodyPr lIns="90000" tIns="46800" rIns="90000" bIns="46800" anchor="ctr"/>
          <a:lstStyle/>
          <a:p>
            <a:pPr marL="266700" algn="ctr" defTabSz="449263">
              <a:buSzPct val="100000"/>
              <a:tabLst>
                <a:tab pos="266700" algn="l"/>
                <a:tab pos="1181100" algn="l"/>
                <a:tab pos="2095500" algn="l"/>
                <a:tab pos="3009900" algn="l"/>
                <a:tab pos="3924300" algn="l"/>
                <a:tab pos="4838700" algn="l"/>
                <a:tab pos="5753100" algn="l"/>
                <a:tab pos="6667500" algn="l"/>
                <a:tab pos="7581900" algn="l"/>
                <a:tab pos="8496300" algn="l"/>
                <a:tab pos="9410700" algn="l"/>
                <a:tab pos="10325100" algn="l"/>
              </a:tabLst>
              <a:defRPr/>
            </a:pPr>
            <a:r>
              <a:rPr lang="ru-RU" sz="3200" b="1">
                <a:solidFill>
                  <a:srgbClr val="A50021"/>
                </a:solidFill>
                <a:effectLst>
                  <a:outerShdw blurRad="38100" dist="38100" dir="2700000" algn="tl">
                    <a:srgbClr val="000000"/>
                  </a:outerShdw>
                </a:effectLst>
                <a:latin typeface="Times New Roman" pitchFamily="18" charset="0"/>
                <a:ea typeface="Arial Unicode MS" pitchFamily="34" charset="-128"/>
                <a:cs typeface="Arial Unicode MS" pitchFamily="34" charset="-128"/>
              </a:rPr>
              <a:t>Работа отделения профилактики ГУЗ АКОД</a:t>
            </a:r>
          </a:p>
        </p:txBody>
      </p:sp>
      <p:sp>
        <p:nvSpPr>
          <p:cNvPr id="91143" name="Rectangle 10"/>
          <p:cNvSpPr>
            <a:spLocks noChangeArrowheads="1"/>
          </p:cNvSpPr>
          <p:nvPr/>
        </p:nvSpPr>
        <p:spPr bwMode="auto">
          <a:xfrm>
            <a:off x="-73025" y="4292600"/>
            <a:ext cx="9217025" cy="669925"/>
          </a:xfrm>
          <a:prstGeom prst="rect">
            <a:avLst/>
          </a:prstGeom>
          <a:noFill/>
          <a:ln w="9525">
            <a:noFill/>
            <a:round/>
            <a:headEnd/>
            <a:tailEnd/>
          </a:ln>
        </p:spPr>
        <p:txBody>
          <a:bodyPr lIns="18000" tIns="0" rIns="18000" bIns="0">
            <a:spAutoFit/>
          </a:bodyPr>
          <a:lstStyle/>
          <a:p>
            <a:pPr marL="180975" lvl="1" algn="ctr" defTabSz="449263">
              <a:buSzPct val="100000"/>
              <a:tabLst>
                <a:tab pos="180975" algn="l"/>
                <a:tab pos="1095375" algn="l"/>
                <a:tab pos="2009775" algn="l"/>
                <a:tab pos="2924175" algn="l"/>
                <a:tab pos="3838575" algn="l"/>
                <a:tab pos="4752975" algn="l"/>
                <a:tab pos="5667375" algn="l"/>
                <a:tab pos="6581775" algn="l"/>
                <a:tab pos="7496175" algn="l"/>
                <a:tab pos="8410575" algn="l"/>
                <a:tab pos="9324975" algn="l"/>
                <a:tab pos="10239375" algn="l"/>
              </a:tabLst>
            </a:pPr>
            <a:r>
              <a:rPr lang="ru-RU" sz="2200">
                <a:solidFill>
                  <a:srgbClr val="000000"/>
                </a:solidFill>
                <a:latin typeface="Arial Unicode MS" pitchFamily="34" charset="-128"/>
                <a:cs typeface="Lucida Sans Unicode" pitchFamily="34" charset="0"/>
              </a:rPr>
              <a:t>На этой основе сформирован  </a:t>
            </a:r>
          </a:p>
          <a:p>
            <a:pPr marL="180975" lvl="1" algn="ctr" defTabSz="449263">
              <a:buSzPct val="100000"/>
              <a:tabLst>
                <a:tab pos="180975" algn="l"/>
                <a:tab pos="1095375" algn="l"/>
                <a:tab pos="2009775" algn="l"/>
                <a:tab pos="2924175" algn="l"/>
                <a:tab pos="3838575" algn="l"/>
                <a:tab pos="4752975" algn="l"/>
                <a:tab pos="5667375" algn="l"/>
                <a:tab pos="6581775" algn="l"/>
                <a:tab pos="7496175" algn="l"/>
                <a:tab pos="8410575" algn="l"/>
                <a:tab pos="9324975" algn="l"/>
                <a:tab pos="10239375" algn="l"/>
              </a:tabLst>
            </a:pPr>
            <a:r>
              <a:rPr lang="ru-RU" sz="2200" b="1">
                <a:solidFill>
                  <a:srgbClr val="FF0066"/>
                </a:solidFill>
                <a:latin typeface="Arial Unicode MS" pitchFamily="34" charset="-128"/>
                <a:cs typeface="Lucida Sans Unicode" pitchFamily="34" charset="0"/>
              </a:rPr>
              <a:t>регистр </a:t>
            </a:r>
            <a:r>
              <a:rPr lang="ru-RU" sz="2200">
                <a:solidFill>
                  <a:srgbClr val="000000"/>
                </a:solidFill>
                <a:latin typeface="Arial Unicode MS" pitchFamily="34" charset="-128"/>
                <a:cs typeface="Lucida Sans Unicode" pitchFamily="34" charset="0"/>
              </a:rPr>
              <a:t>пациентов с высоким онкологическим риском (</a:t>
            </a:r>
            <a:r>
              <a:rPr lang="en-US" sz="2200">
                <a:solidFill>
                  <a:srgbClr val="000000"/>
                </a:solidFill>
                <a:latin typeface="Arial Unicode MS" pitchFamily="34" charset="-128"/>
                <a:cs typeface="Lucida Sans Unicode" pitchFamily="34" charset="0"/>
              </a:rPr>
              <a:t>V-VI </a:t>
            </a:r>
            <a:r>
              <a:rPr lang="ru-RU" sz="2200">
                <a:solidFill>
                  <a:srgbClr val="000000"/>
                </a:solidFill>
                <a:latin typeface="Arial Unicode MS" pitchFamily="34" charset="-128"/>
                <a:cs typeface="Lucida Sans Unicode" pitchFamily="34" charset="0"/>
              </a:rPr>
              <a:t>степень)</a:t>
            </a:r>
          </a:p>
        </p:txBody>
      </p:sp>
      <p:sp>
        <p:nvSpPr>
          <p:cNvPr id="91144" name="WordArt 11"/>
          <p:cNvSpPr>
            <a:spLocks noChangeArrowheads="1" noChangeShapeType="1" noTextEdit="1"/>
          </p:cNvSpPr>
          <p:nvPr/>
        </p:nvSpPr>
        <p:spPr bwMode="auto">
          <a:xfrm>
            <a:off x="3563938" y="5732463"/>
            <a:ext cx="2232025" cy="793750"/>
          </a:xfrm>
          <a:prstGeom prst="rect">
            <a:avLst/>
          </a:prstGeom>
        </p:spPr>
        <p:txBody>
          <a:bodyPr wrap="none" fromWordArt="1">
            <a:prstTxWarp prst="textPlain">
              <a:avLst>
                <a:gd name="adj" fmla="val 50000"/>
              </a:avLst>
            </a:prstTxWarp>
          </a:bodyPr>
          <a:lstStyle/>
          <a:p>
            <a:pPr algn="ctr"/>
            <a:r>
              <a:rPr lang="ru-RU" sz="3600" b="1" kern="10">
                <a:ln w="9525">
                  <a:noFill/>
                  <a:round/>
                  <a:headEnd/>
                  <a:tailEnd/>
                </a:ln>
                <a:solidFill>
                  <a:srgbClr val="FF0000"/>
                </a:solidFill>
                <a:latin typeface="Arial"/>
                <a:cs typeface="Arial"/>
              </a:rPr>
              <a:t>8278</a:t>
            </a:r>
          </a:p>
        </p:txBody>
      </p:sp>
      <p:sp>
        <p:nvSpPr>
          <p:cNvPr id="91145" name="Rectangle 12"/>
          <p:cNvSpPr>
            <a:spLocks noChangeArrowheads="1"/>
          </p:cNvSpPr>
          <p:nvPr/>
        </p:nvSpPr>
        <p:spPr bwMode="auto">
          <a:xfrm>
            <a:off x="5794375" y="6084888"/>
            <a:ext cx="1225550" cy="368300"/>
          </a:xfrm>
          <a:prstGeom prst="rect">
            <a:avLst/>
          </a:prstGeom>
          <a:noFill/>
          <a:ln w="9525">
            <a:noFill/>
            <a:round/>
            <a:headEnd/>
            <a:tailEnd/>
          </a:ln>
        </p:spPr>
        <p:txBody>
          <a:bodyPr lIns="90000" tIns="46800" rIns="90000" bIns="46800">
            <a:spAutoFit/>
          </a:bodyPr>
          <a:lstStyle/>
          <a:p>
            <a:pP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1800">
                <a:solidFill>
                  <a:srgbClr val="000000"/>
                </a:solidFill>
                <a:latin typeface="Arial Unicode MS" pitchFamily="34" charset="-128"/>
                <a:cs typeface="Lucida Sans Unicode" pitchFamily="34" charset="0"/>
              </a:rPr>
              <a:t>человек</a:t>
            </a:r>
          </a:p>
        </p:txBody>
      </p:sp>
      <p:sp>
        <p:nvSpPr>
          <p:cNvPr id="91146" name="Прямоугольник 12"/>
          <p:cNvSpPr>
            <a:spLocks noChangeArrowheads="1"/>
          </p:cNvSpPr>
          <p:nvPr/>
        </p:nvSpPr>
        <p:spPr bwMode="auto">
          <a:xfrm>
            <a:off x="4975225" y="6524625"/>
            <a:ext cx="4133850" cy="307975"/>
          </a:xfrm>
          <a:prstGeom prst="rect">
            <a:avLst/>
          </a:prstGeom>
          <a:noFill/>
          <a:ln w="9525">
            <a:noFill/>
            <a:miter lim="800000"/>
            <a:headEnd/>
            <a:tailEnd/>
          </a:ln>
        </p:spPr>
        <p:txBody>
          <a:bodyPr wrap="none">
            <a:spAutoFit/>
          </a:bodyPr>
          <a:lstStyle/>
          <a:p>
            <a:pPr algn="r"/>
            <a:r>
              <a:rPr lang="ru-RU" sz="1400"/>
              <a:t>Лазарев А.Ф.,Петрова В.Д., Синкина Т.В.,  2015</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286072" y="188913"/>
            <a:ext cx="8534400" cy="5543550"/>
          </a:xfrm>
        </p:spPr>
        <p:txBody>
          <a:bodyPr>
            <a:normAutofit fontScale="90000"/>
          </a:bodyPr>
          <a:lstStyle/>
          <a:p>
            <a:pPr eaLnBrk="1" fontAlgn="auto" hangingPunct="1">
              <a:spcAft>
                <a:spcPts val="0"/>
              </a:spcAft>
              <a:defRPr/>
            </a:pPr>
            <a:r>
              <a:rPr lang="ru-RU" sz="2800" dirty="0" smtClean="0">
                <a:cs typeface="Times New Roman" pitchFamily="18" charset="0"/>
              </a:rPr>
              <a:t>включившем в себя:</a:t>
            </a:r>
            <a:br>
              <a:rPr lang="ru-RU" sz="2800" dirty="0" smtClean="0">
                <a:cs typeface="Times New Roman" pitchFamily="18" charset="0"/>
              </a:rPr>
            </a:br>
            <a:r>
              <a:rPr lang="ru-RU" sz="2800" dirty="0" smtClean="0">
                <a:cs typeface="Times New Roman" pitchFamily="18" charset="0"/>
              </a:rPr>
              <a:t>а) больных с </a:t>
            </a:r>
            <a:r>
              <a:rPr lang="ru-RU" sz="2800" dirty="0" smtClean="0">
                <a:solidFill>
                  <a:srgbClr val="0000CC"/>
                </a:solidFill>
                <a:cs typeface="Times New Roman" pitchFamily="18" charset="0"/>
              </a:rPr>
              <a:t>облигатным </a:t>
            </a:r>
            <a:r>
              <a:rPr lang="ru-RU" sz="2800" dirty="0" err="1" smtClean="0">
                <a:solidFill>
                  <a:srgbClr val="0000CC"/>
                </a:solidFill>
                <a:cs typeface="Times New Roman" pitchFamily="18" charset="0"/>
              </a:rPr>
              <a:t>предраком</a:t>
            </a:r>
            <a:r>
              <a:rPr lang="ru-RU" sz="2800" dirty="0" smtClean="0">
                <a:cs typeface="Times New Roman" pitchFamily="18" charset="0"/>
              </a:rPr>
              <a:t> – </a:t>
            </a:r>
            <a:r>
              <a:rPr lang="ru-RU" sz="2800" b="1" dirty="0" smtClean="0">
                <a:solidFill>
                  <a:srgbClr val="CC00FF"/>
                </a:solidFill>
                <a:cs typeface="Times New Roman" pitchFamily="18" charset="0"/>
              </a:rPr>
              <a:t>1057 чел</a:t>
            </a:r>
            <a:r>
              <a:rPr lang="ru-RU" sz="2800" dirty="0" smtClean="0">
                <a:solidFill>
                  <a:srgbClr val="CC00FF"/>
                </a:solidFill>
                <a:cs typeface="Times New Roman" pitchFamily="18" charset="0"/>
              </a:rPr>
              <a:t>.</a:t>
            </a:r>
            <a:r>
              <a:rPr lang="ru-RU" sz="2800" dirty="0" smtClean="0">
                <a:cs typeface="Times New Roman" pitchFamily="18" charset="0"/>
              </a:rPr>
              <a:t/>
            </a:r>
            <a:br>
              <a:rPr lang="ru-RU" sz="2800" dirty="0" smtClean="0">
                <a:cs typeface="Times New Roman" pitchFamily="18" charset="0"/>
              </a:rPr>
            </a:br>
            <a:r>
              <a:rPr lang="ru-RU" sz="1000" dirty="0" smtClean="0">
                <a:cs typeface="Times New Roman" pitchFamily="18" charset="0"/>
              </a:rPr>
              <a:t/>
            </a:r>
            <a:br>
              <a:rPr lang="ru-RU" sz="1000" dirty="0" smtClean="0">
                <a:cs typeface="Times New Roman" pitchFamily="18" charset="0"/>
              </a:rPr>
            </a:br>
            <a:r>
              <a:rPr lang="ru-RU" sz="900" dirty="0" smtClean="0"/>
              <a:t> </a:t>
            </a:r>
            <a:r>
              <a:rPr lang="ru-RU" sz="2800" dirty="0" smtClean="0">
                <a:cs typeface="Times New Roman" pitchFamily="18" charset="0"/>
              </a:rPr>
              <a:t>б) </a:t>
            </a:r>
            <a:r>
              <a:rPr lang="ru-RU" sz="2800" dirty="0" smtClean="0">
                <a:solidFill>
                  <a:srgbClr val="0000CC"/>
                </a:solidFill>
                <a:cs typeface="Times New Roman" pitchFamily="18" charset="0"/>
              </a:rPr>
              <a:t>пострадавших вследствие радиационных катастроф</a:t>
            </a:r>
            <a:r>
              <a:rPr lang="ru-RU" sz="2800" dirty="0" smtClean="0">
                <a:cs typeface="Times New Roman" pitchFamily="18" charset="0"/>
              </a:rPr>
              <a:t> </a:t>
            </a:r>
            <a:br>
              <a:rPr lang="ru-RU" sz="2800" dirty="0" smtClean="0">
                <a:cs typeface="Times New Roman" pitchFamily="18" charset="0"/>
              </a:rPr>
            </a:br>
            <a:r>
              <a:rPr lang="ru-RU" sz="2800" dirty="0" smtClean="0">
                <a:cs typeface="Times New Roman" pitchFamily="18" charset="0"/>
              </a:rPr>
              <a:t>     (</a:t>
            </a:r>
            <a:r>
              <a:rPr lang="ru-RU" sz="2800" dirty="0" smtClean="0"/>
              <a:t>«</a:t>
            </a:r>
            <a:r>
              <a:rPr lang="ru-RU" sz="2800" dirty="0" smtClean="0">
                <a:cs typeface="Times New Roman" pitchFamily="18" charset="0"/>
              </a:rPr>
              <a:t>чернобыльцы</a:t>
            </a:r>
            <a:r>
              <a:rPr lang="ru-RU" sz="2800" dirty="0" smtClean="0"/>
              <a:t>»;</a:t>
            </a:r>
            <a:r>
              <a:rPr lang="ru-RU" sz="2800" dirty="0" smtClean="0">
                <a:cs typeface="Times New Roman" pitchFamily="18" charset="0"/>
              </a:rPr>
              <a:t> </a:t>
            </a:r>
            <a:r>
              <a:rPr lang="ru-RU" sz="2800" dirty="0" smtClean="0"/>
              <a:t>«</a:t>
            </a:r>
            <a:r>
              <a:rPr lang="ru-RU" sz="2800" dirty="0" err="1" smtClean="0">
                <a:cs typeface="Times New Roman" pitchFamily="18" charset="0"/>
              </a:rPr>
              <a:t>семипалатинцы</a:t>
            </a:r>
            <a:r>
              <a:rPr lang="ru-RU" sz="2800" dirty="0" smtClean="0"/>
              <a:t>»</a:t>
            </a:r>
            <a:r>
              <a:rPr lang="ru-RU" sz="2800" dirty="0" smtClean="0">
                <a:cs typeface="Times New Roman" pitchFamily="18" charset="0"/>
              </a:rPr>
              <a:t>, получившие</a:t>
            </a:r>
            <a:r>
              <a:rPr lang="ru-RU" sz="2800" dirty="0" smtClean="0"/>
              <a:t> </a:t>
            </a:r>
            <a:br>
              <a:rPr lang="ru-RU" sz="2800" dirty="0" smtClean="0"/>
            </a:br>
            <a:r>
              <a:rPr lang="ru-RU" sz="2800" dirty="0" smtClean="0"/>
              <a:t>     </a:t>
            </a:r>
            <a:r>
              <a:rPr lang="ru-RU" sz="2800" dirty="0" smtClean="0">
                <a:cs typeface="Times New Roman" pitchFamily="18" charset="0"/>
              </a:rPr>
              <a:t>дозу 25 </a:t>
            </a:r>
            <a:r>
              <a:rPr lang="ru-RU" sz="2800" dirty="0" err="1" smtClean="0">
                <a:cs typeface="Times New Roman" pitchFamily="18" charset="0"/>
              </a:rPr>
              <a:t>сЗв</a:t>
            </a:r>
            <a:r>
              <a:rPr lang="ru-RU" sz="2800" dirty="0" smtClean="0">
                <a:cs typeface="Times New Roman" pitchFamily="18" charset="0"/>
              </a:rPr>
              <a:t> и более и др. аварии) – </a:t>
            </a:r>
            <a:r>
              <a:rPr lang="ru-RU" sz="2800" b="1" dirty="0" smtClean="0">
                <a:solidFill>
                  <a:srgbClr val="CC00FF"/>
                </a:solidFill>
                <a:cs typeface="Times New Roman" pitchFamily="18" charset="0"/>
              </a:rPr>
              <a:t>1359 чел.</a:t>
            </a:r>
            <a:r>
              <a:rPr lang="ru-RU" sz="2800" b="1" dirty="0" smtClean="0">
                <a:solidFill>
                  <a:srgbClr val="FF33CC"/>
                </a:solidFill>
                <a:cs typeface="Times New Roman" pitchFamily="18" charset="0"/>
              </a:rPr>
              <a:t/>
            </a:r>
            <a:br>
              <a:rPr lang="ru-RU" sz="2800" b="1" dirty="0" smtClean="0">
                <a:solidFill>
                  <a:srgbClr val="FF33CC"/>
                </a:solidFill>
                <a:cs typeface="Times New Roman" pitchFamily="18" charset="0"/>
              </a:rPr>
            </a:br>
            <a:r>
              <a:rPr lang="ru-RU" sz="1000" dirty="0" smtClean="0">
                <a:cs typeface="Times New Roman" pitchFamily="18" charset="0"/>
              </a:rPr>
              <a:t/>
            </a:r>
            <a:br>
              <a:rPr lang="ru-RU" sz="1000" dirty="0" smtClean="0">
                <a:cs typeface="Times New Roman" pitchFamily="18" charset="0"/>
              </a:rPr>
            </a:br>
            <a:r>
              <a:rPr lang="ru-RU" sz="2800" dirty="0" smtClean="0">
                <a:cs typeface="Times New Roman" pitchFamily="18" charset="0"/>
              </a:rPr>
              <a:t>в) член</a:t>
            </a:r>
            <a:r>
              <a:rPr lang="ru-RU" sz="2800" dirty="0" smtClean="0"/>
              <a:t>ов</a:t>
            </a:r>
            <a:r>
              <a:rPr lang="ru-RU" sz="2800" dirty="0" smtClean="0">
                <a:cs typeface="Times New Roman" pitchFamily="18" charset="0"/>
              </a:rPr>
              <a:t> </a:t>
            </a:r>
            <a:r>
              <a:rPr lang="ru-RU" sz="2800" dirty="0" smtClean="0">
                <a:solidFill>
                  <a:srgbClr val="0000CC"/>
                </a:solidFill>
                <a:cs typeface="Times New Roman" pitchFamily="18" charset="0"/>
              </a:rPr>
              <a:t>«раковых» семей</a:t>
            </a:r>
            <a:r>
              <a:rPr lang="ru-RU" sz="2800" dirty="0" smtClean="0">
                <a:cs typeface="Times New Roman" pitchFamily="18" charset="0"/>
              </a:rPr>
              <a:t> – </a:t>
            </a:r>
            <a:r>
              <a:rPr lang="ru-RU" sz="2800" b="1" dirty="0" smtClean="0">
                <a:solidFill>
                  <a:srgbClr val="CC00FF"/>
                </a:solidFill>
              </a:rPr>
              <a:t>5603</a:t>
            </a:r>
            <a:r>
              <a:rPr lang="ru-RU" sz="2800" b="1" dirty="0" smtClean="0">
                <a:solidFill>
                  <a:srgbClr val="CC00FF"/>
                </a:solidFill>
                <a:cs typeface="Times New Roman" pitchFamily="18" charset="0"/>
              </a:rPr>
              <a:t> чел.</a:t>
            </a:r>
            <a:r>
              <a:rPr lang="ru-RU" sz="2800" b="1" dirty="0" smtClean="0">
                <a:solidFill>
                  <a:srgbClr val="FF33CC"/>
                </a:solidFill>
                <a:cs typeface="Times New Roman" pitchFamily="18" charset="0"/>
              </a:rPr>
              <a:t/>
            </a:r>
            <a:br>
              <a:rPr lang="ru-RU" sz="2800" b="1" dirty="0" smtClean="0">
                <a:solidFill>
                  <a:srgbClr val="FF33CC"/>
                </a:solidFill>
                <a:cs typeface="Times New Roman" pitchFamily="18" charset="0"/>
              </a:rPr>
            </a:br>
            <a:r>
              <a:rPr lang="ru-RU" sz="1000" dirty="0" smtClean="0">
                <a:cs typeface="Times New Roman" pitchFamily="18" charset="0"/>
              </a:rPr>
              <a:t/>
            </a:r>
            <a:br>
              <a:rPr lang="ru-RU" sz="1000" dirty="0" smtClean="0">
                <a:cs typeface="Times New Roman" pitchFamily="18" charset="0"/>
              </a:rPr>
            </a:br>
            <a:r>
              <a:rPr lang="ru-RU" sz="2800" dirty="0" smtClean="0">
                <a:cs typeface="Times New Roman" pitchFamily="18" charset="0"/>
              </a:rPr>
              <a:t>г) пациент</a:t>
            </a:r>
            <a:r>
              <a:rPr lang="ru-RU" sz="2800" dirty="0" smtClean="0"/>
              <a:t>ов</a:t>
            </a:r>
            <a:r>
              <a:rPr lang="ru-RU" sz="2800" dirty="0" smtClean="0">
                <a:cs typeface="Times New Roman" pitchFamily="18" charset="0"/>
              </a:rPr>
              <a:t> с </a:t>
            </a:r>
            <a:r>
              <a:rPr lang="ru-RU" sz="2800" dirty="0" smtClean="0">
                <a:solidFill>
                  <a:srgbClr val="0000CC"/>
                </a:solidFill>
                <a:cs typeface="Times New Roman" pitchFamily="18" charset="0"/>
              </a:rPr>
              <a:t>высок</a:t>
            </a:r>
            <a:r>
              <a:rPr lang="ru-RU" sz="2800" dirty="0" smtClean="0">
                <a:solidFill>
                  <a:srgbClr val="0000CC"/>
                </a:solidFill>
              </a:rPr>
              <a:t>им</a:t>
            </a:r>
            <a:r>
              <a:rPr lang="ru-RU" sz="2800" dirty="0" smtClean="0">
                <a:solidFill>
                  <a:srgbClr val="0000CC"/>
                </a:solidFill>
                <a:cs typeface="Times New Roman" pitchFamily="18" charset="0"/>
              </a:rPr>
              <a:t> </a:t>
            </a:r>
            <a:r>
              <a:rPr lang="ru-RU" sz="2800" dirty="0" smtClean="0">
                <a:solidFill>
                  <a:srgbClr val="0000CC"/>
                </a:solidFill>
              </a:rPr>
              <a:t>уровнем</a:t>
            </a:r>
            <a:r>
              <a:rPr lang="ru-RU" sz="2800" dirty="0" smtClean="0">
                <a:cs typeface="Times New Roman" pitchFamily="18" charset="0"/>
              </a:rPr>
              <a:t> факторного числа </a:t>
            </a:r>
            <a:br>
              <a:rPr lang="ru-RU" sz="2800" dirty="0" smtClean="0">
                <a:cs typeface="Times New Roman" pitchFamily="18" charset="0"/>
              </a:rPr>
            </a:br>
            <a:r>
              <a:rPr lang="ru-RU" sz="2800" dirty="0" smtClean="0">
                <a:cs typeface="Times New Roman" pitchFamily="18" charset="0"/>
              </a:rPr>
              <a:t>    (</a:t>
            </a:r>
            <a:r>
              <a:rPr lang="en-US" sz="2800" dirty="0" smtClean="0">
                <a:cs typeface="Times New Roman" pitchFamily="18" charset="0"/>
              </a:rPr>
              <a:t>VI</a:t>
            </a:r>
            <a:r>
              <a:rPr lang="ru-RU" sz="2800" dirty="0" smtClean="0">
                <a:cs typeface="Times New Roman" pitchFamily="18" charset="0"/>
              </a:rPr>
              <a:t>) – </a:t>
            </a:r>
            <a:r>
              <a:rPr lang="ru-RU" sz="2800" b="1" dirty="0" smtClean="0">
                <a:solidFill>
                  <a:srgbClr val="CC00FF"/>
                </a:solidFill>
                <a:cs typeface="Times New Roman" pitchFamily="18" charset="0"/>
              </a:rPr>
              <a:t>62 чел</a:t>
            </a:r>
            <a:r>
              <a:rPr lang="ru-RU" sz="2800" dirty="0" smtClean="0">
                <a:solidFill>
                  <a:srgbClr val="CC00FF"/>
                </a:solidFill>
                <a:cs typeface="Times New Roman" pitchFamily="18" charset="0"/>
              </a:rPr>
              <a:t>.</a:t>
            </a:r>
            <a:r>
              <a:rPr lang="ru-RU" sz="2800" dirty="0" smtClean="0">
                <a:cs typeface="Times New Roman" pitchFamily="18" charset="0"/>
              </a:rPr>
              <a:t/>
            </a:r>
            <a:br>
              <a:rPr lang="ru-RU" sz="2800" dirty="0" smtClean="0">
                <a:cs typeface="Times New Roman" pitchFamily="18" charset="0"/>
              </a:rPr>
            </a:br>
            <a:r>
              <a:rPr lang="ru-RU" sz="1000" dirty="0" smtClean="0">
                <a:cs typeface="Times New Roman" pitchFamily="18" charset="0"/>
              </a:rPr>
              <a:t/>
            </a:r>
            <a:br>
              <a:rPr lang="ru-RU" sz="1000" dirty="0" smtClean="0">
                <a:cs typeface="Times New Roman" pitchFamily="18" charset="0"/>
              </a:rPr>
            </a:br>
            <a:r>
              <a:rPr lang="ru-RU" sz="2800" dirty="0" err="1" smtClean="0">
                <a:cs typeface="Times New Roman" pitchFamily="18" charset="0"/>
              </a:rPr>
              <a:t>д</a:t>
            </a:r>
            <a:r>
              <a:rPr lang="ru-RU" sz="2800" dirty="0" smtClean="0">
                <a:cs typeface="Times New Roman" pitchFamily="18" charset="0"/>
              </a:rPr>
              <a:t>) пациент</a:t>
            </a:r>
            <a:r>
              <a:rPr lang="ru-RU" sz="2800" dirty="0" smtClean="0"/>
              <a:t>ов</a:t>
            </a:r>
            <a:r>
              <a:rPr lang="ru-RU" sz="2800" dirty="0" smtClean="0">
                <a:cs typeface="Times New Roman" pitchFamily="18" charset="0"/>
              </a:rPr>
              <a:t>, </a:t>
            </a:r>
            <a:r>
              <a:rPr lang="ru-RU" sz="2800" dirty="0" smtClean="0">
                <a:solidFill>
                  <a:srgbClr val="0000CC"/>
                </a:solidFill>
                <a:cs typeface="Times New Roman" pitchFamily="18" charset="0"/>
              </a:rPr>
              <a:t>излеченны</a:t>
            </a:r>
            <a:r>
              <a:rPr lang="ru-RU" sz="2800" dirty="0" smtClean="0">
                <a:solidFill>
                  <a:srgbClr val="0000CC"/>
                </a:solidFill>
              </a:rPr>
              <a:t>х</a:t>
            </a:r>
            <a:r>
              <a:rPr lang="ru-RU" sz="2800" dirty="0" smtClean="0">
                <a:cs typeface="Times New Roman" pitchFamily="18" charset="0"/>
              </a:rPr>
              <a:t> от злокачественных </a:t>
            </a:r>
            <a:r>
              <a:rPr lang="ru-RU" sz="2800" dirty="0" smtClean="0"/>
              <a:t/>
            </a:r>
            <a:br>
              <a:rPr lang="ru-RU" sz="2800" dirty="0" smtClean="0"/>
            </a:br>
            <a:r>
              <a:rPr lang="ru-RU" sz="2800" dirty="0" smtClean="0"/>
              <a:t>    </a:t>
            </a:r>
            <a:r>
              <a:rPr lang="ru-RU" sz="2800" dirty="0" smtClean="0">
                <a:cs typeface="Times New Roman" pitchFamily="18" charset="0"/>
              </a:rPr>
              <a:t>новообразований 2-х и более локализаций и </a:t>
            </a:r>
            <a:r>
              <a:rPr lang="ru-RU" sz="2800" dirty="0" smtClean="0"/>
              <a:t/>
            </a:r>
            <a:br>
              <a:rPr lang="ru-RU" sz="2800" dirty="0" smtClean="0"/>
            </a:br>
            <a:r>
              <a:rPr lang="ru-RU" sz="2800" dirty="0" smtClean="0"/>
              <a:t>    </a:t>
            </a:r>
            <a:r>
              <a:rPr lang="ru-RU" sz="2800" dirty="0" smtClean="0">
                <a:cs typeface="Times New Roman" pitchFamily="18" charset="0"/>
              </a:rPr>
              <a:t>переживши</a:t>
            </a:r>
            <a:r>
              <a:rPr lang="ru-RU" sz="2800" dirty="0" smtClean="0"/>
              <a:t>х</a:t>
            </a:r>
            <a:r>
              <a:rPr lang="ru-RU" sz="2800" dirty="0" smtClean="0">
                <a:cs typeface="Times New Roman" pitchFamily="18" charset="0"/>
              </a:rPr>
              <a:t> 5 лет</a:t>
            </a:r>
            <a:r>
              <a:rPr lang="ru-RU" sz="2800" dirty="0" smtClean="0"/>
              <a:t> – </a:t>
            </a:r>
            <a:r>
              <a:rPr lang="ru-RU" sz="2800" b="1" dirty="0" smtClean="0">
                <a:solidFill>
                  <a:srgbClr val="CC00FF"/>
                </a:solidFill>
              </a:rPr>
              <a:t>394 чел.</a:t>
            </a:r>
            <a:endParaRPr lang="ru-RU" b="1" dirty="0" smtClean="0">
              <a:solidFill>
                <a:srgbClr val="CC00FF"/>
              </a:solidFill>
            </a:endParaRPr>
          </a:p>
        </p:txBody>
      </p:sp>
      <p:sp>
        <p:nvSpPr>
          <p:cNvPr id="92163" name="Text Box 3"/>
          <p:cNvSpPr txBox="1">
            <a:spLocks noChangeArrowheads="1"/>
          </p:cNvSpPr>
          <p:nvPr/>
        </p:nvSpPr>
        <p:spPr bwMode="auto">
          <a:xfrm>
            <a:off x="3708400" y="6508750"/>
            <a:ext cx="5392738" cy="304800"/>
          </a:xfrm>
          <a:prstGeom prst="rect">
            <a:avLst/>
          </a:prstGeom>
          <a:noFill/>
          <a:ln w="9525">
            <a:noFill/>
            <a:miter lim="800000"/>
            <a:headEnd/>
            <a:tailEnd/>
          </a:ln>
        </p:spPr>
        <p:txBody>
          <a:bodyPr>
            <a:spAutoFit/>
          </a:bodyPr>
          <a:lstStyle/>
          <a:p>
            <a:pPr algn="r">
              <a:spcBef>
                <a:spcPct val="50000"/>
              </a:spcBef>
            </a:pPr>
            <a:r>
              <a:rPr lang="ru-RU" sz="1400" i="1">
                <a:latin typeface="Times New Roman" pitchFamily="18" charset="0"/>
              </a:rPr>
              <a:t>Лазарев А.Ф., Петрова В.Д. Синкина Т.В., 2015</a:t>
            </a:r>
          </a:p>
        </p:txBody>
      </p:sp>
      <p:sp>
        <p:nvSpPr>
          <p:cNvPr id="92164" name="Text Box 4"/>
          <p:cNvSpPr txBox="1">
            <a:spLocks noChangeArrowheads="1"/>
          </p:cNvSpPr>
          <p:nvPr/>
        </p:nvSpPr>
        <p:spPr bwMode="auto">
          <a:xfrm rot="10800000" flipV="1">
            <a:off x="323850" y="6021388"/>
            <a:ext cx="8604250" cy="492125"/>
          </a:xfrm>
          <a:prstGeom prst="rect">
            <a:avLst/>
          </a:prstGeom>
          <a:noFill/>
          <a:ln w="9525">
            <a:noFill/>
            <a:miter lim="800000"/>
            <a:headEnd/>
            <a:tailEnd/>
          </a:ln>
        </p:spPr>
        <p:txBody>
          <a:bodyPr>
            <a:spAutoFit/>
          </a:bodyPr>
          <a:lstStyle/>
          <a:p>
            <a:pPr>
              <a:spcBef>
                <a:spcPct val="50000"/>
              </a:spcBef>
            </a:pPr>
            <a:r>
              <a:rPr lang="ru-RU" sz="2600">
                <a:latin typeface="Times New Roman" pitchFamily="18" charset="0"/>
              </a:rPr>
              <a:t>В этих группах проведены профилактические мероприятия</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457200" y="188913"/>
            <a:ext cx="8686800" cy="990600"/>
          </a:xfrm>
        </p:spPr>
        <p:txBody>
          <a:bodyPr/>
          <a:lstStyle/>
          <a:p>
            <a:pPr eaLnBrk="1" hangingPunct="1"/>
            <a:r>
              <a:rPr lang="ru-RU" sz="3000" dirty="0" smtClean="0"/>
              <a:t>Динамика заболеваемости ЗН,  женщины, грубые показатели, на 100 тыс. нас.</a:t>
            </a:r>
          </a:p>
        </p:txBody>
      </p:sp>
      <p:graphicFrame>
        <p:nvGraphicFramePr>
          <p:cNvPr id="7" name="Содержимое 3"/>
          <p:cNvGraphicFramePr>
            <a:graphicFrameLocks noGrp="1"/>
          </p:cNvGraphicFramePr>
          <p:nvPr>
            <p:ph sz="quarter" idx="1"/>
          </p:nvPr>
        </p:nvGraphicFramePr>
        <p:xfrm>
          <a:off x="457200" y="1219200"/>
          <a:ext cx="8229600" cy="4937125"/>
        </p:xfrm>
        <a:graphic>
          <a:graphicData uri="http://schemas.openxmlformats.org/drawingml/2006/chart">
            <c:chart xmlns:c="http://schemas.openxmlformats.org/drawingml/2006/chart" xmlns:r="http://schemas.openxmlformats.org/officeDocument/2006/relationships" r:id="rId2"/>
          </a:graphicData>
        </a:graphic>
      </p:graphicFrame>
      <p:sp>
        <p:nvSpPr>
          <p:cNvPr id="31749" name="Прямоугольник 7"/>
          <p:cNvSpPr>
            <a:spLocks noChangeArrowheads="1"/>
          </p:cNvSpPr>
          <p:nvPr/>
        </p:nvSpPr>
        <p:spPr bwMode="auto">
          <a:xfrm>
            <a:off x="7329488" y="6434138"/>
            <a:ext cx="1779587" cy="307975"/>
          </a:xfrm>
          <a:prstGeom prst="rect">
            <a:avLst/>
          </a:prstGeom>
          <a:noFill/>
          <a:ln w="9525">
            <a:noFill/>
            <a:miter lim="800000"/>
            <a:headEnd/>
            <a:tailEnd/>
          </a:ln>
        </p:spPr>
        <p:txBody>
          <a:bodyPr wrap="none">
            <a:spAutoFit/>
          </a:bodyPr>
          <a:lstStyle/>
          <a:p>
            <a:pPr algn="r"/>
            <a:r>
              <a:rPr lang="ru-RU" sz="1400" dirty="0"/>
              <a:t>Лазарев А.Ф., 2018</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468313" y="4149725"/>
            <a:ext cx="8280400" cy="1584325"/>
          </a:xfrm>
          <a:prstGeom prst="rect">
            <a:avLst/>
          </a:prstGeom>
          <a:solidFill>
            <a:schemeClr val="bg1"/>
          </a:solidFill>
          <a:ln w="9525">
            <a:solidFill>
              <a:schemeClr val="accent1"/>
            </a:solidFill>
            <a:miter lim="800000"/>
            <a:headEnd/>
            <a:tailEnd/>
          </a:ln>
        </p:spPr>
        <p:txBody>
          <a:bodyPr wrap="none" anchor="ctr"/>
          <a:lstStyle/>
          <a:p>
            <a:endParaRPr lang="ru-RU"/>
          </a:p>
        </p:txBody>
      </p:sp>
      <p:sp>
        <p:nvSpPr>
          <p:cNvPr id="93187" name="Rectangle 3"/>
          <p:cNvSpPr>
            <a:spLocks noChangeArrowheads="1"/>
          </p:cNvSpPr>
          <p:nvPr/>
        </p:nvSpPr>
        <p:spPr bwMode="auto">
          <a:xfrm>
            <a:off x="468313" y="2781300"/>
            <a:ext cx="8280400" cy="1223963"/>
          </a:xfrm>
          <a:prstGeom prst="rect">
            <a:avLst/>
          </a:prstGeom>
          <a:solidFill>
            <a:schemeClr val="bg1"/>
          </a:solidFill>
          <a:ln w="9525">
            <a:solidFill>
              <a:schemeClr val="accent1"/>
            </a:solidFill>
            <a:miter lim="800000"/>
            <a:headEnd/>
            <a:tailEnd/>
          </a:ln>
        </p:spPr>
        <p:txBody>
          <a:bodyPr wrap="none" anchor="ctr"/>
          <a:lstStyle/>
          <a:p>
            <a:endParaRPr lang="ru-RU"/>
          </a:p>
        </p:txBody>
      </p:sp>
      <p:sp>
        <p:nvSpPr>
          <p:cNvPr id="5124" name="Rectangle 4"/>
          <p:cNvSpPr>
            <a:spLocks noChangeArrowheads="1"/>
          </p:cNvSpPr>
          <p:nvPr/>
        </p:nvSpPr>
        <p:spPr bwMode="auto">
          <a:xfrm>
            <a:off x="179388" y="322263"/>
            <a:ext cx="8712200" cy="1939925"/>
          </a:xfrm>
          <a:prstGeom prst="rect">
            <a:avLst/>
          </a:prstGeom>
          <a:noFill/>
          <a:ln>
            <a:noFill/>
          </a:ln>
          <a:effectLst/>
          <a:extLst/>
        </p:spPr>
        <p:txBody>
          <a:bodyPr anchor="ctr">
            <a:spAutoFit/>
          </a:bodyPr>
          <a:lstStyle/>
          <a:p>
            <a:pPr indent="447675" eaLnBrk="0" hangingPunct="0">
              <a:defRPr/>
            </a:pPr>
            <a:r>
              <a:rPr lang="ru-RU" sz="2400" dirty="0">
                <a:latin typeface="Arial Unicode MS" pitchFamily="34" charset="-128"/>
              </a:rPr>
              <a:t>Диспансеризация с проведением автоматизированного многофакторного анализа и углубленное </a:t>
            </a:r>
            <a:r>
              <a:rPr lang="ru-RU" sz="2400" dirty="0" err="1">
                <a:latin typeface="Arial Unicode MS" pitchFamily="34" charset="-128"/>
              </a:rPr>
              <a:t>поорганное</a:t>
            </a:r>
            <a:r>
              <a:rPr lang="ru-RU" sz="2400" dirty="0">
                <a:latin typeface="Arial Unicode MS" pitchFamily="34" charset="-128"/>
              </a:rPr>
              <a:t> обследование данных пациентов в условиях </a:t>
            </a:r>
            <a:r>
              <a:rPr lang="ru-RU" sz="2400" b="1" i="1" dirty="0">
                <a:solidFill>
                  <a:schemeClr val="accent1">
                    <a:lumMod val="50000"/>
                  </a:schemeClr>
                </a:solidFill>
                <a:effectLst>
                  <a:outerShdw blurRad="38100" dist="38100" dir="2700000" algn="tl">
                    <a:srgbClr val="C0C0C0"/>
                  </a:outerShdw>
                </a:effectLst>
                <a:latin typeface="Arial Unicode MS" pitchFamily="34" charset="-128"/>
              </a:rPr>
              <a:t>отделения</a:t>
            </a:r>
            <a:r>
              <a:rPr lang="ru-RU" sz="2400" i="1" dirty="0">
                <a:solidFill>
                  <a:schemeClr val="accent1">
                    <a:lumMod val="50000"/>
                  </a:schemeClr>
                </a:solidFill>
                <a:effectLst>
                  <a:outerShdw blurRad="38100" dist="38100" dir="2700000" algn="tl">
                    <a:srgbClr val="C0C0C0"/>
                  </a:outerShdw>
                </a:effectLst>
                <a:latin typeface="Arial Unicode MS" pitchFamily="34" charset="-128"/>
              </a:rPr>
              <a:t> </a:t>
            </a:r>
            <a:r>
              <a:rPr lang="ru-RU" sz="2400" b="1" i="1" dirty="0">
                <a:solidFill>
                  <a:schemeClr val="accent1">
                    <a:lumMod val="50000"/>
                  </a:schemeClr>
                </a:solidFill>
                <a:effectLst>
                  <a:outerShdw blurRad="38100" dist="38100" dir="2700000" algn="tl">
                    <a:srgbClr val="C0C0C0"/>
                  </a:outerShdw>
                </a:effectLst>
                <a:latin typeface="Arial Unicode MS" pitchFamily="34" charset="-128"/>
              </a:rPr>
              <a:t>профилактики</a:t>
            </a:r>
            <a:r>
              <a:rPr lang="ru-RU" sz="2400" i="1" dirty="0">
                <a:latin typeface="Arial Unicode MS" pitchFamily="34" charset="-128"/>
              </a:rPr>
              <a:t> </a:t>
            </a:r>
            <a:r>
              <a:rPr lang="ru-RU" sz="2400" b="1" dirty="0">
                <a:latin typeface="Arial Unicode MS" pitchFamily="34" charset="-128"/>
              </a:rPr>
              <a:t>КГБУЗ «Алтайский краевой онкологический диспансер»</a:t>
            </a:r>
            <a:r>
              <a:rPr lang="ru-RU" sz="2400" dirty="0">
                <a:latin typeface="Arial Unicode MS" pitchFamily="34" charset="-128"/>
              </a:rPr>
              <a:t> позволили обнаружить в этой группе</a:t>
            </a:r>
          </a:p>
        </p:txBody>
      </p:sp>
      <p:sp>
        <p:nvSpPr>
          <p:cNvPr id="93189" name="Rectangle 5"/>
          <p:cNvSpPr>
            <a:spLocks noChangeArrowheads="1"/>
          </p:cNvSpPr>
          <p:nvPr/>
        </p:nvSpPr>
        <p:spPr bwMode="auto">
          <a:xfrm>
            <a:off x="3059113" y="2781300"/>
            <a:ext cx="5545137" cy="1200150"/>
          </a:xfrm>
          <a:prstGeom prst="rect">
            <a:avLst/>
          </a:prstGeom>
          <a:noFill/>
          <a:ln w="9525">
            <a:noFill/>
            <a:miter lim="800000"/>
            <a:headEnd/>
            <a:tailEnd/>
          </a:ln>
        </p:spPr>
        <p:txBody>
          <a:bodyPr>
            <a:spAutoFit/>
          </a:bodyPr>
          <a:lstStyle/>
          <a:p>
            <a:pPr eaLnBrk="0" hangingPunct="0"/>
            <a:r>
              <a:rPr lang="ru-RU" sz="2400">
                <a:latin typeface="Arial Unicode MS" pitchFamily="34" charset="-128"/>
              </a:rPr>
              <a:t>больных злокачественными новообразованиями  различных локализаций (6,1%)</a:t>
            </a:r>
          </a:p>
        </p:txBody>
      </p:sp>
      <p:sp>
        <p:nvSpPr>
          <p:cNvPr id="93190" name="WordArt 6"/>
          <p:cNvSpPr>
            <a:spLocks noChangeArrowheads="1" noChangeShapeType="1" noTextEdit="1"/>
          </p:cNvSpPr>
          <p:nvPr/>
        </p:nvSpPr>
        <p:spPr bwMode="auto">
          <a:xfrm>
            <a:off x="827088" y="2924175"/>
            <a:ext cx="1524000" cy="771525"/>
          </a:xfrm>
          <a:prstGeom prst="rect">
            <a:avLst/>
          </a:prstGeom>
        </p:spPr>
        <p:txBody>
          <a:bodyPr wrap="none" fromWordArt="1">
            <a:prstTxWarp prst="textPlain">
              <a:avLst>
                <a:gd name="adj" fmla="val 50000"/>
              </a:avLst>
            </a:prstTxWarp>
          </a:bodyPr>
          <a:lstStyle/>
          <a:p>
            <a:pPr algn="ctr"/>
            <a:r>
              <a:rPr lang="ru-RU" sz="5400" b="1" kern="10" spc="-540">
                <a:ln w="12700">
                  <a:solidFill>
                    <a:srgbClr val="A50021"/>
                  </a:solidFill>
                  <a:round/>
                  <a:headEnd/>
                  <a:tailEnd/>
                </a:ln>
                <a:solidFill>
                  <a:srgbClr val="FF5050"/>
                </a:solidFill>
                <a:effectLst>
                  <a:prstShdw prst="shdw12">
                    <a:srgbClr val="C0C0C0">
                      <a:alpha val="50000"/>
                    </a:srgbClr>
                  </a:prstShdw>
                </a:effectLst>
                <a:latin typeface="Arial"/>
                <a:cs typeface="Arial"/>
              </a:rPr>
              <a:t>443</a:t>
            </a:r>
          </a:p>
        </p:txBody>
      </p:sp>
      <p:sp>
        <p:nvSpPr>
          <p:cNvPr id="93191" name="Text Box 7"/>
          <p:cNvSpPr txBox="1">
            <a:spLocks noChangeArrowheads="1"/>
          </p:cNvSpPr>
          <p:nvPr/>
        </p:nvSpPr>
        <p:spPr bwMode="auto">
          <a:xfrm>
            <a:off x="468313" y="4029075"/>
            <a:ext cx="8135937" cy="1354138"/>
          </a:xfrm>
          <a:prstGeom prst="rect">
            <a:avLst/>
          </a:prstGeom>
          <a:noFill/>
          <a:ln w="9525">
            <a:noFill/>
            <a:miter lim="800000"/>
            <a:headEnd/>
            <a:tailEnd/>
          </a:ln>
        </p:spPr>
        <p:txBody>
          <a:bodyPr>
            <a:spAutoFit/>
          </a:bodyPr>
          <a:lstStyle/>
          <a:p>
            <a:pPr eaLnBrk="0" hangingPunct="0">
              <a:spcBef>
                <a:spcPct val="50000"/>
              </a:spcBef>
            </a:pPr>
            <a:endParaRPr lang="ru-RU" sz="1000">
              <a:latin typeface="Arial Unicode MS" pitchFamily="34" charset="-128"/>
            </a:endParaRPr>
          </a:p>
          <a:p>
            <a:pPr eaLnBrk="0" hangingPunct="0">
              <a:spcBef>
                <a:spcPct val="50000"/>
              </a:spcBef>
            </a:pPr>
            <a:r>
              <a:rPr lang="ru-RU" sz="2400">
                <a:latin typeface="Arial Unicode MS" pitchFamily="34" charset="-128"/>
              </a:rPr>
              <a:t>Кроме того, у                          пациентов (1,2%) были </a:t>
            </a:r>
          </a:p>
          <a:p>
            <a:pPr eaLnBrk="0" hangingPunct="0">
              <a:spcBef>
                <a:spcPct val="50000"/>
              </a:spcBef>
            </a:pPr>
            <a:r>
              <a:rPr lang="ru-RU" sz="2400">
                <a:latin typeface="Arial Unicode MS" pitchFamily="34" charset="-128"/>
              </a:rPr>
              <a:t>выявлены </a:t>
            </a:r>
            <a:r>
              <a:rPr lang="en-US" sz="2400" b="1" i="1">
                <a:solidFill>
                  <a:srgbClr val="FF5050"/>
                </a:solidFill>
                <a:latin typeface="Arial Unicode MS" pitchFamily="34" charset="-128"/>
              </a:rPr>
              <a:t>c-r in situ</a:t>
            </a:r>
            <a:endParaRPr lang="ru-RU">
              <a:latin typeface="Arial Unicode MS" pitchFamily="34" charset="-128"/>
            </a:endParaRPr>
          </a:p>
        </p:txBody>
      </p:sp>
      <p:sp>
        <p:nvSpPr>
          <p:cNvPr id="93192" name="WordArt 8"/>
          <p:cNvSpPr>
            <a:spLocks noChangeArrowheads="1" noChangeShapeType="1" noTextEdit="1"/>
          </p:cNvSpPr>
          <p:nvPr/>
        </p:nvSpPr>
        <p:spPr bwMode="auto">
          <a:xfrm>
            <a:off x="2555875" y="4005263"/>
            <a:ext cx="1524000" cy="915987"/>
          </a:xfrm>
          <a:prstGeom prst="rect">
            <a:avLst/>
          </a:prstGeom>
        </p:spPr>
        <p:txBody>
          <a:bodyPr wrap="none" fromWordArt="1">
            <a:prstTxWarp prst="textPlain">
              <a:avLst>
                <a:gd name="adj" fmla="val 50000"/>
              </a:avLst>
            </a:prstTxWarp>
          </a:bodyPr>
          <a:lstStyle/>
          <a:p>
            <a:pPr algn="ctr"/>
            <a:r>
              <a:rPr lang="ru-RU" sz="5400" b="1" kern="10" spc="-540">
                <a:ln w="12700">
                  <a:solidFill>
                    <a:srgbClr val="A50021"/>
                  </a:solidFill>
                  <a:round/>
                  <a:headEnd/>
                  <a:tailEnd/>
                </a:ln>
                <a:solidFill>
                  <a:srgbClr val="FF5050"/>
                </a:solidFill>
                <a:effectLst>
                  <a:prstShdw prst="shdw12">
                    <a:srgbClr val="C0C0C0">
                      <a:alpha val="50000"/>
                    </a:srgbClr>
                  </a:prstShdw>
                </a:effectLst>
                <a:latin typeface="Arial"/>
                <a:cs typeface="Arial"/>
              </a:rPr>
              <a:t>  82</a:t>
            </a:r>
          </a:p>
        </p:txBody>
      </p:sp>
      <p:sp>
        <p:nvSpPr>
          <p:cNvPr id="93193" name="Text Box 9"/>
          <p:cNvSpPr txBox="1">
            <a:spLocks noChangeArrowheads="1"/>
          </p:cNvSpPr>
          <p:nvPr/>
        </p:nvSpPr>
        <p:spPr bwMode="auto">
          <a:xfrm>
            <a:off x="468313" y="6021388"/>
            <a:ext cx="8280400" cy="466725"/>
          </a:xfrm>
          <a:prstGeom prst="rect">
            <a:avLst/>
          </a:prstGeom>
          <a:solidFill>
            <a:schemeClr val="bg1"/>
          </a:solidFill>
          <a:ln w="9525">
            <a:solidFill>
              <a:srgbClr val="FF9900"/>
            </a:solidFill>
            <a:miter lim="800000"/>
            <a:headEnd/>
            <a:tailEnd/>
          </a:ln>
        </p:spPr>
        <p:txBody>
          <a:bodyPr>
            <a:spAutoFit/>
          </a:bodyPr>
          <a:lstStyle/>
          <a:p>
            <a:pPr eaLnBrk="0" hangingPunct="0">
              <a:spcBef>
                <a:spcPct val="50000"/>
              </a:spcBef>
            </a:pPr>
            <a:r>
              <a:rPr lang="ru-RU" sz="2400">
                <a:latin typeface="Arial Unicode MS" pitchFamily="34" charset="-128"/>
              </a:rPr>
              <a:t>ВСЕГО выявлено:                    пациентов (7,3%) </a:t>
            </a:r>
          </a:p>
        </p:txBody>
      </p:sp>
      <p:sp>
        <p:nvSpPr>
          <p:cNvPr id="93194" name="WordArt 10"/>
          <p:cNvSpPr>
            <a:spLocks noChangeArrowheads="1" noChangeShapeType="1" noTextEdit="1"/>
          </p:cNvSpPr>
          <p:nvPr/>
        </p:nvSpPr>
        <p:spPr bwMode="auto">
          <a:xfrm>
            <a:off x="3348038" y="5516563"/>
            <a:ext cx="1524000" cy="936625"/>
          </a:xfrm>
          <a:prstGeom prst="rect">
            <a:avLst/>
          </a:prstGeom>
        </p:spPr>
        <p:txBody>
          <a:bodyPr wrap="none" fromWordArt="1">
            <a:prstTxWarp prst="textPlain">
              <a:avLst>
                <a:gd name="adj" fmla="val 50000"/>
              </a:avLst>
            </a:prstTxWarp>
          </a:bodyPr>
          <a:lstStyle/>
          <a:p>
            <a:pPr algn="ctr"/>
            <a:r>
              <a:rPr lang="ru-RU" sz="5400" b="1" kern="10" spc="-540">
                <a:ln w="12700">
                  <a:solidFill>
                    <a:srgbClr val="A50021"/>
                  </a:solidFill>
                  <a:round/>
                  <a:headEnd/>
                  <a:tailEnd/>
                </a:ln>
                <a:solidFill>
                  <a:srgbClr val="FF5050"/>
                </a:solidFill>
                <a:effectLst>
                  <a:prstShdw prst="shdw12">
                    <a:srgbClr val="C0C0C0">
                      <a:alpha val="50000"/>
                    </a:srgbClr>
                  </a:prstShdw>
                </a:effectLst>
                <a:latin typeface="Arial"/>
                <a:cs typeface="Arial"/>
              </a:rPr>
              <a:t>525  </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nvGraphicFramePr>
        <p:xfrm>
          <a:off x="323528" y="1340768"/>
          <a:ext cx="8568952" cy="5184576"/>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684213" y="188913"/>
            <a:ext cx="7775575" cy="1200150"/>
          </a:xfrm>
          <a:prstGeom prst="rect">
            <a:avLst/>
          </a:prstGeom>
        </p:spPr>
        <p:txBody>
          <a:bodyPr>
            <a:spAutoFit/>
          </a:bodyPr>
          <a:lstStyle/>
          <a:p>
            <a:pPr algn="ctr">
              <a:defRPr sz="1600" b="1" i="0" u="none" strike="noStrike" kern="1200" baseline="0">
                <a:solidFill>
                  <a:srgbClr val="000000"/>
                </a:solidFill>
                <a:latin typeface="+mn-lt"/>
                <a:ea typeface="+mn-ea"/>
                <a:cs typeface="+mn-cs"/>
              </a:defRPr>
            </a:pPr>
            <a:r>
              <a:rPr lang="ru-RU" sz="3600" b="1" dirty="0">
                <a:solidFill>
                  <a:schemeClr val="accent2"/>
                </a:solidFill>
                <a:latin typeface="+mn-lt"/>
              </a:rPr>
              <a:t>Структура облигатных </a:t>
            </a:r>
            <a:r>
              <a:rPr lang="ru-RU" sz="3600" b="1" dirty="0" err="1">
                <a:solidFill>
                  <a:schemeClr val="accent2"/>
                </a:solidFill>
                <a:latin typeface="+mn-lt"/>
              </a:rPr>
              <a:t>предраков</a:t>
            </a:r>
            <a:r>
              <a:rPr lang="ru-RU" sz="3600" b="1" dirty="0">
                <a:solidFill>
                  <a:schemeClr val="accent2"/>
                </a:solidFill>
                <a:latin typeface="+mn-lt"/>
              </a:rPr>
              <a:t>, </a:t>
            </a:r>
            <a:r>
              <a:rPr lang="ru-RU" sz="3600" b="1" dirty="0" err="1">
                <a:solidFill>
                  <a:schemeClr val="accent2"/>
                </a:solidFill>
                <a:latin typeface="+mn-lt"/>
              </a:rPr>
              <a:t>абс</a:t>
            </a:r>
            <a:r>
              <a:rPr lang="ru-RU" sz="3600" b="1" dirty="0">
                <a:solidFill>
                  <a:schemeClr val="accent2"/>
                </a:solidFill>
                <a:latin typeface="+mn-lt"/>
              </a:rPr>
              <a:t>. число</a:t>
            </a:r>
          </a:p>
        </p:txBody>
      </p:sp>
      <p:sp>
        <p:nvSpPr>
          <p:cNvPr id="94212" name="Прямоугольник 3"/>
          <p:cNvSpPr>
            <a:spLocks noChangeArrowheads="1"/>
          </p:cNvSpPr>
          <p:nvPr/>
        </p:nvSpPr>
        <p:spPr bwMode="auto">
          <a:xfrm>
            <a:off x="4975225" y="6524625"/>
            <a:ext cx="4133850" cy="307975"/>
          </a:xfrm>
          <a:prstGeom prst="rect">
            <a:avLst/>
          </a:prstGeom>
          <a:noFill/>
          <a:ln w="9525">
            <a:noFill/>
            <a:miter lim="800000"/>
            <a:headEnd/>
            <a:tailEnd/>
          </a:ln>
        </p:spPr>
        <p:txBody>
          <a:bodyPr wrap="none">
            <a:spAutoFit/>
          </a:bodyPr>
          <a:lstStyle/>
          <a:p>
            <a:pPr algn="r"/>
            <a:r>
              <a:rPr lang="ru-RU" sz="1400"/>
              <a:t>Лазарев А.Ф.,Петрова В.Д., Синкина Т.В.,  2015</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179512" y="476250"/>
            <a:ext cx="8921626" cy="6192838"/>
          </a:xfrm>
          <a:ln>
            <a:solidFill>
              <a:srgbClr val="33CCCC"/>
            </a:solidFill>
          </a:ln>
        </p:spPr>
        <p:txBody>
          <a:bodyPr tIns="10800" bIns="10800">
            <a:normAutofit fontScale="90000"/>
          </a:bodyPr>
          <a:lstStyle/>
          <a:p>
            <a:pPr eaLnBrk="1" fontAlgn="auto" hangingPunct="1">
              <a:lnSpc>
                <a:spcPct val="110000"/>
              </a:lnSpc>
              <a:spcAft>
                <a:spcPts val="0"/>
              </a:spcAft>
              <a:defRPr/>
            </a:pPr>
            <a:r>
              <a:rPr lang="ru-RU" sz="2200" dirty="0" smtClean="0"/>
              <a:t>   </a:t>
            </a:r>
            <a:br>
              <a:rPr lang="ru-RU" sz="2200" dirty="0" smtClean="0"/>
            </a:br>
            <a:r>
              <a:rPr lang="ru-RU" sz="2200" dirty="0" smtClean="0"/>
              <a:t> З</a:t>
            </a:r>
            <a:r>
              <a:rPr lang="ru-RU" sz="2200" dirty="0" smtClean="0">
                <a:cs typeface="Times New Roman" pitchFamily="18" charset="0"/>
              </a:rPr>
              <a:t>локачественные новообразования в 200</a:t>
            </a:r>
            <a:r>
              <a:rPr lang="en-US" sz="2200" dirty="0" smtClean="0">
                <a:cs typeface="Times New Roman" pitchFamily="18" charset="0"/>
              </a:rPr>
              <a:t>3</a:t>
            </a:r>
            <a:r>
              <a:rPr lang="ru-RU" sz="2200" dirty="0" smtClean="0">
                <a:cs typeface="Times New Roman" pitchFamily="18" charset="0"/>
              </a:rPr>
              <a:t>-2015 гг. были </a:t>
            </a:r>
            <a:r>
              <a:rPr lang="ru-RU" sz="2200" dirty="0" smtClean="0">
                <a:solidFill>
                  <a:srgbClr val="FF0066"/>
                </a:solidFill>
                <a:cs typeface="Times New Roman" pitchFamily="18" charset="0"/>
              </a:rPr>
              <a:t>выявлены</a:t>
            </a:r>
            <a:r>
              <a:rPr lang="ru-RU" sz="2200" dirty="0" smtClean="0">
                <a:cs typeface="Times New Roman" pitchFamily="18" charset="0"/>
              </a:rPr>
              <a:t>: </a:t>
            </a:r>
            <a:br>
              <a:rPr lang="ru-RU" sz="2200" dirty="0" smtClean="0">
                <a:cs typeface="Times New Roman" pitchFamily="18" charset="0"/>
              </a:rPr>
            </a:br>
            <a:r>
              <a:rPr lang="ru-RU" sz="2200" dirty="0" smtClean="0">
                <a:cs typeface="Times New Roman" pitchFamily="18" charset="0"/>
              </a:rPr>
              <a:t>- 31 – рак желудка </a:t>
            </a:r>
            <a:r>
              <a:rPr lang="en-US" sz="2200" dirty="0" smtClean="0">
                <a:cs typeface="Times New Roman" pitchFamily="18" charset="0"/>
              </a:rPr>
              <a:t>I</a:t>
            </a:r>
            <a:r>
              <a:rPr lang="ru-RU" sz="2200" dirty="0" smtClean="0">
                <a:cs typeface="Times New Roman" pitchFamily="18" charset="0"/>
              </a:rPr>
              <a:t> ст. на фоне дисплазии </a:t>
            </a:r>
            <a:r>
              <a:rPr lang="en-US" sz="2200" dirty="0" smtClean="0">
                <a:cs typeface="Times New Roman" pitchFamily="18" charset="0"/>
              </a:rPr>
              <a:t>III</a:t>
            </a:r>
            <a:r>
              <a:rPr lang="ru-RU" sz="2200" dirty="0" smtClean="0">
                <a:cs typeface="Times New Roman" pitchFamily="18" charset="0"/>
              </a:rPr>
              <a:t> степени слизистой </a:t>
            </a:r>
            <a:br>
              <a:rPr lang="ru-RU" sz="2200" dirty="0" smtClean="0">
                <a:cs typeface="Times New Roman" pitchFamily="18" charset="0"/>
              </a:rPr>
            </a:br>
            <a:r>
              <a:rPr lang="ru-RU" sz="2200" dirty="0" smtClean="0">
                <a:cs typeface="Times New Roman" pitchFamily="18" charset="0"/>
              </a:rPr>
              <a:t>  эпителия желудка;</a:t>
            </a:r>
            <a:br>
              <a:rPr lang="ru-RU" sz="2200" dirty="0" smtClean="0">
                <a:cs typeface="Times New Roman" pitchFamily="18" charset="0"/>
              </a:rPr>
            </a:br>
            <a:r>
              <a:rPr lang="ru-RU" sz="2200" dirty="0" smtClean="0">
                <a:cs typeface="Times New Roman" pitchFamily="18" charset="0"/>
              </a:rPr>
              <a:t>- 22 – рак кожи </a:t>
            </a:r>
            <a:r>
              <a:rPr lang="en-US" sz="2200" dirty="0" smtClean="0">
                <a:cs typeface="Times New Roman" pitchFamily="18" charset="0"/>
              </a:rPr>
              <a:t>I</a:t>
            </a:r>
            <a:r>
              <a:rPr lang="ru-RU" sz="2200" dirty="0" smtClean="0">
                <a:cs typeface="Times New Roman" pitchFamily="18" charset="0"/>
              </a:rPr>
              <a:t> ст. на фоне меланоза </a:t>
            </a:r>
            <a:r>
              <a:rPr lang="ru-RU" sz="2200" dirty="0" err="1" smtClean="0">
                <a:cs typeface="Times New Roman" pitchFamily="18" charset="0"/>
              </a:rPr>
              <a:t>Дюбрея</a:t>
            </a:r>
            <a:r>
              <a:rPr lang="ru-RU" sz="2200" dirty="0" smtClean="0">
                <a:cs typeface="Times New Roman" pitchFamily="18" charset="0"/>
              </a:rPr>
              <a:t>;</a:t>
            </a:r>
            <a:br>
              <a:rPr lang="ru-RU" sz="2200" dirty="0" smtClean="0">
                <a:cs typeface="Times New Roman" pitchFamily="18" charset="0"/>
              </a:rPr>
            </a:br>
            <a:r>
              <a:rPr lang="ru-RU" sz="2200" dirty="0" smtClean="0">
                <a:cs typeface="Times New Roman" pitchFamily="18" charset="0"/>
              </a:rPr>
              <a:t>- 45 – рак молочной железы после лечения облигатных </a:t>
            </a:r>
            <a:r>
              <a:rPr lang="ru-RU" sz="2200" dirty="0" err="1" smtClean="0">
                <a:cs typeface="Times New Roman" pitchFamily="18" charset="0"/>
              </a:rPr>
              <a:t>предраков</a:t>
            </a:r>
            <a:r>
              <a:rPr lang="ru-RU" sz="2200" dirty="0" smtClean="0">
                <a:cs typeface="Times New Roman" pitchFamily="18" charset="0"/>
              </a:rPr>
              <a:t>  </a:t>
            </a:r>
            <a:br>
              <a:rPr lang="ru-RU" sz="2200" dirty="0" smtClean="0">
                <a:cs typeface="Times New Roman" pitchFamily="18" charset="0"/>
              </a:rPr>
            </a:br>
            <a:r>
              <a:rPr lang="ru-RU" sz="2200" dirty="0" smtClean="0">
                <a:cs typeface="Times New Roman" pitchFamily="18" charset="0"/>
              </a:rPr>
              <a:t>   молочной железы (болезни </a:t>
            </a:r>
            <a:r>
              <a:rPr lang="ru-RU" sz="2200" dirty="0" err="1" smtClean="0">
                <a:cs typeface="Times New Roman" pitchFamily="18" charset="0"/>
              </a:rPr>
              <a:t>Минца</a:t>
            </a:r>
            <a:r>
              <a:rPr lang="ru-RU" sz="2200" dirty="0" smtClean="0">
                <a:cs typeface="Times New Roman" pitchFamily="18" charset="0"/>
              </a:rPr>
              <a:t>, дисплазии </a:t>
            </a:r>
            <a:r>
              <a:rPr lang="en-US" sz="2200" dirty="0" smtClean="0">
                <a:cs typeface="Times New Roman" pitchFamily="18" charset="0"/>
              </a:rPr>
              <a:t>III</a:t>
            </a:r>
            <a:r>
              <a:rPr lang="ru-RU" sz="2200" dirty="0" smtClean="0">
                <a:cs typeface="Times New Roman" pitchFamily="18" charset="0"/>
              </a:rPr>
              <a:t>, листовидной </a:t>
            </a:r>
            <a:br>
              <a:rPr lang="ru-RU" sz="2200" dirty="0" smtClean="0">
                <a:cs typeface="Times New Roman" pitchFamily="18" charset="0"/>
              </a:rPr>
            </a:br>
            <a:r>
              <a:rPr lang="ru-RU" sz="2200" dirty="0" smtClean="0">
                <a:cs typeface="Times New Roman" pitchFamily="18" charset="0"/>
              </a:rPr>
              <a:t>   фиброаденомы;) </a:t>
            </a:r>
            <a:br>
              <a:rPr lang="ru-RU" sz="2200" dirty="0" smtClean="0">
                <a:cs typeface="Times New Roman" pitchFamily="18" charset="0"/>
              </a:rPr>
            </a:br>
            <a:r>
              <a:rPr lang="ru-RU" sz="2200" dirty="0" smtClean="0">
                <a:cs typeface="Times New Roman" pitchFamily="18" charset="0"/>
              </a:rPr>
              <a:t>- 1 пациентки, состоящей на учете по поводу </a:t>
            </a:r>
            <a:r>
              <a:rPr lang="ru-RU" sz="2200" dirty="0" err="1" smtClean="0">
                <a:cs typeface="Times New Roman" pitchFamily="18" charset="0"/>
              </a:rPr>
              <a:t>нейрофиброматоза</a:t>
            </a:r>
            <a:r>
              <a:rPr lang="ru-RU" sz="2200" dirty="0" smtClean="0">
                <a:cs typeface="Times New Roman" pitchFamily="18" charset="0"/>
              </a:rPr>
              <a:t> –  </a:t>
            </a:r>
            <a:br>
              <a:rPr lang="ru-RU" sz="2200" dirty="0" smtClean="0">
                <a:cs typeface="Times New Roman" pitchFamily="18" charset="0"/>
              </a:rPr>
            </a:br>
            <a:r>
              <a:rPr lang="ru-RU" sz="2200" dirty="0" smtClean="0">
                <a:cs typeface="Times New Roman" pitchFamily="18" charset="0"/>
              </a:rPr>
              <a:t>   рак мягких тканей правой голени </a:t>
            </a:r>
            <a:r>
              <a:rPr lang="en-US" sz="2200" dirty="0" smtClean="0">
                <a:cs typeface="Times New Roman" pitchFamily="18" charset="0"/>
              </a:rPr>
              <a:t>IV</a:t>
            </a:r>
            <a:r>
              <a:rPr lang="ru-RU" sz="2200" dirty="0" smtClean="0">
                <a:cs typeface="Times New Roman" pitchFamily="18" charset="0"/>
              </a:rPr>
              <a:t> ст. </a:t>
            </a:r>
            <a:r>
              <a:rPr lang="en-US" sz="2200" dirty="0" err="1" smtClean="0">
                <a:cs typeface="Times New Roman" pitchFamily="18" charset="0"/>
              </a:rPr>
              <a:t>mts</a:t>
            </a:r>
            <a:r>
              <a:rPr lang="ru-RU" sz="2200" dirty="0" smtClean="0">
                <a:cs typeface="Times New Roman" pitchFamily="18" charset="0"/>
              </a:rPr>
              <a:t> в легкие</a:t>
            </a:r>
            <a:r>
              <a:rPr lang="en-US" sz="2200" dirty="0" smtClean="0">
                <a:cs typeface="Times New Roman" pitchFamily="18" charset="0"/>
              </a:rPr>
              <a:t>;</a:t>
            </a:r>
            <a:r>
              <a:rPr lang="ru-RU" sz="2200" dirty="0" smtClean="0">
                <a:cs typeface="Times New Roman" pitchFamily="18" charset="0"/>
              </a:rPr>
              <a:t> </a:t>
            </a:r>
            <a:br>
              <a:rPr lang="ru-RU" sz="2200" dirty="0" smtClean="0">
                <a:cs typeface="Times New Roman" pitchFamily="18" charset="0"/>
              </a:rPr>
            </a:br>
            <a:r>
              <a:rPr lang="ru-RU" sz="2200" dirty="0" smtClean="0">
                <a:cs typeface="Times New Roman" pitchFamily="18" charset="0"/>
              </a:rPr>
              <a:t>- 6 – рак прямой кишки на фоне дисплазии </a:t>
            </a:r>
            <a:r>
              <a:rPr lang="en-US" sz="2200" dirty="0" smtClean="0">
                <a:cs typeface="Times New Roman" pitchFamily="18" charset="0"/>
              </a:rPr>
              <a:t>III</a:t>
            </a:r>
            <a:r>
              <a:rPr lang="ru-RU" sz="2200" dirty="0" smtClean="0">
                <a:cs typeface="Times New Roman" pitchFamily="18" charset="0"/>
              </a:rPr>
              <a:t> и после лечения </a:t>
            </a:r>
            <a:br>
              <a:rPr lang="ru-RU" sz="2200" dirty="0" smtClean="0">
                <a:cs typeface="Times New Roman" pitchFamily="18" charset="0"/>
              </a:rPr>
            </a:br>
            <a:r>
              <a:rPr lang="ru-RU" sz="2200" dirty="0" smtClean="0">
                <a:cs typeface="Times New Roman" pitchFamily="18" charset="0"/>
              </a:rPr>
              <a:t>   ворсинчатой опухоли прямой кишки</a:t>
            </a:r>
            <a:r>
              <a:rPr lang="en-US" sz="2200" dirty="0" smtClean="0">
                <a:cs typeface="Times New Roman" pitchFamily="18" charset="0"/>
              </a:rPr>
              <a:t>;</a:t>
            </a:r>
            <a:r>
              <a:rPr lang="ru-RU" sz="2200" dirty="0" smtClean="0">
                <a:cs typeface="Times New Roman" pitchFamily="18" charset="0"/>
              </a:rPr>
              <a:t/>
            </a:r>
            <a:br>
              <a:rPr lang="ru-RU" sz="2200" dirty="0" smtClean="0">
                <a:cs typeface="Times New Roman" pitchFamily="18" charset="0"/>
              </a:rPr>
            </a:br>
            <a:r>
              <a:rPr lang="ru-RU" sz="2200" dirty="0" smtClean="0">
                <a:cs typeface="Times New Roman" pitchFamily="18" charset="0"/>
              </a:rPr>
              <a:t>- 2 – рак предстательной железы на фоне дисплазии </a:t>
            </a:r>
            <a:r>
              <a:rPr lang="en-US" sz="2200" dirty="0" smtClean="0">
                <a:cs typeface="Times New Roman" pitchFamily="18" charset="0"/>
              </a:rPr>
              <a:t>III;</a:t>
            </a:r>
            <a:r>
              <a:rPr lang="ru-RU" sz="2200" dirty="0" smtClean="0">
                <a:cs typeface="Times New Roman" pitchFamily="18" charset="0"/>
              </a:rPr>
              <a:t/>
            </a:r>
            <a:br>
              <a:rPr lang="ru-RU" sz="2200" dirty="0" smtClean="0">
                <a:cs typeface="Times New Roman" pitchFamily="18" charset="0"/>
              </a:rPr>
            </a:br>
            <a:r>
              <a:rPr lang="en-US" sz="2200" dirty="0" smtClean="0">
                <a:cs typeface="Times New Roman" pitchFamily="18" charset="0"/>
              </a:rPr>
              <a:t>- </a:t>
            </a:r>
            <a:r>
              <a:rPr lang="ru-RU" sz="2200" dirty="0" smtClean="0">
                <a:cs typeface="Times New Roman" pitchFamily="18" charset="0"/>
              </a:rPr>
              <a:t>4 – рак шейки матки на фоне дисплазии </a:t>
            </a:r>
            <a:r>
              <a:rPr lang="en-US" sz="2200" dirty="0" smtClean="0">
                <a:cs typeface="Times New Roman" pitchFamily="18" charset="0"/>
              </a:rPr>
              <a:t>IV</a:t>
            </a:r>
            <a:r>
              <a:rPr lang="ru-RU" sz="2200" dirty="0" smtClean="0">
                <a:cs typeface="Times New Roman" pitchFamily="18" charset="0"/>
              </a:rPr>
              <a:t>. </a:t>
            </a:r>
            <a:br>
              <a:rPr lang="ru-RU" sz="2200" dirty="0" smtClean="0">
                <a:cs typeface="Times New Roman" pitchFamily="18" charset="0"/>
              </a:rPr>
            </a:br>
            <a:r>
              <a:rPr lang="ru-RU" sz="2200" dirty="0" smtClean="0">
                <a:cs typeface="Times New Roman" pitchFamily="18" charset="0"/>
              </a:rPr>
              <a:t>98,9% пациентов были радикально прооперированы</a:t>
            </a:r>
            <a:r>
              <a:rPr lang="ru-RU" sz="2200" dirty="0" smtClean="0"/>
              <a:t/>
            </a:r>
            <a:br>
              <a:rPr lang="ru-RU" sz="2200" dirty="0" smtClean="0"/>
            </a:br>
            <a:r>
              <a:rPr lang="ru-RU" sz="2200" b="1" dirty="0" smtClean="0">
                <a:solidFill>
                  <a:srgbClr val="FF0066"/>
                </a:solidFill>
                <a:cs typeface="Times New Roman" pitchFamily="18" charset="0"/>
              </a:rPr>
              <a:t>Ранние формы</a:t>
            </a:r>
            <a:r>
              <a:rPr lang="ru-RU" sz="2200" dirty="0" smtClean="0">
                <a:cs typeface="Times New Roman" pitchFamily="18" charset="0"/>
              </a:rPr>
              <a:t> </a:t>
            </a:r>
            <a:r>
              <a:rPr lang="ru-RU" sz="2200" dirty="0" smtClean="0"/>
              <a:t>з</a:t>
            </a:r>
            <a:r>
              <a:rPr lang="ru-RU" sz="2200" dirty="0" smtClean="0">
                <a:cs typeface="Times New Roman" pitchFamily="18" charset="0"/>
              </a:rPr>
              <a:t>локачественных новообразований (</a:t>
            </a:r>
            <a:r>
              <a:rPr lang="en-US" sz="2200" dirty="0" smtClean="0">
                <a:cs typeface="Times New Roman" pitchFamily="18" charset="0"/>
              </a:rPr>
              <a:t>I</a:t>
            </a:r>
            <a:r>
              <a:rPr lang="ru-RU" sz="2200" dirty="0" smtClean="0">
                <a:cs typeface="Times New Roman" pitchFamily="18" charset="0"/>
              </a:rPr>
              <a:t> ст.)</a:t>
            </a:r>
            <a:r>
              <a:rPr lang="ru-RU" sz="2200" dirty="0" smtClean="0"/>
              <a:t> обнаружены в этой группе у </a:t>
            </a:r>
            <a:r>
              <a:rPr lang="ru-RU" sz="2800" b="1" dirty="0" smtClean="0">
                <a:solidFill>
                  <a:srgbClr val="FF3399"/>
                </a:solidFill>
              </a:rPr>
              <a:t>99,9%.</a:t>
            </a:r>
            <a:r>
              <a:rPr lang="ru-RU" sz="2200" dirty="0" smtClean="0"/>
              <a:t/>
            </a:r>
            <a:br>
              <a:rPr lang="ru-RU" sz="2200" dirty="0" smtClean="0"/>
            </a:br>
            <a:r>
              <a:rPr lang="ru-RU" sz="2200" dirty="0" smtClean="0"/>
              <a:t> </a:t>
            </a:r>
            <a:r>
              <a:rPr lang="ru-RU" sz="2200" b="1" dirty="0" smtClean="0">
                <a:solidFill>
                  <a:srgbClr val="FF0066"/>
                </a:solidFill>
              </a:rPr>
              <a:t>Запущенные формы</a:t>
            </a:r>
            <a:r>
              <a:rPr lang="ru-RU" sz="2200" dirty="0" smtClean="0"/>
              <a:t> (</a:t>
            </a:r>
            <a:r>
              <a:rPr lang="en-US" sz="2200" dirty="0" smtClean="0"/>
              <a:t>IV</a:t>
            </a:r>
            <a:r>
              <a:rPr lang="ru-RU" sz="2200" dirty="0" smtClean="0"/>
              <a:t> ст.) -</a:t>
            </a:r>
            <a:r>
              <a:rPr lang="ru-RU" sz="2200" dirty="0" smtClean="0">
                <a:cs typeface="Times New Roman" pitchFamily="18" charset="0"/>
              </a:rPr>
              <a:t> у </a:t>
            </a:r>
            <a:r>
              <a:rPr lang="ru-RU" sz="2200" dirty="0" smtClean="0"/>
              <a:t>1 (2003 год)</a:t>
            </a:r>
            <a:br>
              <a:rPr lang="ru-RU" sz="2200" dirty="0" smtClean="0"/>
            </a:br>
            <a:endParaRPr lang="ru-RU" sz="2200" dirty="0" smtClean="0">
              <a:cs typeface="Times New Roman" pitchFamily="18" charset="0"/>
            </a:endParaRPr>
          </a:p>
        </p:txBody>
      </p:sp>
      <p:sp>
        <p:nvSpPr>
          <p:cNvPr id="95235" name="Text Box 4"/>
          <p:cNvSpPr txBox="1">
            <a:spLocks noChangeArrowheads="1"/>
          </p:cNvSpPr>
          <p:nvPr/>
        </p:nvSpPr>
        <p:spPr bwMode="auto">
          <a:xfrm>
            <a:off x="4932363" y="6550025"/>
            <a:ext cx="4211637" cy="307975"/>
          </a:xfrm>
          <a:prstGeom prst="rect">
            <a:avLst/>
          </a:prstGeom>
          <a:noFill/>
          <a:ln w="9525">
            <a:noFill/>
            <a:miter lim="800000"/>
            <a:headEnd/>
            <a:tailEnd/>
          </a:ln>
        </p:spPr>
        <p:txBody>
          <a:bodyPr>
            <a:spAutoFit/>
          </a:bodyPr>
          <a:lstStyle/>
          <a:p>
            <a:pPr algn="r">
              <a:spcBef>
                <a:spcPct val="50000"/>
              </a:spcBef>
            </a:pPr>
            <a:r>
              <a:rPr lang="ru-RU" sz="1400" i="1">
                <a:latin typeface="Times New Roman" pitchFamily="18" charset="0"/>
              </a:rPr>
              <a:t>Лазарев А.Ф., Петрова В.Д. Синкина Т.В., 2015</a:t>
            </a:r>
          </a:p>
        </p:txBody>
      </p:sp>
      <p:sp>
        <p:nvSpPr>
          <p:cNvPr id="5" name="Прямоугольник 4"/>
          <p:cNvSpPr/>
          <p:nvPr/>
        </p:nvSpPr>
        <p:spPr>
          <a:xfrm>
            <a:off x="179388" y="0"/>
            <a:ext cx="5400675" cy="461963"/>
          </a:xfrm>
          <a:prstGeom prst="rect">
            <a:avLst/>
          </a:prstGeom>
        </p:spPr>
        <p:txBody>
          <a:bodyPr>
            <a:spAutoFit/>
          </a:bodyPr>
          <a:lstStyle/>
          <a:p>
            <a:pPr>
              <a:defRPr/>
            </a:pPr>
            <a:r>
              <a:rPr lang="ru-RU" sz="2400" b="1" u="sng" kern="0" dirty="0">
                <a:solidFill>
                  <a:srgbClr val="0000CC"/>
                </a:solidFill>
                <a:latin typeface="Times New Roman"/>
                <a:ea typeface="+mj-ea"/>
                <a:cs typeface="Times New Roman" pitchFamily="18" charset="0"/>
              </a:rPr>
              <a:t>Облигатный </a:t>
            </a:r>
            <a:r>
              <a:rPr lang="ru-RU" sz="2400" b="1" u="sng" kern="0" dirty="0" err="1">
                <a:solidFill>
                  <a:srgbClr val="0000CC"/>
                </a:solidFill>
                <a:latin typeface="Times New Roman"/>
                <a:ea typeface="+mj-ea"/>
                <a:cs typeface="Times New Roman" pitchFamily="18" charset="0"/>
              </a:rPr>
              <a:t>предрак</a:t>
            </a:r>
            <a:endParaRPr lang="ru-RU" u="sng" dirty="0">
              <a:latin typeface="Arial"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a:xfrm>
            <a:off x="251520" y="404813"/>
            <a:ext cx="8422580" cy="5976937"/>
          </a:xfrm>
          <a:noFill/>
          <a:ln>
            <a:solidFill>
              <a:schemeClr val="accent1"/>
            </a:solidFill>
          </a:ln>
        </p:spPr>
        <p:txBody>
          <a:bodyPr/>
          <a:lstStyle/>
          <a:p>
            <a:pPr eaLnBrk="1" hangingPunct="1"/>
            <a:r>
              <a:rPr lang="ru-RU" sz="2200" dirty="0" smtClean="0">
                <a:cs typeface="Times New Roman" pitchFamily="18" charset="0"/>
              </a:rPr>
              <a:t>Злокачественные новообразования в 200</a:t>
            </a:r>
            <a:r>
              <a:rPr lang="en-US" sz="2200" dirty="0" smtClean="0">
                <a:cs typeface="Times New Roman" pitchFamily="18" charset="0"/>
              </a:rPr>
              <a:t>3</a:t>
            </a:r>
            <a:r>
              <a:rPr lang="ru-RU" sz="2200" dirty="0" smtClean="0">
                <a:cs typeface="Times New Roman" pitchFamily="18" charset="0"/>
              </a:rPr>
              <a:t>-2015 гг. были </a:t>
            </a:r>
            <a:r>
              <a:rPr lang="ru-RU" sz="2200" b="1" dirty="0" smtClean="0">
                <a:solidFill>
                  <a:srgbClr val="FF0066"/>
                </a:solidFill>
                <a:cs typeface="Times New Roman" pitchFamily="18" charset="0"/>
              </a:rPr>
              <a:t>выявлены </a:t>
            </a:r>
            <a:r>
              <a:rPr lang="ru-RU" sz="2200" dirty="0" smtClean="0">
                <a:solidFill>
                  <a:srgbClr val="0000CC"/>
                </a:solidFill>
                <a:cs typeface="Times New Roman" pitchFamily="18" charset="0"/>
              </a:rPr>
              <a:t> </a:t>
            </a:r>
            <a:r>
              <a:rPr lang="ru-RU" sz="2200" dirty="0" smtClean="0">
                <a:cs typeface="Times New Roman" pitchFamily="18" charset="0"/>
              </a:rPr>
              <a:t/>
            </a:r>
            <a:br>
              <a:rPr lang="ru-RU" sz="2200" dirty="0" smtClean="0">
                <a:cs typeface="Times New Roman" pitchFamily="18" charset="0"/>
              </a:rPr>
            </a:br>
            <a:r>
              <a:rPr lang="ru-RU" sz="2200" dirty="0" smtClean="0">
                <a:cs typeface="Times New Roman" pitchFamily="18" charset="0"/>
              </a:rPr>
              <a:t>- рак щитовидной </a:t>
            </a:r>
            <a:r>
              <a:rPr lang="ru-RU" sz="2200" dirty="0" smtClean="0">
                <a:solidFill>
                  <a:schemeClr val="tx1"/>
                </a:solidFill>
                <a:cs typeface="Times New Roman" pitchFamily="18" charset="0"/>
              </a:rPr>
              <a:t>железы – 11, </a:t>
            </a:r>
            <a:br>
              <a:rPr lang="ru-RU" sz="2200" dirty="0" smtClean="0">
                <a:solidFill>
                  <a:schemeClr val="tx1"/>
                </a:solidFill>
                <a:cs typeface="Times New Roman" pitchFamily="18" charset="0"/>
              </a:rPr>
            </a:br>
            <a:r>
              <a:rPr lang="ru-RU" sz="2200" dirty="0" smtClean="0">
                <a:solidFill>
                  <a:schemeClr val="tx1"/>
                </a:solidFill>
                <a:cs typeface="Times New Roman" pitchFamily="18" charset="0"/>
              </a:rPr>
              <a:t>- рак легкого – 10,  </a:t>
            </a:r>
            <a:br>
              <a:rPr lang="ru-RU" sz="2200" dirty="0" smtClean="0">
                <a:solidFill>
                  <a:schemeClr val="tx1"/>
                </a:solidFill>
                <a:cs typeface="Times New Roman" pitchFamily="18" charset="0"/>
              </a:rPr>
            </a:br>
            <a:r>
              <a:rPr lang="ru-RU" sz="2200" dirty="0" smtClean="0">
                <a:solidFill>
                  <a:schemeClr val="tx1"/>
                </a:solidFill>
                <a:cs typeface="Times New Roman" pitchFamily="18" charset="0"/>
              </a:rPr>
              <a:t>- </a:t>
            </a:r>
            <a:r>
              <a:rPr lang="ru-RU" sz="2200" dirty="0" smtClean="0">
                <a:solidFill>
                  <a:schemeClr val="tx1"/>
                </a:solidFill>
              </a:rPr>
              <a:t>рак почки – 4, </a:t>
            </a:r>
            <a:br>
              <a:rPr lang="ru-RU" sz="2200" dirty="0" smtClean="0">
                <a:solidFill>
                  <a:schemeClr val="tx1"/>
                </a:solidFill>
              </a:rPr>
            </a:br>
            <a:r>
              <a:rPr lang="ru-RU" sz="2200" dirty="0" smtClean="0">
                <a:solidFill>
                  <a:schemeClr val="tx1"/>
                </a:solidFill>
              </a:rPr>
              <a:t>- </a:t>
            </a:r>
            <a:r>
              <a:rPr lang="ru-RU" sz="2200" dirty="0" smtClean="0">
                <a:solidFill>
                  <a:schemeClr val="tx1"/>
                </a:solidFill>
                <a:cs typeface="Times New Roman" pitchFamily="18" charset="0"/>
              </a:rPr>
              <a:t>рак кожи – 17,</a:t>
            </a:r>
            <a:r>
              <a:rPr lang="en-US" sz="2200" dirty="0" smtClean="0">
                <a:solidFill>
                  <a:schemeClr val="tx1"/>
                </a:solidFill>
                <a:cs typeface="Times New Roman" pitchFamily="18" charset="0"/>
              </a:rPr>
              <a:t> </a:t>
            </a:r>
            <a:r>
              <a:rPr lang="ru-RU" sz="2200" dirty="0" smtClean="0">
                <a:solidFill>
                  <a:schemeClr val="tx1"/>
                </a:solidFill>
                <a:cs typeface="Times New Roman" pitchFamily="18" charset="0"/>
              </a:rPr>
              <a:t/>
            </a:r>
            <a:br>
              <a:rPr lang="ru-RU" sz="2200" dirty="0" smtClean="0">
                <a:solidFill>
                  <a:schemeClr val="tx1"/>
                </a:solidFill>
                <a:cs typeface="Times New Roman" pitchFamily="18" charset="0"/>
              </a:rPr>
            </a:br>
            <a:r>
              <a:rPr lang="ru-RU" sz="2200" dirty="0" smtClean="0">
                <a:solidFill>
                  <a:schemeClr val="tx1"/>
                </a:solidFill>
                <a:cs typeface="Times New Roman" pitchFamily="18" charset="0"/>
              </a:rPr>
              <a:t>- </a:t>
            </a:r>
            <a:r>
              <a:rPr lang="ru-RU" sz="2200" dirty="0" smtClean="0">
                <a:solidFill>
                  <a:schemeClr val="tx1"/>
                </a:solidFill>
              </a:rPr>
              <a:t>рак мочевого пузыря – 3,</a:t>
            </a:r>
            <a:r>
              <a:rPr lang="ru-RU" sz="2200" dirty="0" smtClean="0">
                <a:solidFill>
                  <a:schemeClr val="tx1"/>
                </a:solidFill>
                <a:cs typeface="Times New Roman" pitchFamily="18" charset="0"/>
              </a:rPr>
              <a:t> </a:t>
            </a:r>
            <a:br>
              <a:rPr lang="ru-RU" sz="2200" dirty="0" smtClean="0">
                <a:solidFill>
                  <a:schemeClr val="tx1"/>
                </a:solidFill>
                <a:cs typeface="Times New Roman" pitchFamily="18" charset="0"/>
              </a:rPr>
            </a:br>
            <a:r>
              <a:rPr lang="ru-RU" sz="2200" dirty="0" smtClean="0">
                <a:solidFill>
                  <a:schemeClr val="tx1"/>
                </a:solidFill>
                <a:cs typeface="Times New Roman" pitchFamily="18" charset="0"/>
              </a:rPr>
              <a:t>- рак гортани – 3</a:t>
            </a:r>
            <a:r>
              <a:rPr lang="ru-RU" sz="2200" dirty="0" smtClean="0">
                <a:solidFill>
                  <a:schemeClr val="tx1"/>
                </a:solidFill>
              </a:rPr>
              <a:t>, </a:t>
            </a:r>
            <a:br>
              <a:rPr lang="ru-RU" sz="2200" dirty="0" smtClean="0">
                <a:solidFill>
                  <a:schemeClr val="tx1"/>
                </a:solidFill>
              </a:rPr>
            </a:br>
            <a:r>
              <a:rPr lang="ru-RU" sz="2200" dirty="0" smtClean="0">
                <a:solidFill>
                  <a:schemeClr val="tx1"/>
                </a:solidFill>
              </a:rPr>
              <a:t>- рак ободочной кишки – 4, </a:t>
            </a:r>
            <a:br>
              <a:rPr lang="ru-RU" sz="2200" dirty="0" smtClean="0">
                <a:solidFill>
                  <a:schemeClr val="tx1"/>
                </a:solidFill>
              </a:rPr>
            </a:br>
            <a:r>
              <a:rPr lang="ru-RU" sz="2200" dirty="0" smtClean="0">
                <a:solidFill>
                  <a:schemeClr val="tx1"/>
                </a:solidFill>
              </a:rPr>
              <a:t>- рак желудка – 4,</a:t>
            </a:r>
            <a:br>
              <a:rPr lang="ru-RU" sz="2200" dirty="0" smtClean="0">
                <a:solidFill>
                  <a:schemeClr val="tx1"/>
                </a:solidFill>
              </a:rPr>
            </a:br>
            <a:r>
              <a:rPr lang="ru-RU" sz="2200" dirty="0" smtClean="0">
                <a:solidFill>
                  <a:schemeClr val="tx1"/>
                </a:solidFill>
              </a:rPr>
              <a:t>- предстательной железы – 11, </a:t>
            </a:r>
            <a:br>
              <a:rPr lang="ru-RU" sz="2200" dirty="0" smtClean="0">
                <a:solidFill>
                  <a:schemeClr val="tx1"/>
                </a:solidFill>
              </a:rPr>
            </a:br>
            <a:r>
              <a:rPr lang="ru-RU" sz="2200" dirty="0" smtClean="0">
                <a:solidFill>
                  <a:schemeClr val="tx1"/>
                </a:solidFill>
              </a:rPr>
              <a:t>- </a:t>
            </a:r>
            <a:r>
              <a:rPr lang="ru-RU" sz="2200" dirty="0" err="1" smtClean="0">
                <a:solidFill>
                  <a:schemeClr val="tx1"/>
                </a:solidFill>
              </a:rPr>
              <a:t>неходжкинская</a:t>
            </a:r>
            <a:r>
              <a:rPr lang="ru-RU" sz="2200" dirty="0" smtClean="0">
                <a:solidFill>
                  <a:schemeClr val="tx1"/>
                </a:solidFill>
              </a:rPr>
              <a:t> </a:t>
            </a:r>
            <a:r>
              <a:rPr lang="ru-RU" sz="2200" dirty="0" err="1" smtClean="0">
                <a:solidFill>
                  <a:schemeClr val="tx1"/>
                </a:solidFill>
              </a:rPr>
              <a:t>лимфома</a:t>
            </a:r>
            <a:r>
              <a:rPr lang="ru-RU" sz="2200" dirty="0" smtClean="0">
                <a:solidFill>
                  <a:schemeClr val="tx1"/>
                </a:solidFill>
              </a:rPr>
              <a:t> – 3</a:t>
            </a:r>
            <a:r>
              <a:rPr lang="ru-RU" sz="2200" dirty="0" smtClean="0">
                <a:cs typeface="Times New Roman" pitchFamily="18" charset="0"/>
              </a:rPr>
              <a:t>, </a:t>
            </a:r>
            <a:br>
              <a:rPr lang="ru-RU" sz="2200" dirty="0" smtClean="0">
                <a:cs typeface="Times New Roman" pitchFamily="18" charset="0"/>
              </a:rPr>
            </a:br>
            <a:r>
              <a:rPr lang="en-US" sz="2200" dirty="0" smtClean="0">
                <a:cs typeface="Times New Roman" pitchFamily="18" charset="0"/>
              </a:rPr>
              <a:t>- </a:t>
            </a:r>
            <a:r>
              <a:rPr lang="ru-RU" sz="2200" dirty="0" smtClean="0">
                <a:cs typeface="Times New Roman" pitchFamily="18" charset="0"/>
              </a:rPr>
              <a:t>рак молочной железы - 2,</a:t>
            </a:r>
            <a:br>
              <a:rPr lang="ru-RU" sz="2200" dirty="0" smtClean="0">
                <a:cs typeface="Times New Roman" pitchFamily="18" charset="0"/>
              </a:rPr>
            </a:br>
            <a:r>
              <a:rPr lang="ru-RU" sz="2200" dirty="0" smtClean="0">
                <a:cs typeface="Times New Roman" pitchFamily="18" charset="0"/>
              </a:rPr>
              <a:t>- рак шейки матки – 2.</a:t>
            </a:r>
            <a:br>
              <a:rPr lang="ru-RU" sz="2200" dirty="0" smtClean="0">
                <a:cs typeface="Times New Roman" pitchFamily="18" charset="0"/>
              </a:rPr>
            </a:br>
            <a:r>
              <a:rPr lang="ru-RU" sz="2200" b="1" dirty="0" smtClean="0">
                <a:solidFill>
                  <a:srgbClr val="FF0066"/>
                </a:solidFill>
                <a:cs typeface="Times New Roman" pitchFamily="18" charset="0"/>
              </a:rPr>
              <a:t>Ранние формы</a:t>
            </a:r>
            <a:r>
              <a:rPr lang="ru-RU" sz="2200" dirty="0" smtClean="0">
                <a:cs typeface="Times New Roman" pitchFamily="18" charset="0"/>
              </a:rPr>
              <a:t> </a:t>
            </a:r>
            <a:r>
              <a:rPr lang="ru-RU" sz="2200" dirty="0" smtClean="0"/>
              <a:t>з</a:t>
            </a:r>
            <a:r>
              <a:rPr lang="ru-RU" sz="2200" dirty="0" smtClean="0">
                <a:cs typeface="Times New Roman" pitchFamily="18" charset="0"/>
              </a:rPr>
              <a:t>локачественных новообразований (</a:t>
            </a:r>
            <a:r>
              <a:rPr lang="en-US" sz="2200" dirty="0" smtClean="0">
                <a:cs typeface="Times New Roman" pitchFamily="18" charset="0"/>
              </a:rPr>
              <a:t>I</a:t>
            </a:r>
            <a:r>
              <a:rPr lang="ru-RU" sz="2200" dirty="0" smtClean="0">
                <a:cs typeface="Times New Roman" pitchFamily="18" charset="0"/>
              </a:rPr>
              <a:t>-</a:t>
            </a:r>
            <a:r>
              <a:rPr lang="en-US" sz="2200" dirty="0" smtClean="0">
                <a:cs typeface="Times New Roman" pitchFamily="18" charset="0"/>
              </a:rPr>
              <a:t>II</a:t>
            </a:r>
            <a:r>
              <a:rPr lang="ru-RU" sz="2200" dirty="0" smtClean="0">
                <a:cs typeface="Times New Roman" pitchFamily="18" charset="0"/>
              </a:rPr>
              <a:t> ст.)</a:t>
            </a:r>
            <a:r>
              <a:rPr lang="ru-RU" sz="2200" dirty="0" smtClean="0"/>
              <a:t> были</a:t>
            </a:r>
            <a:r>
              <a:rPr lang="ru-RU" sz="2200" dirty="0" smtClean="0">
                <a:cs typeface="Times New Roman" pitchFamily="18" charset="0"/>
              </a:rPr>
              <a:t> выявлен</a:t>
            </a:r>
            <a:r>
              <a:rPr lang="ru-RU" sz="2200" dirty="0" smtClean="0"/>
              <a:t>ы</a:t>
            </a:r>
            <a:r>
              <a:rPr lang="ru-RU" sz="2200" dirty="0" smtClean="0">
                <a:cs typeface="Times New Roman" pitchFamily="18" charset="0"/>
              </a:rPr>
              <a:t> у 70 </a:t>
            </a:r>
            <a:r>
              <a:rPr lang="ru-RU" sz="2800" b="1" dirty="0" smtClean="0">
                <a:solidFill>
                  <a:srgbClr val="FF3399"/>
                </a:solidFill>
                <a:cs typeface="Times New Roman" pitchFamily="18" charset="0"/>
              </a:rPr>
              <a:t>(94,5%)</a:t>
            </a:r>
            <a:r>
              <a:rPr lang="ru-RU" sz="2200" dirty="0" smtClean="0">
                <a:cs typeface="Times New Roman" pitchFamily="18" charset="0"/>
              </a:rPr>
              <a:t>, </a:t>
            </a:r>
            <a:br>
              <a:rPr lang="ru-RU" sz="2200" dirty="0" smtClean="0">
                <a:cs typeface="Times New Roman" pitchFamily="18" charset="0"/>
              </a:rPr>
            </a:br>
            <a:r>
              <a:rPr lang="en-US" sz="2200" b="1" dirty="0" smtClean="0">
                <a:solidFill>
                  <a:srgbClr val="FF0066"/>
                </a:solidFill>
                <a:cs typeface="Times New Roman" pitchFamily="18" charset="0"/>
              </a:rPr>
              <a:t>III</a:t>
            </a:r>
            <a:r>
              <a:rPr lang="ru-RU" sz="2200" b="1" dirty="0" smtClean="0">
                <a:solidFill>
                  <a:srgbClr val="FF0066"/>
                </a:solidFill>
                <a:cs typeface="Times New Roman" pitchFamily="18" charset="0"/>
              </a:rPr>
              <a:t> стадия</a:t>
            </a:r>
            <a:r>
              <a:rPr lang="ru-RU" sz="2200" dirty="0" smtClean="0">
                <a:cs typeface="Times New Roman" pitchFamily="18" charset="0"/>
              </a:rPr>
              <a:t> </a:t>
            </a:r>
            <a:r>
              <a:rPr lang="ru-RU" sz="2200" dirty="0" smtClean="0"/>
              <a:t>- </a:t>
            </a:r>
            <a:r>
              <a:rPr lang="ru-RU" sz="2200" dirty="0" smtClean="0">
                <a:cs typeface="Times New Roman" pitchFamily="18" charset="0"/>
              </a:rPr>
              <a:t>у </a:t>
            </a:r>
            <a:r>
              <a:rPr lang="ru-RU" sz="2200" dirty="0" smtClean="0"/>
              <a:t> </a:t>
            </a:r>
            <a:r>
              <a:rPr lang="ru-RU" sz="2200" dirty="0" smtClean="0">
                <a:cs typeface="Times New Roman" pitchFamily="18" charset="0"/>
              </a:rPr>
              <a:t>4-х </a:t>
            </a:r>
            <a:r>
              <a:rPr lang="ru-RU" sz="2200" dirty="0" smtClean="0">
                <a:solidFill>
                  <a:schemeClr val="tx1"/>
                </a:solidFill>
                <a:cs typeface="Times New Roman" pitchFamily="18" charset="0"/>
              </a:rPr>
              <a:t>больных</a:t>
            </a:r>
            <a:r>
              <a:rPr lang="ru-RU" sz="2200" dirty="0" smtClean="0">
                <a:solidFill>
                  <a:schemeClr val="tx1"/>
                </a:solidFill>
              </a:rPr>
              <a:t>.</a:t>
            </a:r>
            <a:r>
              <a:rPr lang="ru-RU" sz="2200" dirty="0" smtClean="0">
                <a:solidFill>
                  <a:schemeClr val="tx1"/>
                </a:solidFill>
                <a:cs typeface="Times New Roman" pitchFamily="18" charset="0"/>
              </a:rPr>
              <a:t> </a:t>
            </a:r>
          </a:p>
        </p:txBody>
      </p:sp>
      <p:sp>
        <p:nvSpPr>
          <p:cNvPr id="96259" name="Text Box 4"/>
          <p:cNvSpPr txBox="1">
            <a:spLocks noChangeArrowheads="1"/>
          </p:cNvSpPr>
          <p:nvPr/>
        </p:nvSpPr>
        <p:spPr bwMode="auto">
          <a:xfrm>
            <a:off x="3708400" y="6508750"/>
            <a:ext cx="5392738" cy="304800"/>
          </a:xfrm>
          <a:prstGeom prst="rect">
            <a:avLst/>
          </a:prstGeom>
          <a:noFill/>
          <a:ln w="9525">
            <a:noFill/>
            <a:miter lim="800000"/>
            <a:headEnd/>
            <a:tailEnd/>
          </a:ln>
        </p:spPr>
        <p:txBody>
          <a:bodyPr>
            <a:spAutoFit/>
          </a:bodyPr>
          <a:lstStyle/>
          <a:p>
            <a:pPr algn="r">
              <a:spcBef>
                <a:spcPct val="50000"/>
              </a:spcBef>
            </a:pPr>
            <a:r>
              <a:rPr lang="ru-RU" sz="1400" i="1">
                <a:latin typeface="Times New Roman" pitchFamily="18" charset="0"/>
              </a:rPr>
              <a:t>Лазарев А.Ф., Петрова В.Д. Синкина Т.В., 2015</a:t>
            </a:r>
          </a:p>
        </p:txBody>
      </p:sp>
      <p:sp>
        <p:nvSpPr>
          <p:cNvPr id="5" name="Прямоугольник 4"/>
          <p:cNvSpPr/>
          <p:nvPr/>
        </p:nvSpPr>
        <p:spPr>
          <a:xfrm>
            <a:off x="0" y="0"/>
            <a:ext cx="8893175" cy="461963"/>
          </a:xfrm>
          <a:prstGeom prst="rect">
            <a:avLst/>
          </a:prstGeom>
        </p:spPr>
        <p:txBody>
          <a:bodyPr>
            <a:spAutoFit/>
          </a:bodyPr>
          <a:lstStyle/>
          <a:p>
            <a:pPr>
              <a:defRPr/>
            </a:pPr>
            <a:r>
              <a:rPr lang="ru-RU" sz="2400" b="1" kern="0" dirty="0">
                <a:solidFill>
                  <a:srgbClr val="0000CC"/>
                </a:solidFill>
                <a:latin typeface="Times New Roman"/>
                <a:ea typeface="+mj-ea"/>
                <a:cs typeface="Times New Roman" pitchFamily="18" charset="0"/>
              </a:rPr>
              <a:t>П</a:t>
            </a:r>
            <a:r>
              <a:rPr lang="ru-RU" sz="2400" b="1" kern="0" dirty="0" err="1">
                <a:solidFill>
                  <a:srgbClr val="0000CC"/>
                </a:solidFill>
                <a:latin typeface="Times New Roman"/>
                <a:ea typeface="+mj-ea"/>
                <a:cs typeface="Times New Roman" pitchFamily="18" charset="0"/>
              </a:rPr>
              <a:t>острадавшие</a:t>
            </a:r>
            <a:r>
              <a:rPr lang="ru-RU" sz="2400" b="1" kern="0" dirty="0">
                <a:solidFill>
                  <a:srgbClr val="0000CC"/>
                </a:solidFill>
                <a:latin typeface="Times New Roman"/>
                <a:ea typeface="+mj-ea"/>
                <a:cs typeface="Times New Roman" pitchFamily="18" charset="0"/>
              </a:rPr>
              <a:t> вследствие радиационных катастроф</a:t>
            </a:r>
            <a:endParaRPr lang="ru-RU" sz="2400" dirty="0">
              <a:latin typeface="Arial"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idx="4294967295"/>
          </p:nvPr>
        </p:nvSpPr>
        <p:spPr>
          <a:xfrm>
            <a:off x="323850" y="549275"/>
            <a:ext cx="8820150" cy="5543550"/>
          </a:xfrm>
          <a:noFill/>
          <a:ln>
            <a:solidFill>
              <a:schemeClr val="accent1"/>
            </a:solidFill>
          </a:ln>
        </p:spPr>
        <p:txBody>
          <a:bodyPr tIns="10800" bIns="10800"/>
          <a:lstStyle/>
          <a:p>
            <a:pPr eaLnBrk="1" hangingPunct="1"/>
            <a:r>
              <a:rPr lang="ru-RU" sz="2200" smtClean="0">
                <a:cs typeface="Times New Roman" pitchFamily="18" charset="0"/>
              </a:rPr>
              <a:t>Злокачественные новообразования в 200</a:t>
            </a:r>
            <a:r>
              <a:rPr lang="ru-RU" sz="2200" smtClean="0"/>
              <a:t>3-2015</a:t>
            </a:r>
            <a:r>
              <a:rPr lang="ru-RU" sz="2200" smtClean="0">
                <a:cs typeface="Times New Roman" pitchFamily="18" charset="0"/>
              </a:rPr>
              <a:t>гг были </a:t>
            </a:r>
            <a:r>
              <a:rPr lang="ru-RU" sz="2200" b="1" smtClean="0">
                <a:solidFill>
                  <a:srgbClr val="FF0066"/>
                </a:solidFill>
                <a:cs typeface="Times New Roman" pitchFamily="18" charset="0"/>
              </a:rPr>
              <a:t>выявлены</a:t>
            </a:r>
            <a:r>
              <a:rPr lang="ru-RU" sz="2200" smtClean="0">
                <a:cs typeface="Times New Roman" pitchFamily="18" charset="0"/>
              </a:rPr>
              <a:t>:</a:t>
            </a:r>
            <a:br>
              <a:rPr lang="ru-RU" sz="2200" smtClean="0">
                <a:cs typeface="Times New Roman" pitchFamily="18" charset="0"/>
              </a:rPr>
            </a:br>
            <a:r>
              <a:rPr lang="ru-RU" sz="2200" smtClean="0">
                <a:cs typeface="Times New Roman" pitchFamily="18" charset="0"/>
              </a:rPr>
              <a:t>- рак молочной железы – 106, </a:t>
            </a:r>
            <a:br>
              <a:rPr lang="ru-RU" sz="2200" smtClean="0">
                <a:cs typeface="Times New Roman" pitchFamily="18" charset="0"/>
              </a:rPr>
            </a:br>
            <a:r>
              <a:rPr lang="ru-RU" sz="2200" smtClean="0">
                <a:cs typeface="Times New Roman" pitchFamily="18" charset="0"/>
              </a:rPr>
              <a:t>- рак кожи – 59, </a:t>
            </a:r>
            <a:br>
              <a:rPr lang="ru-RU" sz="2200" smtClean="0">
                <a:cs typeface="Times New Roman" pitchFamily="18" charset="0"/>
              </a:rPr>
            </a:br>
            <a:r>
              <a:rPr lang="ru-RU" sz="2200" smtClean="0">
                <a:cs typeface="Times New Roman" pitchFamily="18" charset="0"/>
              </a:rPr>
              <a:t>- рак щитовидной железы </a:t>
            </a:r>
            <a:r>
              <a:rPr lang="ru-RU" sz="2200" smtClean="0">
                <a:solidFill>
                  <a:schemeClr val="tx1"/>
                </a:solidFill>
                <a:cs typeface="Times New Roman" pitchFamily="18" charset="0"/>
              </a:rPr>
              <a:t>– 34, </a:t>
            </a:r>
            <a:br>
              <a:rPr lang="ru-RU" sz="2200" smtClean="0">
                <a:solidFill>
                  <a:schemeClr val="tx1"/>
                </a:solidFill>
                <a:cs typeface="Times New Roman" pitchFamily="18" charset="0"/>
              </a:rPr>
            </a:br>
            <a:r>
              <a:rPr lang="ru-RU" sz="2200" smtClean="0">
                <a:solidFill>
                  <a:schemeClr val="tx1"/>
                </a:solidFill>
                <a:cs typeface="Times New Roman" pitchFamily="18" charset="0"/>
              </a:rPr>
              <a:t>- рак легкого – 7, </a:t>
            </a:r>
            <a:br>
              <a:rPr lang="ru-RU" sz="2200" smtClean="0">
                <a:solidFill>
                  <a:schemeClr val="tx1"/>
                </a:solidFill>
                <a:cs typeface="Times New Roman" pitchFamily="18" charset="0"/>
              </a:rPr>
            </a:br>
            <a:r>
              <a:rPr lang="ru-RU" sz="2200" smtClean="0">
                <a:solidFill>
                  <a:schemeClr val="tx1"/>
                </a:solidFill>
                <a:cs typeface="Times New Roman" pitchFamily="18" charset="0"/>
              </a:rPr>
              <a:t>- рак тел</a:t>
            </a:r>
            <a:r>
              <a:rPr lang="ru-RU" sz="2200" smtClean="0">
                <a:solidFill>
                  <a:schemeClr val="tx1"/>
                </a:solidFill>
              </a:rPr>
              <a:t>а</a:t>
            </a:r>
            <a:r>
              <a:rPr lang="ru-RU" sz="2200" smtClean="0">
                <a:solidFill>
                  <a:schemeClr val="tx1"/>
                </a:solidFill>
                <a:cs typeface="Times New Roman" pitchFamily="18" charset="0"/>
              </a:rPr>
              <a:t> </a:t>
            </a:r>
            <a:r>
              <a:rPr lang="ru-RU" sz="2200" smtClean="0">
                <a:cs typeface="Times New Roman" pitchFamily="18" charset="0"/>
              </a:rPr>
              <a:t>матки – 6, </a:t>
            </a:r>
            <a:br>
              <a:rPr lang="ru-RU" sz="2200" smtClean="0">
                <a:cs typeface="Times New Roman" pitchFamily="18" charset="0"/>
              </a:rPr>
            </a:br>
            <a:r>
              <a:rPr lang="ru-RU" sz="2200" smtClean="0">
                <a:cs typeface="Times New Roman" pitchFamily="18" charset="0"/>
              </a:rPr>
              <a:t>- рак шейки матки – 11, </a:t>
            </a:r>
            <a:br>
              <a:rPr lang="ru-RU" sz="2200" smtClean="0">
                <a:cs typeface="Times New Roman" pitchFamily="18" charset="0"/>
              </a:rPr>
            </a:br>
            <a:r>
              <a:rPr lang="ru-RU" sz="2200" smtClean="0">
                <a:cs typeface="Times New Roman" pitchFamily="18" charset="0"/>
              </a:rPr>
              <a:t>- рак толстой кишки – 13, </a:t>
            </a:r>
            <a:br>
              <a:rPr lang="ru-RU" sz="2200" smtClean="0">
                <a:cs typeface="Times New Roman" pitchFamily="18" charset="0"/>
              </a:rPr>
            </a:br>
            <a:r>
              <a:rPr lang="ru-RU" sz="2200" smtClean="0">
                <a:cs typeface="Times New Roman" pitchFamily="18" charset="0"/>
              </a:rPr>
              <a:t>- рак желудка – 9,</a:t>
            </a:r>
            <a:br>
              <a:rPr lang="ru-RU" sz="2200" smtClean="0">
                <a:cs typeface="Times New Roman" pitchFamily="18" charset="0"/>
              </a:rPr>
            </a:br>
            <a:r>
              <a:rPr lang="ru-RU" sz="2200" smtClean="0">
                <a:cs typeface="Times New Roman" pitchFamily="18" charset="0"/>
              </a:rPr>
              <a:t>- рак яичников – 4,</a:t>
            </a:r>
            <a:br>
              <a:rPr lang="ru-RU" sz="2200" smtClean="0">
                <a:cs typeface="Times New Roman" pitchFamily="18" charset="0"/>
              </a:rPr>
            </a:br>
            <a:r>
              <a:rPr lang="ru-RU" sz="2200" smtClean="0">
                <a:cs typeface="Times New Roman" pitchFamily="18" charset="0"/>
              </a:rPr>
              <a:t>- рак предстательной железы </a:t>
            </a:r>
            <a:r>
              <a:rPr lang="en-US" sz="2200" smtClean="0">
                <a:cs typeface="Times New Roman" pitchFamily="18" charset="0"/>
              </a:rPr>
              <a:t>–</a:t>
            </a:r>
            <a:r>
              <a:rPr lang="ru-RU" sz="2200" smtClean="0">
                <a:cs typeface="Times New Roman" pitchFamily="18" charset="0"/>
              </a:rPr>
              <a:t> 7,</a:t>
            </a:r>
            <a:br>
              <a:rPr lang="ru-RU" sz="2200" smtClean="0">
                <a:cs typeface="Times New Roman" pitchFamily="18" charset="0"/>
              </a:rPr>
            </a:br>
            <a:r>
              <a:rPr lang="ru-RU" sz="2200" smtClean="0">
                <a:cs typeface="Times New Roman" pitchFamily="18" charset="0"/>
              </a:rPr>
              <a:t>- рак почки - 4 - 5,3% от </a:t>
            </a:r>
            <a:r>
              <a:rPr lang="ru-RU" sz="2200" smtClean="0"/>
              <a:t>их </a:t>
            </a:r>
            <a:r>
              <a:rPr lang="ru-RU" sz="2200" smtClean="0">
                <a:cs typeface="Times New Roman" pitchFamily="18" charset="0"/>
              </a:rPr>
              <a:t>числа в регистре. </a:t>
            </a:r>
            <a:br>
              <a:rPr lang="ru-RU" sz="2200" smtClean="0">
                <a:cs typeface="Times New Roman" pitchFamily="18" charset="0"/>
              </a:rPr>
            </a:br>
            <a:r>
              <a:rPr lang="ru-RU" sz="2200" b="1" smtClean="0">
                <a:solidFill>
                  <a:srgbClr val="FF0066"/>
                </a:solidFill>
                <a:cs typeface="Times New Roman" pitchFamily="18" charset="0"/>
              </a:rPr>
              <a:t>Ранние формы</a:t>
            </a:r>
            <a:r>
              <a:rPr lang="ru-RU" sz="2200" smtClean="0">
                <a:cs typeface="Times New Roman" pitchFamily="18" charset="0"/>
              </a:rPr>
              <a:t> злокачественных новообразований (</a:t>
            </a:r>
            <a:r>
              <a:rPr lang="en-US" sz="2200" smtClean="0">
                <a:cs typeface="Times New Roman" pitchFamily="18" charset="0"/>
              </a:rPr>
              <a:t>I</a:t>
            </a:r>
            <a:r>
              <a:rPr lang="ru-RU" sz="2200" smtClean="0">
                <a:cs typeface="Times New Roman" pitchFamily="18" charset="0"/>
              </a:rPr>
              <a:t>-</a:t>
            </a:r>
            <a:r>
              <a:rPr lang="en-US" sz="2200" smtClean="0">
                <a:cs typeface="Times New Roman" pitchFamily="18" charset="0"/>
              </a:rPr>
              <a:t>II</a:t>
            </a:r>
            <a:r>
              <a:rPr lang="ru-RU" sz="2200" smtClean="0">
                <a:cs typeface="Times New Roman" pitchFamily="18" charset="0"/>
              </a:rPr>
              <a:t> ст.) </a:t>
            </a:r>
            <a:r>
              <a:rPr lang="ru-RU" sz="2200" smtClean="0"/>
              <a:t>обнаружены</a:t>
            </a:r>
            <a:r>
              <a:rPr lang="ru-RU" sz="2200" smtClean="0">
                <a:cs typeface="Times New Roman" pitchFamily="18" charset="0"/>
              </a:rPr>
              <a:t> в этой группе у 254 (97,7%) </a:t>
            </a:r>
            <a:br>
              <a:rPr lang="ru-RU" sz="2200" smtClean="0">
                <a:cs typeface="Times New Roman" pitchFamily="18" charset="0"/>
              </a:rPr>
            </a:br>
            <a:r>
              <a:rPr lang="en-US" sz="2200" b="1" smtClean="0">
                <a:solidFill>
                  <a:srgbClr val="FF0066"/>
                </a:solidFill>
                <a:cs typeface="Times New Roman" pitchFamily="18" charset="0"/>
              </a:rPr>
              <a:t>III</a:t>
            </a:r>
            <a:r>
              <a:rPr lang="ru-RU" sz="2200" b="1" smtClean="0">
                <a:solidFill>
                  <a:srgbClr val="FF0066"/>
                </a:solidFill>
                <a:cs typeface="Times New Roman" pitchFamily="18" charset="0"/>
              </a:rPr>
              <a:t> стадии</a:t>
            </a:r>
            <a:r>
              <a:rPr lang="ru-RU" sz="2200" smtClean="0">
                <a:cs typeface="Times New Roman" pitchFamily="18" charset="0"/>
              </a:rPr>
              <a:t> </a:t>
            </a:r>
            <a:r>
              <a:rPr lang="ru-RU" sz="2200" smtClean="0"/>
              <a:t>- у</a:t>
            </a:r>
            <a:r>
              <a:rPr lang="ru-RU" sz="2200" smtClean="0">
                <a:cs typeface="Times New Roman" pitchFamily="18" charset="0"/>
              </a:rPr>
              <a:t> 6-х больных</a:t>
            </a:r>
            <a:r>
              <a:rPr lang="ru-RU" sz="2200" smtClean="0"/>
              <a:t>.</a:t>
            </a:r>
            <a:endParaRPr lang="ru-RU" sz="2200" smtClean="0">
              <a:cs typeface="Times New Roman" pitchFamily="18" charset="0"/>
            </a:endParaRPr>
          </a:p>
        </p:txBody>
      </p:sp>
      <p:sp>
        <p:nvSpPr>
          <p:cNvPr id="97283" name="Text Box 4"/>
          <p:cNvSpPr txBox="1">
            <a:spLocks noChangeArrowheads="1"/>
          </p:cNvSpPr>
          <p:nvPr/>
        </p:nvSpPr>
        <p:spPr bwMode="auto">
          <a:xfrm>
            <a:off x="3708400" y="6508750"/>
            <a:ext cx="5392738" cy="304800"/>
          </a:xfrm>
          <a:prstGeom prst="rect">
            <a:avLst/>
          </a:prstGeom>
          <a:noFill/>
          <a:ln w="9525">
            <a:noFill/>
            <a:miter lim="800000"/>
            <a:headEnd/>
            <a:tailEnd/>
          </a:ln>
        </p:spPr>
        <p:txBody>
          <a:bodyPr>
            <a:spAutoFit/>
          </a:bodyPr>
          <a:lstStyle/>
          <a:p>
            <a:pPr algn="r">
              <a:spcBef>
                <a:spcPct val="50000"/>
              </a:spcBef>
            </a:pPr>
            <a:r>
              <a:rPr lang="ru-RU" sz="1400" i="1">
                <a:latin typeface="Times New Roman" pitchFamily="18" charset="0"/>
              </a:rPr>
              <a:t>Лазарев А.Ф., Петрова В.Д. Синкина Т.В., 2015</a:t>
            </a:r>
          </a:p>
        </p:txBody>
      </p:sp>
      <p:sp>
        <p:nvSpPr>
          <p:cNvPr id="5" name="Прямоугольник 4"/>
          <p:cNvSpPr/>
          <p:nvPr/>
        </p:nvSpPr>
        <p:spPr>
          <a:xfrm>
            <a:off x="323850" y="0"/>
            <a:ext cx="6651625" cy="461963"/>
          </a:xfrm>
          <a:prstGeom prst="rect">
            <a:avLst/>
          </a:prstGeom>
        </p:spPr>
        <p:txBody>
          <a:bodyPr>
            <a:spAutoFit/>
          </a:bodyPr>
          <a:lstStyle/>
          <a:p>
            <a:pPr>
              <a:defRPr/>
            </a:pPr>
            <a:r>
              <a:rPr lang="ru-RU" sz="2400" b="1" kern="0" dirty="0">
                <a:solidFill>
                  <a:srgbClr val="0000CC"/>
                </a:solidFill>
                <a:latin typeface="Times New Roman"/>
                <a:ea typeface="+mj-ea"/>
                <a:cs typeface="Times New Roman" pitchFamily="18" charset="0"/>
              </a:rPr>
              <a:t>Члены </a:t>
            </a:r>
            <a:r>
              <a:rPr lang="ru-RU" sz="2400" b="1" kern="0" dirty="0">
                <a:solidFill>
                  <a:srgbClr val="0000CC"/>
                </a:solidFill>
                <a:latin typeface="Times New Roman"/>
                <a:ea typeface="+mj-ea"/>
                <a:cs typeface="+mj-cs"/>
              </a:rPr>
              <a:t>«</a:t>
            </a:r>
            <a:r>
              <a:rPr lang="ru-RU" sz="2400" b="1" kern="0" dirty="0">
                <a:solidFill>
                  <a:srgbClr val="0000CC"/>
                </a:solidFill>
                <a:latin typeface="Times New Roman"/>
                <a:ea typeface="+mj-ea"/>
                <a:cs typeface="Times New Roman" pitchFamily="18" charset="0"/>
              </a:rPr>
              <a:t>раковых</a:t>
            </a:r>
            <a:r>
              <a:rPr lang="ru-RU" sz="2400" b="1" kern="0" dirty="0">
                <a:solidFill>
                  <a:srgbClr val="0000CC"/>
                </a:solidFill>
                <a:latin typeface="Times New Roman"/>
                <a:ea typeface="+mj-ea"/>
                <a:cs typeface="+mj-cs"/>
              </a:rPr>
              <a:t>»</a:t>
            </a:r>
            <a:r>
              <a:rPr lang="ru-RU" sz="2400" b="1" kern="0" dirty="0">
                <a:solidFill>
                  <a:srgbClr val="0000CC"/>
                </a:solidFill>
                <a:latin typeface="Times New Roman"/>
                <a:ea typeface="+mj-ea"/>
                <a:cs typeface="Times New Roman" pitchFamily="18" charset="0"/>
              </a:rPr>
              <a:t> семей:</a:t>
            </a:r>
            <a:r>
              <a:rPr lang="ru-RU" sz="2400" kern="0" dirty="0">
                <a:solidFill>
                  <a:srgbClr val="000000"/>
                </a:solidFill>
                <a:latin typeface="Times New Roman"/>
                <a:ea typeface="+mj-ea"/>
                <a:cs typeface="Times New Roman" pitchFamily="18" charset="0"/>
              </a:rPr>
              <a:t> </a:t>
            </a:r>
            <a:endParaRPr lang="ru-RU" sz="2400" dirty="0">
              <a:latin typeface="Arial"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WordArt 2"/>
          <p:cNvSpPr>
            <a:spLocks noChangeArrowheads="1" noChangeShapeType="1" noTextEdit="1"/>
          </p:cNvSpPr>
          <p:nvPr/>
        </p:nvSpPr>
        <p:spPr bwMode="auto">
          <a:xfrm>
            <a:off x="755650" y="188913"/>
            <a:ext cx="7632700" cy="1079500"/>
          </a:xfrm>
          <a:prstGeom prst="rect">
            <a:avLst/>
          </a:prstGeom>
        </p:spPr>
        <p:txBody>
          <a:bodyPr wrap="none" fromWordArt="1">
            <a:prstTxWarp prst="textPlain">
              <a:avLst>
                <a:gd name="adj" fmla="val 50000"/>
              </a:avLst>
            </a:prstTxWarp>
          </a:bodyPr>
          <a:lstStyle/>
          <a:p>
            <a:pPr algn="ctr"/>
            <a:r>
              <a:rPr lang="ru-RU" sz="2800" b="1" kern="10">
                <a:ln w="9525">
                  <a:solidFill>
                    <a:srgbClr val="A50021"/>
                  </a:solidFill>
                  <a:round/>
                  <a:headEnd/>
                  <a:tailEnd/>
                </a:ln>
                <a:solidFill>
                  <a:srgbClr val="800000"/>
                </a:solidFill>
                <a:latin typeface="Arial"/>
                <a:cs typeface="Arial"/>
              </a:rPr>
              <a:t>Злокачественные новообразования,</a:t>
            </a:r>
          </a:p>
          <a:p>
            <a:pPr algn="ctr"/>
            <a:r>
              <a:rPr lang="ru-RU" sz="2800" b="1" kern="10">
                <a:ln w="9525">
                  <a:solidFill>
                    <a:srgbClr val="A50021"/>
                  </a:solidFill>
                  <a:round/>
                  <a:headEnd/>
                  <a:tailEnd/>
                </a:ln>
                <a:solidFill>
                  <a:srgbClr val="800000"/>
                </a:solidFill>
                <a:latin typeface="Arial"/>
                <a:cs typeface="Arial"/>
              </a:rPr>
              <a:t>выявленные у пациентов регистра </a:t>
            </a:r>
          </a:p>
          <a:p>
            <a:pPr algn="ctr"/>
            <a:r>
              <a:rPr lang="ru-RU" sz="2800" b="1" kern="10">
                <a:ln w="9525">
                  <a:solidFill>
                    <a:srgbClr val="A50021"/>
                  </a:solidFill>
                  <a:round/>
                  <a:headEnd/>
                  <a:tailEnd/>
                </a:ln>
                <a:solidFill>
                  <a:srgbClr val="800000"/>
                </a:solidFill>
                <a:latin typeface="Arial"/>
                <a:cs typeface="Arial"/>
              </a:rPr>
              <a:t>высокого онкологического риска</a:t>
            </a:r>
          </a:p>
        </p:txBody>
      </p:sp>
      <p:graphicFrame>
        <p:nvGraphicFramePr>
          <p:cNvPr id="6" name="Shape"/>
          <p:cNvGraphicFramePr>
            <a:graphicFrameLocks noGrp="1"/>
          </p:cNvGraphicFramePr>
          <p:nvPr/>
        </p:nvGraphicFramePr>
        <p:xfrm>
          <a:off x="251519" y="1412776"/>
          <a:ext cx="8640961" cy="5445224"/>
        </p:xfrm>
        <a:graphic>
          <a:graphicData uri="http://schemas.openxmlformats.org/drawingml/2006/chart">
            <c:chart xmlns:c="http://schemas.openxmlformats.org/drawingml/2006/chart" xmlns:r="http://schemas.openxmlformats.org/officeDocument/2006/relationships" r:id="rId3"/>
          </a:graphicData>
        </a:graphic>
      </p:graphicFrame>
      <p:sp>
        <p:nvSpPr>
          <p:cNvPr id="99332" name="Прямоугольник 3"/>
          <p:cNvSpPr>
            <a:spLocks noChangeArrowheads="1"/>
          </p:cNvSpPr>
          <p:nvPr/>
        </p:nvSpPr>
        <p:spPr bwMode="auto">
          <a:xfrm>
            <a:off x="4975225" y="6524625"/>
            <a:ext cx="4133850" cy="307975"/>
          </a:xfrm>
          <a:prstGeom prst="rect">
            <a:avLst/>
          </a:prstGeom>
          <a:noFill/>
          <a:ln w="9525">
            <a:noFill/>
            <a:miter lim="800000"/>
            <a:headEnd/>
            <a:tailEnd/>
          </a:ln>
        </p:spPr>
        <p:txBody>
          <a:bodyPr wrap="none">
            <a:spAutoFit/>
          </a:bodyPr>
          <a:lstStyle/>
          <a:p>
            <a:pPr algn="r"/>
            <a:r>
              <a:rPr lang="ru-RU" sz="1400"/>
              <a:t>Лазарев А.Ф.,Петрова В.Д., Синкина Т.В.,  2015</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ChangeArrowheads="1"/>
          </p:cNvSpPr>
          <p:nvPr/>
        </p:nvSpPr>
        <p:spPr bwMode="auto">
          <a:xfrm>
            <a:off x="1331913" y="1916113"/>
            <a:ext cx="7200900" cy="4032250"/>
          </a:xfrm>
          <a:prstGeom prst="rect">
            <a:avLst/>
          </a:prstGeom>
          <a:solidFill>
            <a:schemeClr val="bg1"/>
          </a:solidFill>
          <a:ln w="9525">
            <a:solidFill>
              <a:schemeClr val="accent1"/>
            </a:solidFill>
            <a:miter lim="800000"/>
            <a:headEnd/>
            <a:tailEnd/>
          </a:ln>
        </p:spPr>
        <p:txBody>
          <a:bodyPr anchor="ctr"/>
          <a:lstStyle/>
          <a:p>
            <a:endParaRPr lang="ru-RU" sz="2400">
              <a:latin typeface="Arial Unicode MS" pitchFamily="34" charset="-128"/>
            </a:endParaRPr>
          </a:p>
        </p:txBody>
      </p:sp>
      <p:graphicFrame>
        <p:nvGraphicFramePr>
          <p:cNvPr id="13314" name="Object 3"/>
          <p:cNvGraphicFramePr>
            <a:graphicFrameLocks noGrp="1" noChangeAspect="1"/>
          </p:cNvGraphicFramePr>
          <p:nvPr>
            <p:ph type="chart" idx="1"/>
          </p:nvPr>
        </p:nvGraphicFramePr>
        <p:xfrm>
          <a:off x="1403350" y="1412875"/>
          <a:ext cx="7191375" cy="3973513"/>
        </p:xfrm>
        <a:graphic>
          <a:graphicData uri="http://schemas.openxmlformats.org/presentationml/2006/ole">
            <mc:AlternateContent xmlns:mc="http://schemas.openxmlformats.org/markup-compatibility/2006">
              <mc:Choice xmlns:v="urn:schemas-microsoft-com:vml" Requires="v">
                <p:oleObj spid="_x0000_s13315" r:id="rId4" imgW="7193903" imgH="3974936" progId="Excel.Sheet.8">
                  <p:embed/>
                </p:oleObj>
              </mc:Choice>
              <mc:Fallback>
                <p:oleObj r:id="rId4" imgW="7193903" imgH="3974936" progId="Excel.Sheet.8">
                  <p:embed/>
                  <p:pic>
                    <p:nvPicPr>
                      <p:cNvPr id="0"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1412875"/>
                        <a:ext cx="7191375" cy="3973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6" name="Text Box 4"/>
          <p:cNvSpPr txBox="1">
            <a:spLocks noChangeArrowheads="1"/>
          </p:cNvSpPr>
          <p:nvPr/>
        </p:nvSpPr>
        <p:spPr bwMode="auto">
          <a:xfrm>
            <a:off x="4603750" y="1879600"/>
            <a:ext cx="3352800" cy="396875"/>
          </a:xfrm>
          <a:prstGeom prst="rect">
            <a:avLst/>
          </a:prstGeom>
          <a:noFill/>
          <a:ln w="9525">
            <a:noFill/>
            <a:miter lim="800000"/>
            <a:headEnd/>
            <a:tailEnd/>
          </a:ln>
        </p:spPr>
        <p:txBody>
          <a:bodyPr>
            <a:spAutoFit/>
          </a:bodyPr>
          <a:lstStyle/>
          <a:p>
            <a:pPr>
              <a:spcBef>
                <a:spcPct val="50000"/>
              </a:spcBef>
            </a:pPr>
            <a:r>
              <a:rPr lang="en-US" b="1">
                <a:latin typeface="Arial Unicode MS" pitchFamily="34" charset="-128"/>
              </a:rPr>
              <a:t>I + II </a:t>
            </a:r>
            <a:r>
              <a:rPr lang="ru-RU" b="1">
                <a:latin typeface="Arial Unicode MS" pitchFamily="34" charset="-128"/>
              </a:rPr>
              <a:t>стадии – 97,5%</a:t>
            </a:r>
          </a:p>
        </p:txBody>
      </p:sp>
      <p:sp>
        <p:nvSpPr>
          <p:cNvPr id="13317" name="Oval 5"/>
          <p:cNvSpPr>
            <a:spLocks noChangeArrowheads="1"/>
          </p:cNvSpPr>
          <p:nvPr/>
        </p:nvSpPr>
        <p:spPr bwMode="auto">
          <a:xfrm>
            <a:off x="1560513" y="1412875"/>
            <a:ext cx="3516312" cy="4537075"/>
          </a:xfrm>
          <a:prstGeom prst="ellipse">
            <a:avLst/>
          </a:prstGeom>
          <a:noFill/>
          <a:ln w="38100">
            <a:solidFill>
              <a:srgbClr val="FF0000"/>
            </a:solidFill>
            <a:round/>
            <a:headEnd/>
            <a:tailEnd/>
          </a:ln>
        </p:spPr>
        <p:txBody>
          <a:bodyPr wrap="none" anchor="ctr"/>
          <a:lstStyle/>
          <a:p>
            <a:endParaRPr lang="ru-RU"/>
          </a:p>
        </p:txBody>
      </p:sp>
      <p:sp>
        <p:nvSpPr>
          <p:cNvPr id="13318" name="Line 6"/>
          <p:cNvSpPr>
            <a:spLocks noChangeShapeType="1"/>
          </p:cNvSpPr>
          <p:nvPr/>
        </p:nvSpPr>
        <p:spPr bwMode="auto">
          <a:xfrm>
            <a:off x="4643438" y="2205038"/>
            <a:ext cx="2449512" cy="0"/>
          </a:xfrm>
          <a:prstGeom prst="line">
            <a:avLst/>
          </a:prstGeom>
          <a:noFill/>
          <a:ln w="38100">
            <a:solidFill>
              <a:srgbClr val="FF0000"/>
            </a:solidFill>
            <a:round/>
            <a:headEnd/>
            <a:tailEnd/>
          </a:ln>
        </p:spPr>
        <p:txBody>
          <a:bodyPr/>
          <a:lstStyle/>
          <a:p>
            <a:endParaRPr lang="ru-RU"/>
          </a:p>
        </p:txBody>
      </p:sp>
      <p:sp>
        <p:nvSpPr>
          <p:cNvPr id="13319" name="Text Box 7"/>
          <p:cNvSpPr txBox="1">
            <a:spLocks noChangeArrowheads="1"/>
          </p:cNvSpPr>
          <p:nvPr/>
        </p:nvSpPr>
        <p:spPr bwMode="auto">
          <a:xfrm>
            <a:off x="5148263" y="4564063"/>
            <a:ext cx="790575" cy="304800"/>
          </a:xfrm>
          <a:prstGeom prst="rect">
            <a:avLst/>
          </a:prstGeom>
          <a:solidFill>
            <a:schemeClr val="bg1"/>
          </a:solidFill>
          <a:ln w="9525">
            <a:noFill/>
            <a:miter lim="800000"/>
            <a:headEnd/>
            <a:tailEnd/>
          </a:ln>
        </p:spPr>
        <p:txBody>
          <a:bodyPr>
            <a:spAutoFit/>
          </a:bodyPr>
          <a:lstStyle/>
          <a:p>
            <a:pPr>
              <a:spcBef>
                <a:spcPct val="50000"/>
              </a:spcBef>
            </a:pPr>
            <a:r>
              <a:rPr lang="ru-RU" sz="1400" b="1">
                <a:latin typeface="Arial Unicode MS" pitchFamily="34" charset="-128"/>
              </a:rPr>
              <a:t>10 чел. </a:t>
            </a:r>
          </a:p>
        </p:txBody>
      </p:sp>
      <p:sp>
        <p:nvSpPr>
          <p:cNvPr id="13320" name="Text Box 8"/>
          <p:cNvSpPr txBox="1">
            <a:spLocks noChangeArrowheads="1"/>
          </p:cNvSpPr>
          <p:nvPr/>
        </p:nvSpPr>
        <p:spPr bwMode="auto">
          <a:xfrm>
            <a:off x="3635375" y="4292600"/>
            <a:ext cx="935038" cy="304800"/>
          </a:xfrm>
          <a:prstGeom prst="rect">
            <a:avLst/>
          </a:prstGeom>
          <a:solidFill>
            <a:schemeClr val="bg1"/>
          </a:solidFill>
          <a:ln w="9525">
            <a:noFill/>
            <a:miter lim="800000"/>
            <a:headEnd/>
            <a:tailEnd/>
          </a:ln>
        </p:spPr>
        <p:txBody>
          <a:bodyPr>
            <a:spAutoFit/>
          </a:bodyPr>
          <a:lstStyle/>
          <a:p>
            <a:pPr>
              <a:spcBef>
                <a:spcPct val="50000"/>
              </a:spcBef>
            </a:pPr>
            <a:r>
              <a:rPr lang="ru-RU" sz="1400" b="1">
                <a:latin typeface="Arial Unicode MS" pitchFamily="34" charset="-128"/>
              </a:rPr>
              <a:t>77 чел. </a:t>
            </a:r>
          </a:p>
        </p:txBody>
      </p:sp>
      <p:sp>
        <p:nvSpPr>
          <p:cNvPr id="13321" name="Text Box 9"/>
          <p:cNvSpPr txBox="1">
            <a:spLocks noChangeArrowheads="1"/>
          </p:cNvSpPr>
          <p:nvPr/>
        </p:nvSpPr>
        <p:spPr bwMode="auto">
          <a:xfrm>
            <a:off x="2268538" y="3357563"/>
            <a:ext cx="1079500" cy="304800"/>
          </a:xfrm>
          <a:prstGeom prst="rect">
            <a:avLst/>
          </a:prstGeom>
          <a:solidFill>
            <a:schemeClr val="bg1"/>
          </a:solidFill>
          <a:ln w="9525">
            <a:noFill/>
            <a:miter lim="800000"/>
            <a:headEnd/>
            <a:tailEnd/>
          </a:ln>
        </p:spPr>
        <p:txBody>
          <a:bodyPr>
            <a:spAutoFit/>
          </a:bodyPr>
          <a:lstStyle/>
          <a:p>
            <a:pPr>
              <a:spcBef>
                <a:spcPct val="50000"/>
              </a:spcBef>
            </a:pPr>
            <a:r>
              <a:rPr lang="ru-RU" sz="1400" b="1">
                <a:latin typeface="Arial Unicode MS" pitchFamily="34" charset="-128"/>
              </a:rPr>
              <a:t>273чел. </a:t>
            </a:r>
          </a:p>
        </p:txBody>
      </p:sp>
      <p:sp>
        <p:nvSpPr>
          <p:cNvPr id="13322" name="WordArt 10"/>
          <p:cNvSpPr>
            <a:spLocks noChangeArrowheads="1" noChangeShapeType="1" noTextEdit="1"/>
          </p:cNvSpPr>
          <p:nvPr/>
        </p:nvSpPr>
        <p:spPr bwMode="auto">
          <a:xfrm>
            <a:off x="830263" y="333375"/>
            <a:ext cx="7558087" cy="792163"/>
          </a:xfrm>
          <a:prstGeom prst="rect">
            <a:avLst/>
          </a:prstGeom>
        </p:spPr>
        <p:txBody>
          <a:bodyPr wrap="none" fromWordArt="1">
            <a:prstTxWarp prst="textPlain">
              <a:avLst>
                <a:gd name="adj" fmla="val 50000"/>
              </a:avLst>
            </a:prstTxWarp>
          </a:bodyPr>
          <a:lstStyle/>
          <a:p>
            <a:pPr algn="ctr"/>
            <a:r>
              <a:rPr lang="ru-RU" sz="2800" b="1" kern="10">
                <a:ln w="9525">
                  <a:solidFill>
                    <a:srgbClr val="A50021"/>
                  </a:solidFill>
                  <a:round/>
                  <a:headEnd/>
                  <a:tailEnd/>
                </a:ln>
                <a:solidFill>
                  <a:srgbClr val="800000"/>
                </a:solidFill>
                <a:latin typeface="Arial"/>
                <a:cs typeface="Arial"/>
              </a:rPr>
              <a:t>Распределение пациентов регистра по стадиям опухолевого </a:t>
            </a:r>
          </a:p>
          <a:p>
            <a:pPr algn="ctr"/>
            <a:r>
              <a:rPr lang="ru-RU" sz="2800" b="1" kern="10">
                <a:ln w="9525">
                  <a:solidFill>
                    <a:srgbClr val="A50021"/>
                  </a:solidFill>
                  <a:round/>
                  <a:headEnd/>
                  <a:tailEnd/>
                </a:ln>
                <a:solidFill>
                  <a:srgbClr val="800000"/>
                </a:solidFill>
                <a:latin typeface="Arial"/>
                <a:cs typeface="Arial"/>
              </a:rPr>
              <a:t>процесса на момент выявления </a:t>
            </a:r>
          </a:p>
        </p:txBody>
      </p:sp>
      <p:sp>
        <p:nvSpPr>
          <p:cNvPr id="13323" name="Text Box 11"/>
          <p:cNvSpPr txBox="1">
            <a:spLocks noChangeArrowheads="1"/>
          </p:cNvSpPr>
          <p:nvPr/>
        </p:nvSpPr>
        <p:spPr bwMode="auto">
          <a:xfrm>
            <a:off x="539750" y="6021388"/>
            <a:ext cx="7848600" cy="701675"/>
          </a:xfrm>
          <a:prstGeom prst="rect">
            <a:avLst/>
          </a:prstGeom>
          <a:noFill/>
          <a:ln w="9525">
            <a:noFill/>
            <a:miter lim="800000"/>
            <a:headEnd/>
            <a:tailEnd/>
          </a:ln>
        </p:spPr>
        <p:txBody>
          <a:bodyPr>
            <a:spAutoFit/>
          </a:bodyPr>
          <a:lstStyle/>
          <a:p>
            <a:pPr indent="622300" eaLnBrk="0" hangingPunct="0">
              <a:spcBef>
                <a:spcPct val="50000"/>
              </a:spcBef>
            </a:pPr>
            <a:r>
              <a:rPr lang="ru-RU" b="1">
                <a:latin typeface="Arial Unicode MS" pitchFamily="34" charset="-128"/>
              </a:rPr>
              <a:t>Все выявленные больные радикально пролечены; послеоперационных осложнений и летальности не было</a:t>
            </a:r>
          </a:p>
        </p:txBody>
      </p:sp>
      <p:sp>
        <p:nvSpPr>
          <p:cNvPr id="13324" name="Text Box 12"/>
          <p:cNvSpPr txBox="1">
            <a:spLocks noChangeArrowheads="1"/>
          </p:cNvSpPr>
          <p:nvPr/>
        </p:nvSpPr>
        <p:spPr bwMode="auto">
          <a:xfrm>
            <a:off x="6588125" y="4508500"/>
            <a:ext cx="790575" cy="304800"/>
          </a:xfrm>
          <a:prstGeom prst="rect">
            <a:avLst/>
          </a:prstGeom>
          <a:solidFill>
            <a:schemeClr val="bg1"/>
          </a:solidFill>
          <a:ln w="9525">
            <a:noFill/>
            <a:miter lim="800000"/>
            <a:headEnd/>
            <a:tailEnd/>
          </a:ln>
        </p:spPr>
        <p:txBody>
          <a:bodyPr>
            <a:spAutoFit/>
          </a:bodyPr>
          <a:lstStyle/>
          <a:p>
            <a:pPr>
              <a:spcBef>
                <a:spcPct val="50000"/>
              </a:spcBef>
            </a:pPr>
            <a:r>
              <a:rPr lang="ru-RU" sz="1400" b="1">
                <a:latin typeface="Arial Unicode MS" pitchFamily="34" charset="-128"/>
              </a:rPr>
              <a:t>1 чел. </a:t>
            </a:r>
          </a:p>
        </p:txBody>
      </p:sp>
      <p:sp>
        <p:nvSpPr>
          <p:cNvPr id="13325" name="Прямоугольник 12"/>
          <p:cNvSpPr>
            <a:spLocks noChangeArrowheads="1"/>
          </p:cNvSpPr>
          <p:nvPr/>
        </p:nvSpPr>
        <p:spPr bwMode="auto">
          <a:xfrm>
            <a:off x="4975225" y="6577013"/>
            <a:ext cx="4133850" cy="307975"/>
          </a:xfrm>
          <a:prstGeom prst="rect">
            <a:avLst/>
          </a:prstGeom>
          <a:noFill/>
          <a:ln w="9525">
            <a:noFill/>
            <a:miter lim="800000"/>
            <a:headEnd/>
            <a:tailEnd/>
          </a:ln>
        </p:spPr>
        <p:txBody>
          <a:bodyPr wrap="none">
            <a:spAutoFit/>
          </a:bodyPr>
          <a:lstStyle/>
          <a:p>
            <a:pPr algn="r"/>
            <a:r>
              <a:rPr lang="ru-RU" sz="1400"/>
              <a:t>Лазарев А.Ф.,Петрова В.Д., Синкина Т.В.,  2015</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323850" y="0"/>
            <a:ext cx="8820150" cy="1143000"/>
          </a:xfrm>
        </p:spPr>
        <p:txBody>
          <a:bodyPr/>
          <a:lstStyle/>
          <a:p>
            <a:pPr eaLnBrk="1" hangingPunct="1"/>
            <a:r>
              <a:rPr lang="ru-RU" b="1" smtClean="0">
                <a:solidFill>
                  <a:schemeClr val="accent2"/>
                </a:solidFill>
              </a:rPr>
              <a:t>Выявлено рака легкого в ранних стадиях в России  и Алтайском крае  (в %)</a:t>
            </a:r>
          </a:p>
        </p:txBody>
      </p:sp>
      <p:graphicFrame>
        <p:nvGraphicFramePr>
          <p:cNvPr id="100355" name="Object 2"/>
          <p:cNvGraphicFramePr>
            <a:graphicFrameLocks noGrp="1" noChangeAspect="1"/>
          </p:cNvGraphicFramePr>
          <p:nvPr>
            <p:ph type="chart" idx="1"/>
          </p:nvPr>
        </p:nvGraphicFramePr>
        <p:xfrm>
          <a:off x="539750" y="1557338"/>
          <a:ext cx="8277225" cy="4995862"/>
        </p:xfrm>
        <a:graphic>
          <a:graphicData uri="http://schemas.openxmlformats.org/presentationml/2006/ole">
            <mc:AlternateContent xmlns:mc="http://schemas.openxmlformats.org/markup-compatibility/2006">
              <mc:Choice xmlns:v="urn:schemas-microsoft-com:vml" Requires="v">
                <p:oleObj spid="_x0000_s100356" r:id="rId4" imgW="8272989" imgH="4999153" progId="Excel.Sheet.8">
                  <p:embed/>
                </p:oleObj>
              </mc:Choice>
              <mc:Fallback>
                <p:oleObj r:id="rId4" imgW="8272989" imgH="4999153" progId="Excel.Sheet.8">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557338"/>
                        <a:ext cx="8277225" cy="4995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0356" name="Text Box 4"/>
          <p:cNvSpPr txBox="1">
            <a:spLocks noChangeArrowheads="1"/>
          </p:cNvSpPr>
          <p:nvPr/>
        </p:nvSpPr>
        <p:spPr bwMode="auto">
          <a:xfrm>
            <a:off x="3059113" y="4221163"/>
            <a:ext cx="1079500" cy="400050"/>
          </a:xfrm>
          <a:prstGeom prst="rect">
            <a:avLst/>
          </a:prstGeom>
          <a:noFill/>
          <a:ln w="9525">
            <a:noFill/>
            <a:miter lim="800000"/>
            <a:headEnd/>
            <a:tailEnd/>
          </a:ln>
        </p:spPr>
        <p:txBody>
          <a:bodyPr>
            <a:spAutoFit/>
          </a:bodyPr>
          <a:lstStyle/>
          <a:p>
            <a:pPr algn="ctr">
              <a:spcBef>
                <a:spcPct val="50000"/>
              </a:spcBef>
            </a:pPr>
            <a:r>
              <a:rPr lang="ru-RU" b="1">
                <a:solidFill>
                  <a:schemeClr val="bg1"/>
                </a:solidFill>
              </a:rPr>
              <a:t>РФ </a:t>
            </a:r>
          </a:p>
        </p:txBody>
      </p:sp>
      <p:sp>
        <p:nvSpPr>
          <p:cNvPr id="100357" name="Text Box 5"/>
          <p:cNvSpPr txBox="1">
            <a:spLocks noChangeArrowheads="1"/>
          </p:cNvSpPr>
          <p:nvPr/>
        </p:nvSpPr>
        <p:spPr bwMode="auto">
          <a:xfrm>
            <a:off x="5003800" y="3716338"/>
            <a:ext cx="1079500" cy="400050"/>
          </a:xfrm>
          <a:prstGeom prst="rect">
            <a:avLst/>
          </a:prstGeom>
          <a:noFill/>
          <a:ln w="9525">
            <a:noFill/>
            <a:miter lim="800000"/>
            <a:headEnd/>
            <a:tailEnd/>
          </a:ln>
        </p:spPr>
        <p:txBody>
          <a:bodyPr>
            <a:spAutoFit/>
          </a:bodyPr>
          <a:lstStyle/>
          <a:p>
            <a:pPr algn="ctr">
              <a:spcBef>
                <a:spcPct val="50000"/>
              </a:spcBef>
            </a:pPr>
            <a:r>
              <a:rPr lang="ru-RU" b="1">
                <a:solidFill>
                  <a:schemeClr val="bg1"/>
                </a:solidFill>
              </a:rPr>
              <a:t>АК</a:t>
            </a:r>
          </a:p>
        </p:txBody>
      </p:sp>
      <p:sp>
        <p:nvSpPr>
          <p:cNvPr id="100358" name="Прямоугольник 6"/>
          <p:cNvSpPr>
            <a:spLocks noChangeArrowheads="1"/>
          </p:cNvSpPr>
          <p:nvPr/>
        </p:nvSpPr>
        <p:spPr bwMode="auto">
          <a:xfrm>
            <a:off x="5937250" y="6524625"/>
            <a:ext cx="3171825" cy="307975"/>
          </a:xfrm>
          <a:prstGeom prst="rect">
            <a:avLst/>
          </a:prstGeom>
          <a:noFill/>
          <a:ln w="9525">
            <a:noFill/>
            <a:miter lim="800000"/>
            <a:headEnd/>
            <a:tailEnd/>
          </a:ln>
        </p:spPr>
        <p:txBody>
          <a:bodyPr wrap="none">
            <a:spAutoFit/>
          </a:bodyPr>
          <a:lstStyle/>
          <a:p>
            <a:pPr algn="r"/>
            <a:r>
              <a:rPr lang="ru-RU" sz="1400"/>
              <a:t>Лазарев А.Ф., Федоскина А.В., 2017</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idx="4294967295"/>
          </p:nvPr>
        </p:nvSpPr>
        <p:spPr>
          <a:xfrm>
            <a:off x="250825" y="909315"/>
            <a:ext cx="8642350" cy="5111973"/>
          </a:xfrm>
          <a:ln>
            <a:solidFill>
              <a:schemeClr val="accent1"/>
            </a:solidFill>
          </a:ln>
        </p:spPr>
        <p:txBody>
          <a:bodyPr>
            <a:normAutofit fontScale="90000"/>
          </a:bodyPr>
          <a:lstStyle/>
          <a:p>
            <a:pPr marL="449263" indent="-449263" eaLnBrk="1" fontAlgn="auto" hangingPunct="1">
              <a:spcAft>
                <a:spcPts val="0"/>
              </a:spcAft>
              <a:defRPr/>
            </a:pPr>
            <a:r>
              <a:rPr lang="ru-RU" dirty="0"/>
              <a:t>По нашему мнению разделение </a:t>
            </a:r>
            <a:r>
              <a:rPr lang="ru-RU" dirty="0" err="1"/>
              <a:t>предрака</a:t>
            </a:r>
            <a:r>
              <a:rPr lang="ru-RU" dirty="0"/>
              <a:t> на 2 подгруппы  </a:t>
            </a:r>
            <a:r>
              <a:rPr lang="ru-RU" b="1" i="1" dirty="0">
                <a:solidFill>
                  <a:srgbClr val="0000CC"/>
                </a:solidFill>
                <a:cs typeface="Times New Roman" pitchFamily="18" charset="0"/>
              </a:rPr>
              <a:t>пациентов</a:t>
            </a:r>
            <a:r>
              <a:rPr lang="ru-RU" b="1" i="1" dirty="0">
                <a:solidFill>
                  <a:srgbClr val="0000CC"/>
                </a:solidFill>
              </a:rPr>
              <a:t>:</a:t>
            </a:r>
            <a:r>
              <a:rPr lang="ru-RU" b="1" i="1" dirty="0">
                <a:solidFill>
                  <a:srgbClr val="0000CC"/>
                </a:solidFill>
                <a:cs typeface="Times New Roman" pitchFamily="18" charset="0"/>
              </a:rPr>
              <a:t> с </a:t>
            </a:r>
            <a:r>
              <a:rPr lang="ru-RU" b="1" i="1" u="sng" dirty="0">
                <a:solidFill>
                  <a:srgbClr val="0000CC"/>
                </a:solidFill>
              </a:rPr>
              <a:t>повышенным и </a:t>
            </a:r>
            <a:r>
              <a:rPr lang="ru-RU" b="1" i="1" u="sng" dirty="0">
                <a:solidFill>
                  <a:srgbClr val="0000CC"/>
                </a:solidFill>
                <a:cs typeface="Times New Roman" pitchFamily="18" charset="0"/>
              </a:rPr>
              <a:t>высоким онкологическим риском</a:t>
            </a:r>
            <a:r>
              <a:rPr lang="ru-RU" b="1" i="1" dirty="0">
                <a:solidFill>
                  <a:srgbClr val="0000CC"/>
                </a:solidFill>
                <a:cs typeface="Times New Roman" pitchFamily="18" charset="0"/>
              </a:rPr>
              <a:t>  (с введением </a:t>
            </a:r>
            <a:r>
              <a:rPr lang="ru-RU" b="1" i="1" dirty="0">
                <a:solidFill>
                  <a:srgbClr val="0000CC"/>
                </a:solidFill>
              </a:rPr>
              <a:t>последних</a:t>
            </a:r>
            <a:r>
              <a:rPr lang="ru-RU" b="1" i="1" dirty="0">
                <a:solidFill>
                  <a:srgbClr val="0000CC"/>
                </a:solidFill>
                <a:cs typeface="Times New Roman" pitchFamily="18" charset="0"/>
              </a:rPr>
              <a:t> в регистр) позволяет максимально сузить круг лиц, </a:t>
            </a:r>
            <a:r>
              <a:rPr lang="ru-RU" b="1" i="1" dirty="0">
                <a:solidFill>
                  <a:srgbClr val="0000CC"/>
                </a:solidFill>
              </a:rPr>
              <a:t>нуждающихся в </a:t>
            </a:r>
            <a:r>
              <a:rPr lang="ru-RU" b="1" i="1" dirty="0">
                <a:solidFill>
                  <a:srgbClr val="0000CC"/>
                </a:solidFill>
                <a:cs typeface="Times New Roman" pitchFamily="18" charset="0"/>
              </a:rPr>
              <a:t>специализированной онкологической  диспансеризации</a:t>
            </a:r>
            <a:r>
              <a:rPr lang="ru-RU" b="1" i="1" dirty="0">
                <a:solidFill>
                  <a:srgbClr val="0000CC"/>
                </a:solidFill>
              </a:rPr>
              <a:t>;</a:t>
            </a:r>
            <a:r>
              <a:rPr lang="ru-RU" b="1" i="1" dirty="0">
                <a:solidFill>
                  <a:srgbClr val="0000CC"/>
                </a:solidFill>
                <a:cs typeface="Times New Roman" pitchFamily="18" charset="0"/>
              </a:rPr>
              <a:t> </a:t>
            </a:r>
            <a:r>
              <a:rPr lang="ru-RU" b="1" i="1" dirty="0">
                <a:solidFill>
                  <a:srgbClr val="0000CC"/>
                </a:solidFill>
              </a:rPr>
              <a:t>улучшить ее качество;</a:t>
            </a:r>
            <a:br>
              <a:rPr lang="ru-RU" b="1" i="1" dirty="0">
                <a:solidFill>
                  <a:srgbClr val="0000CC"/>
                </a:solidFill>
              </a:rPr>
            </a:br>
            <a:r>
              <a:rPr lang="ru-RU" b="1" i="1" dirty="0">
                <a:solidFill>
                  <a:srgbClr val="0000CC"/>
                </a:solidFill>
              </a:rPr>
              <a:t> у</a:t>
            </a:r>
            <a:r>
              <a:rPr lang="ru-RU" b="1" i="1" dirty="0">
                <a:solidFill>
                  <a:srgbClr val="0000CC"/>
                </a:solidFill>
                <a:cs typeface="Times New Roman" pitchFamily="18" charset="0"/>
              </a:rPr>
              <a:t> части из них предупредить развитие злокачественных новообразований, а у других выявить в ранней фазе развития</a:t>
            </a:r>
            <a:r>
              <a:rPr lang="ru-RU" b="1" i="1" dirty="0">
                <a:solidFill>
                  <a:srgbClr val="0000CC"/>
                </a:solidFill>
              </a:rPr>
              <a:t>. </a:t>
            </a:r>
          </a:p>
        </p:txBody>
      </p:sp>
      <p:sp>
        <p:nvSpPr>
          <p:cNvPr id="101379" name="Прямоугольник 2"/>
          <p:cNvSpPr>
            <a:spLocks noChangeArrowheads="1"/>
          </p:cNvSpPr>
          <p:nvPr/>
        </p:nvSpPr>
        <p:spPr bwMode="auto">
          <a:xfrm>
            <a:off x="7280275" y="6524625"/>
            <a:ext cx="1828800" cy="307975"/>
          </a:xfrm>
          <a:prstGeom prst="rect">
            <a:avLst/>
          </a:prstGeom>
          <a:noFill/>
          <a:ln w="9525">
            <a:noFill/>
            <a:miter lim="800000"/>
            <a:headEnd/>
            <a:tailEnd/>
          </a:ln>
        </p:spPr>
        <p:txBody>
          <a:bodyPr wrap="none">
            <a:spAutoFit/>
          </a:bodyPr>
          <a:lstStyle/>
          <a:p>
            <a:pPr algn="r"/>
            <a:r>
              <a:rPr lang="ru-RU" sz="1400"/>
              <a:t>Лазарев А.Ф.,  2006</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87450" y="3573463"/>
            <a:ext cx="7019925" cy="1295400"/>
          </a:xfrm>
        </p:spPr>
        <p:txBody>
          <a:bodyPr>
            <a:normAutofit fontScale="90000"/>
          </a:bodyPr>
          <a:lstStyle/>
          <a:p>
            <a:pPr algn="ctr" eaLnBrk="1" fontAlgn="auto" hangingPunct="1">
              <a:spcAft>
                <a:spcPts val="0"/>
              </a:spcAft>
              <a:defRPr/>
            </a:pPr>
            <a:r>
              <a:rPr lang="ru-RU" b="1" dirty="0" smtClean="0"/>
              <a:t>Целевая профилактика и ранняя диагностика рака молочной железы по Лазареву А.Ф.</a:t>
            </a:r>
            <a:endParaRPr lang="ru-RU"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ChangeArrowheads="1"/>
          </p:cNvSpPr>
          <p:nvPr/>
        </p:nvSpPr>
        <p:spPr bwMode="auto">
          <a:xfrm>
            <a:off x="250825" y="6519863"/>
            <a:ext cx="8893175" cy="307975"/>
          </a:xfrm>
          <a:prstGeom prst="rect">
            <a:avLst/>
          </a:prstGeom>
          <a:noFill/>
          <a:ln w="12700">
            <a:noFill/>
            <a:miter lim="800000"/>
            <a:headEnd/>
            <a:tailEnd/>
          </a:ln>
        </p:spPr>
        <p:txBody>
          <a:bodyPr>
            <a:spAutoFit/>
          </a:bodyPr>
          <a:lstStyle/>
          <a:p>
            <a:pPr algn="r" eaLnBrk="0" hangingPunct="0"/>
            <a:r>
              <a:rPr lang="en-US" sz="1400">
                <a:hlinkClick r:id="rId3"/>
              </a:rPr>
              <a:t>http://globocan.iarc.fr/</a:t>
            </a:r>
            <a:r>
              <a:rPr lang="ru-RU" sz="1400"/>
              <a:t>, </a:t>
            </a:r>
            <a:r>
              <a:rPr lang="ru-RU" sz="1400" i="1"/>
              <a:t>Каприн А.Д.,Старинский В.В., 2012; Лазарев А.Ф., Федоскина А.В., 2012</a:t>
            </a:r>
            <a:endParaRPr lang="en-US" sz="1400" i="1"/>
          </a:p>
        </p:txBody>
      </p:sp>
      <p:sp>
        <p:nvSpPr>
          <p:cNvPr id="47109" name="Rectangle 5"/>
          <p:cNvSpPr>
            <a:spLocks noChangeArrowheads="1"/>
          </p:cNvSpPr>
          <p:nvPr/>
        </p:nvSpPr>
        <p:spPr bwMode="auto">
          <a:xfrm>
            <a:off x="395288" y="-26988"/>
            <a:ext cx="8532812" cy="533401"/>
          </a:xfrm>
          <a:prstGeom prst="rect">
            <a:avLst/>
          </a:prstGeom>
          <a:noFill/>
          <a:ln w="12700">
            <a:noFill/>
            <a:miter lim="800000"/>
            <a:headEnd/>
            <a:tailEnd/>
          </a:ln>
          <a:effectLst/>
        </p:spPr>
        <p:txBody>
          <a:bodyPr lIns="0" tIns="0" rIns="0" bIns="0"/>
          <a:lstStyle/>
          <a:p>
            <a:pPr algn="ctr">
              <a:defRPr/>
            </a:pPr>
            <a:r>
              <a:rPr lang="ru-RU" sz="2800" b="1" dirty="0">
                <a:solidFill>
                  <a:srgbClr val="000099"/>
                </a:solidFill>
                <a:effectLst>
                  <a:outerShdw blurRad="38100" dist="38100" dir="2700000" algn="tl">
                    <a:srgbClr val="C0C0C0"/>
                  </a:outerShdw>
                </a:effectLst>
              </a:rPr>
              <a:t>Наиболее часто встречающиеся локализации ЗНО у мужчин</a:t>
            </a:r>
            <a:endParaRPr lang="en-US" sz="2800" b="1" dirty="0">
              <a:solidFill>
                <a:srgbClr val="000099"/>
              </a:solidFill>
              <a:effectLst>
                <a:outerShdw blurRad="38100" dist="38100" dir="2700000" algn="tl">
                  <a:srgbClr val="C0C0C0"/>
                </a:outerShdw>
              </a:effectLst>
            </a:endParaRPr>
          </a:p>
        </p:txBody>
      </p:sp>
      <p:graphicFrame>
        <p:nvGraphicFramePr>
          <p:cNvPr id="47390" name="Group 286"/>
          <p:cNvGraphicFramePr>
            <a:graphicFrameLocks noGrp="1"/>
          </p:cNvGraphicFramePr>
          <p:nvPr/>
        </p:nvGraphicFramePr>
        <p:xfrm>
          <a:off x="49213" y="1271588"/>
          <a:ext cx="8915400" cy="4821465"/>
        </p:xfrm>
        <a:graphic>
          <a:graphicData uri="http://schemas.openxmlformats.org/drawingml/2006/table">
            <a:tbl>
              <a:tblPr/>
              <a:tblGrid>
                <a:gridCol w="3333584"/>
                <a:gridCol w="1705555"/>
                <a:gridCol w="1550504"/>
                <a:gridCol w="2325757"/>
              </a:tblGrid>
              <a:tr h="321431">
                <a:tc rowSpan="2">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Локализация</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gridSpan="3">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Ранговое место</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hMerge="1">
                  <a:txBody>
                    <a:bodyPr/>
                    <a:lstStyle/>
                    <a:p>
                      <a:endParaRPr lang="ru-RU"/>
                    </a:p>
                  </a:txBody>
                  <a:tcPr/>
                </a:tc>
                <a:tc hMerge="1">
                  <a:txBody>
                    <a:bodyPr/>
                    <a:lstStyle/>
                    <a:p>
                      <a:endParaRPr lang="ru-RU"/>
                    </a:p>
                  </a:txBody>
                  <a:tcPr/>
                </a:tc>
              </a:tr>
              <a:tr h="321431">
                <a:tc vMerge="1">
                  <a:txBody>
                    <a:bodyPr/>
                    <a:lstStyle/>
                    <a:p>
                      <a:endParaRPr lang="ru-RU"/>
                    </a:p>
                  </a:txBody>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В США</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smtClean="0">
                          <a:ln>
                            <a:noFill/>
                          </a:ln>
                          <a:solidFill>
                            <a:srgbClr val="2B2BAD"/>
                          </a:solidFill>
                          <a:effectLst/>
                          <a:latin typeface="Times New Roman" pitchFamily="18" charset="0"/>
                        </a:rPr>
                        <a:t>в РФ</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в Алтайском крае</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321431">
                <a:tc>
                  <a: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ru-RU" sz="1600" b="0" i="0" u="none" strike="noStrike" cap="none" normalizeH="0" baseline="0" dirty="0" smtClean="0">
                          <a:ln>
                            <a:noFill/>
                          </a:ln>
                          <a:solidFill>
                            <a:schemeClr val="tx1"/>
                          </a:solidFill>
                          <a:effectLst/>
                          <a:latin typeface="Times New Roman" pitchFamily="18" charset="0"/>
                        </a:rPr>
                        <a:t>Предстательная железа</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3FFA3">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1</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3FFA3">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2</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3FFA3">
                        <a:alpha val="50000"/>
                      </a:srgb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2</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3FFA3">
                        <a:alpha val="50000"/>
                      </a:srgbClr>
                    </a:solidFill>
                  </a:tcPr>
                </a:tc>
              </a:tr>
              <a:tr h="321431">
                <a:tc>
                  <a: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ru-RU" sz="1600" b="0" i="0" u="none" strike="noStrike" cap="none" normalizeH="0" baseline="0" dirty="0" smtClean="0">
                          <a:ln>
                            <a:noFill/>
                          </a:ln>
                          <a:solidFill>
                            <a:schemeClr val="tx1"/>
                          </a:solidFill>
                          <a:effectLst/>
                          <a:latin typeface="Times New Roman" pitchFamily="18" charset="0"/>
                        </a:rPr>
                        <a:t>Лёгкие</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2</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1</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1</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1431">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rPr>
                        <a:t>Ободочная и прямая кишка</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3</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3</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4</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321431">
                <a:tc>
                  <a: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ru-RU" sz="1600" b="0" i="0" u="none" strike="noStrike" cap="none" normalizeH="0" baseline="0" dirty="0" smtClean="0">
                          <a:ln>
                            <a:noFill/>
                          </a:ln>
                          <a:solidFill>
                            <a:schemeClr val="tx1"/>
                          </a:solidFill>
                          <a:effectLst/>
                          <a:latin typeface="Times New Roman" pitchFamily="18" charset="0"/>
                        </a:rPr>
                        <a:t>Мочевой пузырь</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4</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7</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7</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321431">
                <a:tc>
                  <a: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ru-RU" sz="1600" b="0" i="0" u="none" strike="noStrike" cap="none" normalizeH="0" baseline="0" dirty="0" err="1" smtClean="0">
                          <a:ln>
                            <a:noFill/>
                          </a:ln>
                          <a:solidFill>
                            <a:schemeClr val="tx1"/>
                          </a:solidFill>
                          <a:effectLst/>
                          <a:latin typeface="Times New Roman" pitchFamily="18" charset="0"/>
                        </a:rPr>
                        <a:t>Меланома+Кожа</a:t>
                      </a:r>
                      <a:endParaRPr kumimoji="0" lang="ru-RU" sz="1600" b="0" i="0" u="none" strike="noStrike" cap="none" normalizeH="0" baseline="0" dirty="0" smtClean="0">
                        <a:ln>
                          <a:noFill/>
                        </a:ln>
                        <a:solidFill>
                          <a:schemeClr val="tx1"/>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5</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4</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3</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321431">
                <a:tc>
                  <a: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ru-RU" sz="1600" b="0" i="0" u="none" strike="noStrike" cap="none" normalizeH="0" baseline="0" dirty="0" smtClean="0">
                          <a:ln>
                            <a:noFill/>
                          </a:ln>
                          <a:solidFill>
                            <a:schemeClr val="tx1"/>
                          </a:solidFill>
                          <a:effectLst/>
                          <a:latin typeface="Times New Roman" pitchFamily="18" charset="0"/>
                        </a:rPr>
                        <a:t>Почки</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6</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8</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8</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321431">
                <a:tc>
                  <a: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ru-RU" sz="1600" b="0" i="0" u="none" strike="noStrike" cap="none" normalizeH="0" baseline="0" dirty="0" err="1" smtClean="0">
                          <a:ln>
                            <a:noFill/>
                          </a:ln>
                          <a:solidFill>
                            <a:schemeClr val="tx1"/>
                          </a:solidFill>
                          <a:effectLst/>
                          <a:latin typeface="Times New Roman" pitchFamily="18" charset="0"/>
                        </a:rPr>
                        <a:t>Неходжкинские</a:t>
                      </a:r>
                      <a:r>
                        <a:rPr kumimoji="0" lang="ru-RU" sz="1600" b="0" i="0" u="none" strike="noStrike" cap="none" normalizeH="0" baseline="0" dirty="0" smtClean="0">
                          <a:ln>
                            <a:noFill/>
                          </a:ln>
                          <a:solidFill>
                            <a:schemeClr val="tx1"/>
                          </a:solidFill>
                          <a:effectLst/>
                          <a:latin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rPr>
                        <a:t>лимфомы</a:t>
                      </a:r>
                      <a:endParaRPr kumimoji="0" lang="ru-RU" sz="1600" b="0" i="0" u="none" strike="noStrike" cap="none" normalizeH="0" baseline="0" dirty="0" smtClean="0">
                        <a:ln>
                          <a:noFill/>
                        </a:ln>
                        <a:solidFill>
                          <a:schemeClr val="tx1"/>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7</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endParaRPr kumimoji="0" lang="ru-RU" sz="1600" b="1" i="0" u="none" strike="noStrike" cap="none" normalizeH="0" baseline="0" dirty="0" smtClean="0">
                        <a:ln>
                          <a:noFill/>
                        </a:ln>
                        <a:solidFill>
                          <a:srgbClr val="2B2BAD"/>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endParaRPr kumimoji="0" lang="ru-RU" sz="1600" b="1" i="0" u="none" strike="noStrike" cap="none" normalizeH="0" baseline="0" dirty="0" smtClean="0">
                        <a:ln>
                          <a:noFill/>
                        </a:ln>
                        <a:solidFill>
                          <a:srgbClr val="2B2BAD"/>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321431">
                <a:tc>
                  <a: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ru-RU" sz="1600" b="0" i="0" u="none" strike="noStrike" cap="none" normalizeH="0" baseline="0" dirty="0" smtClean="0">
                          <a:ln>
                            <a:noFill/>
                          </a:ln>
                          <a:solidFill>
                            <a:schemeClr val="tx1"/>
                          </a:solidFill>
                          <a:effectLst/>
                          <a:latin typeface="Times New Roman" pitchFamily="18" charset="0"/>
                        </a:rPr>
                        <a:t>Печень</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8</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endParaRPr kumimoji="0" lang="ru-RU" sz="1600" b="1" i="0" u="none" strike="noStrike" cap="none" normalizeH="0" baseline="0" dirty="0" smtClean="0">
                        <a:ln>
                          <a:noFill/>
                        </a:ln>
                        <a:solidFill>
                          <a:srgbClr val="2B2BAD"/>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14</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321431">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rPr>
                        <a:t>Лейкемия</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smtClean="0">
                          <a:ln>
                            <a:noFill/>
                          </a:ln>
                          <a:solidFill>
                            <a:srgbClr val="2B2BAD"/>
                          </a:solidFill>
                          <a:effectLst/>
                          <a:latin typeface="Times New Roman" pitchFamily="18" charset="0"/>
                        </a:rPr>
                        <a:t>9</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endParaRPr kumimoji="0" lang="ru-RU" sz="1600" b="1" i="0" u="none" strike="noStrike" cap="none" normalizeH="0" baseline="0" dirty="0" smtClean="0">
                        <a:ln>
                          <a:noFill/>
                        </a:ln>
                        <a:solidFill>
                          <a:srgbClr val="2B2BAD"/>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ru-RU" sz="1600" b="1" i="0" u="none" strike="noStrike" cap="none" normalizeH="0" baseline="0" dirty="0" smtClean="0">
                        <a:ln>
                          <a:noFill/>
                        </a:ln>
                        <a:solidFill>
                          <a:srgbClr val="2B2BAD"/>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321431">
                <a:tc>
                  <a: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ru-RU" sz="1600" b="0" i="0" u="none" strike="noStrike" cap="none" normalizeH="0" baseline="0" dirty="0" smtClean="0">
                          <a:ln>
                            <a:noFill/>
                          </a:ln>
                          <a:solidFill>
                            <a:schemeClr val="tx1"/>
                          </a:solidFill>
                          <a:effectLst/>
                          <a:latin typeface="Times New Roman" pitchFamily="18" charset="0"/>
                        </a:rPr>
                        <a:t>Желудок</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endParaRPr kumimoji="0" lang="en-US" sz="1600" b="1" i="0" u="none" strike="noStrike" cap="none" normalizeH="0" baseline="0" dirty="0" smtClean="0">
                        <a:ln>
                          <a:noFill/>
                        </a:ln>
                        <a:solidFill>
                          <a:srgbClr val="2B2BAD"/>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5</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5</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321431">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ru-RU" sz="1600" b="0" i="0" u="none" strike="noStrike" cap="none" normalizeH="0" baseline="0" dirty="0" err="1" smtClean="0">
                          <a:ln>
                            <a:noFill/>
                          </a:ln>
                          <a:solidFill>
                            <a:schemeClr val="tx1"/>
                          </a:solidFill>
                          <a:effectLst/>
                          <a:latin typeface="Times New Roman" pitchFamily="18" charset="0"/>
                        </a:rPr>
                        <a:t>Гемобластозы</a:t>
                      </a:r>
                      <a:endParaRPr kumimoji="0" lang="ru-RU" sz="1600" b="0" i="0" u="none" strike="noStrike" cap="none" normalizeH="0" baseline="0" dirty="0" smtClean="0">
                        <a:ln>
                          <a:noFill/>
                        </a:ln>
                        <a:solidFill>
                          <a:schemeClr val="tx1"/>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endParaRPr kumimoji="0" lang="en-US" sz="1600" b="1" i="0" u="none" strike="noStrike" cap="none" normalizeH="0" baseline="0" dirty="0" smtClean="0">
                        <a:ln>
                          <a:noFill/>
                        </a:ln>
                        <a:solidFill>
                          <a:srgbClr val="2B2BAD"/>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6</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6</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321431">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rPr>
                        <a:t>Поджелудочная железа</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endParaRPr kumimoji="0" lang="en-US" sz="1600" b="1" i="0" u="none" strike="noStrike" cap="none" normalizeH="0" baseline="0" dirty="0" smtClean="0">
                        <a:ln>
                          <a:noFill/>
                        </a:ln>
                        <a:solidFill>
                          <a:srgbClr val="2B2BAD"/>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9</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9</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r h="321431">
                <a:tc>
                  <a: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ru-RU" sz="1600" b="0" i="0" u="none" strike="noStrike" cap="none" normalizeH="0" baseline="0" dirty="0" smtClean="0">
                          <a:ln>
                            <a:noFill/>
                          </a:ln>
                          <a:solidFill>
                            <a:schemeClr val="tx1"/>
                          </a:solidFill>
                          <a:effectLst/>
                          <a:latin typeface="Times New Roman" pitchFamily="18" charset="0"/>
                        </a:rPr>
                        <a:t>Гортань</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endParaRPr kumimoji="0" lang="en-US" sz="1600" b="1" i="0" u="none" strike="noStrike" cap="none" normalizeH="0" baseline="0" dirty="0" smtClean="0">
                        <a:ln>
                          <a:noFill/>
                        </a:ln>
                        <a:solidFill>
                          <a:srgbClr val="2B2BAD"/>
                        </a:solidFill>
                        <a:effectLst/>
                        <a:latin typeface="Times New Roman"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10</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1600" b="1" i="0" u="none" strike="noStrike" cap="none" normalizeH="0" baseline="0" dirty="0" smtClean="0">
                          <a:ln>
                            <a:noFill/>
                          </a:ln>
                          <a:solidFill>
                            <a:srgbClr val="2B2BAD"/>
                          </a:solidFill>
                          <a:effectLst/>
                          <a:latin typeface="Times New Roman" pitchFamily="18" charset="0"/>
                        </a:rPr>
                        <a:t>10</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FEB">
                        <a:alpha val="50000"/>
                      </a:srgbClr>
                    </a:solidFill>
                  </a:tcPr>
                </a:tc>
              </a:tr>
            </a:tbl>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Содержимое 2"/>
          <p:cNvSpPr>
            <a:spLocks noGrp="1"/>
          </p:cNvSpPr>
          <p:nvPr>
            <p:ph idx="1"/>
          </p:nvPr>
        </p:nvSpPr>
        <p:spPr>
          <a:xfrm>
            <a:off x="468313" y="1052513"/>
            <a:ext cx="8229600" cy="5805487"/>
          </a:xfrm>
        </p:spPr>
        <p:txBody>
          <a:bodyPr/>
          <a:lstStyle/>
          <a:p>
            <a:pPr eaLnBrk="1" hangingPunct="1">
              <a:buFont typeface="Wingdings 3" pitchFamily="18" charset="2"/>
              <a:buNone/>
            </a:pPr>
            <a:r>
              <a:rPr lang="ru-RU" smtClean="0">
                <a:solidFill>
                  <a:srgbClr val="000099"/>
                </a:solidFill>
              </a:rPr>
              <a:t>Несмотря на внедрение современных подходов к профилактике рака молочной железы, применения новых методов обследования пациентов в последние годы, существенного улучшения ранней диагностики, снижения заболеваемости раком молочной железы не произошло. Это связано с тем, что методы, позволяющие обнаружить ЗН молочной железы в самом начале своего развития (МРТ, ПЭТ) очень дорогостоящие и для массового применения и широкого скрининга пока не доступны. Используемые же в рутинной практике: УЗИ, маммография и др. – выявить рак в ранней стадии у  значительного  числа таких пациентов не могут. </a:t>
            </a:r>
          </a:p>
        </p:txBody>
      </p:sp>
      <p:sp>
        <p:nvSpPr>
          <p:cNvPr id="103427" name="Прямоугольник 2"/>
          <p:cNvSpPr>
            <a:spLocks noChangeArrowheads="1"/>
          </p:cNvSpPr>
          <p:nvPr/>
        </p:nvSpPr>
        <p:spPr bwMode="auto">
          <a:xfrm>
            <a:off x="7280275" y="6524625"/>
            <a:ext cx="1828800" cy="307975"/>
          </a:xfrm>
          <a:prstGeom prst="rect">
            <a:avLst/>
          </a:prstGeom>
          <a:noFill/>
          <a:ln w="9525">
            <a:noFill/>
            <a:miter lim="800000"/>
            <a:headEnd/>
            <a:tailEnd/>
          </a:ln>
        </p:spPr>
        <p:txBody>
          <a:bodyPr wrap="none">
            <a:spAutoFit/>
          </a:bodyPr>
          <a:lstStyle/>
          <a:p>
            <a:pPr algn="r"/>
            <a:r>
              <a:rPr lang="ru-RU" sz="1400"/>
              <a:t>Лазарев А.Ф.,  2017</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Содержимое 2"/>
          <p:cNvSpPr>
            <a:spLocks noGrp="1"/>
          </p:cNvSpPr>
          <p:nvPr>
            <p:ph idx="1"/>
          </p:nvPr>
        </p:nvSpPr>
        <p:spPr>
          <a:xfrm>
            <a:off x="457200" y="1341438"/>
            <a:ext cx="8229600" cy="5232400"/>
          </a:xfrm>
        </p:spPr>
        <p:txBody>
          <a:bodyPr/>
          <a:lstStyle/>
          <a:p>
            <a:pPr eaLnBrk="1" hangingPunct="1">
              <a:lnSpc>
                <a:spcPct val="150000"/>
              </a:lnSpc>
              <a:buFont typeface="Wingdings 3" pitchFamily="18" charset="2"/>
              <a:buNone/>
            </a:pPr>
            <a:r>
              <a:rPr lang="ru-RU" smtClean="0">
                <a:solidFill>
                  <a:srgbClr val="000099"/>
                </a:solidFill>
              </a:rPr>
              <a:t>Нами предложен двухэтапный подход к ранней диагностике и профилактике ЗН молочной железы. </a:t>
            </a:r>
          </a:p>
          <a:p>
            <a:pPr eaLnBrk="1" hangingPunct="1">
              <a:lnSpc>
                <a:spcPct val="150000"/>
              </a:lnSpc>
              <a:buFont typeface="Wingdings 3" pitchFamily="18" charset="2"/>
              <a:buNone/>
            </a:pPr>
            <a:endParaRPr lang="ru-RU" smtClean="0">
              <a:solidFill>
                <a:srgbClr val="000099"/>
              </a:solidFill>
            </a:endParaRPr>
          </a:p>
          <a:p>
            <a:pPr eaLnBrk="1" hangingPunct="1">
              <a:lnSpc>
                <a:spcPct val="150000"/>
              </a:lnSpc>
              <a:buFont typeface="Wingdings 3" pitchFamily="18" charset="2"/>
              <a:buNone/>
            </a:pPr>
            <a:r>
              <a:rPr lang="ru-RU" smtClean="0">
                <a:solidFill>
                  <a:srgbClr val="000099"/>
                </a:solidFill>
              </a:rPr>
              <a:t>На первом этапе осуществляется </a:t>
            </a:r>
            <a:r>
              <a:rPr lang="ru-RU" b="1" i="1" smtClean="0">
                <a:solidFill>
                  <a:srgbClr val="000099"/>
                </a:solidFill>
              </a:rPr>
              <a:t>отбор пациентов в группу высокого онкологического риска</a:t>
            </a:r>
            <a:r>
              <a:rPr lang="ru-RU" smtClean="0">
                <a:solidFill>
                  <a:srgbClr val="000099"/>
                </a:solidFill>
              </a:rPr>
              <a:t>, а затем в ней проводится </a:t>
            </a:r>
            <a:r>
              <a:rPr lang="ru-RU" b="1" i="1" smtClean="0">
                <a:solidFill>
                  <a:srgbClr val="000099"/>
                </a:solidFill>
              </a:rPr>
              <a:t>целевой углубленный поиск</a:t>
            </a:r>
            <a:r>
              <a:rPr lang="ru-RU" smtClean="0">
                <a:solidFill>
                  <a:srgbClr val="000099"/>
                </a:solidFill>
              </a:rPr>
              <a:t> злокачественного новообразования, с помощью новейших методов обследования (МРТ, ПЭТ и др.). </a:t>
            </a:r>
          </a:p>
        </p:txBody>
      </p:sp>
      <p:sp>
        <p:nvSpPr>
          <p:cNvPr id="104451" name="Прямоугольник 2"/>
          <p:cNvSpPr>
            <a:spLocks noChangeArrowheads="1"/>
          </p:cNvSpPr>
          <p:nvPr/>
        </p:nvSpPr>
        <p:spPr bwMode="auto">
          <a:xfrm>
            <a:off x="7280275" y="6524625"/>
            <a:ext cx="1828800" cy="307975"/>
          </a:xfrm>
          <a:prstGeom prst="rect">
            <a:avLst/>
          </a:prstGeom>
          <a:noFill/>
          <a:ln w="9525">
            <a:noFill/>
            <a:miter lim="800000"/>
            <a:headEnd/>
            <a:tailEnd/>
          </a:ln>
        </p:spPr>
        <p:txBody>
          <a:bodyPr wrap="none">
            <a:spAutoFit/>
          </a:bodyPr>
          <a:lstStyle/>
          <a:p>
            <a:pPr algn="r"/>
            <a:r>
              <a:rPr lang="ru-RU" sz="1400"/>
              <a:t>Лазарев А.Ф.,  2017</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Содержимое 2"/>
          <p:cNvSpPr>
            <a:spLocks noGrp="1"/>
          </p:cNvSpPr>
          <p:nvPr>
            <p:ph idx="1"/>
          </p:nvPr>
        </p:nvSpPr>
        <p:spPr>
          <a:xfrm>
            <a:off x="457200" y="1844675"/>
            <a:ext cx="8229600" cy="4729163"/>
          </a:xfrm>
        </p:spPr>
        <p:txBody>
          <a:bodyPr/>
          <a:lstStyle/>
          <a:p>
            <a:pPr eaLnBrk="1" hangingPunct="1">
              <a:buFont typeface="Wingdings 3" pitchFamily="18" charset="2"/>
              <a:buNone/>
            </a:pPr>
            <a:r>
              <a:rPr lang="ru-RU" smtClean="0">
                <a:solidFill>
                  <a:srgbClr val="000099"/>
                </a:solidFill>
              </a:rPr>
              <a:t>Отбор пациентов в группу  высокого онкологического риска осуществляется путем проведения следующего </a:t>
            </a:r>
            <a:r>
              <a:rPr lang="ru-RU" b="1" i="1" smtClean="0">
                <a:solidFill>
                  <a:srgbClr val="000099"/>
                </a:solidFill>
              </a:rPr>
              <a:t>алгоритма обследования</a:t>
            </a:r>
            <a:r>
              <a:rPr lang="ru-RU" smtClean="0">
                <a:solidFill>
                  <a:srgbClr val="000099"/>
                </a:solidFill>
              </a:rPr>
              <a:t>:</a:t>
            </a:r>
          </a:p>
          <a:p>
            <a:pPr eaLnBrk="1" hangingPunct="1">
              <a:buFont typeface="Wingdings 3" pitchFamily="18" charset="2"/>
              <a:buNone/>
            </a:pPr>
            <a:endParaRPr lang="ru-RU" smtClean="0">
              <a:solidFill>
                <a:srgbClr val="000099"/>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Заголовок 1"/>
          <p:cNvSpPr>
            <a:spLocks noGrp="1"/>
          </p:cNvSpPr>
          <p:nvPr>
            <p:ph type="title"/>
          </p:nvPr>
        </p:nvSpPr>
        <p:spPr>
          <a:xfrm>
            <a:off x="0" y="0"/>
            <a:ext cx="9144000" cy="1066800"/>
          </a:xfrm>
        </p:spPr>
        <p:txBody>
          <a:bodyPr/>
          <a:lstStyle/>
          <a:p>
            <a:pPr eaLnBrk="1" hangingPunct="1">
              <a:lnSpc>
                <a:spcPct val="90000"/>
              </a:lnSpc>
            </a:pPr>
            <a:r>
              <a:rPr lang="ru-RU" smtClean="0"/>
              <a:t>На первом этапе составляется </a:t>
            </a:r>
            <a:r>
              <a:rPr lang="ru-RU" sz="3400" u="sng" smtClean="0"/>
              <a:t>И</a:t>
            </a:r>
            <a:r>
              <a:rPr lang="ru-RU" sz="3400" i="1" u="sng" smtClean="0"/>
              <a:t>ндивидуальная карта </a:t>
            </a:r>
            <a:r>
              <a:rPr lang="ru-RU" sz="3400" i="1" smtClean="0"/>
              <a:t>рисков рака молочной железы</a:t>
            </a:r>
          </a:p>
        </p:txBody>
      </p:sp>
      <p:graphicFrame>
        <p:nvGraphicFramePr>
          <p:cNvPr id="4" name="Таблица 3"/>
          <p:cNvGraphicFramePr>
            <a:graphicFrameLocks noGrp="1"/>
          </p:cNvGraphicFramePr>
          <p:nvPr/>
        </p:nvGraphicFramePr>
        <p:xfrm>
          <a:off x="395288" y="1341438"/>
          <a:ext cx="8424936" cy="5013173"/>
        </p:xfrm>
        <a:graphic>
          <a:graphicData uri="http://schemas.openxmlformats.org/drawingml/2006/table">
            <a:tbl>
              <a:tblPr/>
              <a:tblGrid>
                <a:gridCol w="8424936"/>
              </a:tblGrid>
              <a:tr h="351312">
                <a:tc>
                  <a:txBody>
                    <a:bodyPr/>
                    <a:lstStyle/>
                    <a:p>
                      <a:pPr marL="342900" lvl="0" indent="-342900">
                        <a:lnSpc>
                          <a:spcPct val="120000"/>
                        </a:lnSpc>
                        <a:spcAft>
                          <a:spcPts val="0"/>
                        </a:spcAft>
                        <a:buFontTx/>
                        <a:buNone/>
                        <a:tabLst>
                          <a:tab pos="173355" algn="l"/>
                        </a:tabLst>
                      </a:pPr>
                      <a:r>
                        <a:rPr lang="ru-RU" sz="1700" dirty="0" smtClean="0">
                          <a:latin typeface="Calibri"/>
                          <a:ea typeface="Calibri"/>
                          <a:cs typeface="Times New Roman"/>
                        </a:rPr>
                        <a:t>1. ФИО</a:t>
                      </a:r>
                      <a:r>
                        <a:rPr lang="en-US" sz="1700" dirty="0" smtClean="0">
                          <a:latin typeface="Calibri"/>
                          <a:ea typeface="Calibri"/>
                          <a:cs typeface="Times New Roman"/>
                        </a:rPr>
                        <a:t> ________________________________________________</a:t>
                      </a:r>
                      <a:r>
                        <a:rPr lang="ru-RU" sz="1700" dirty="0">
                          <a:latin typeface="Calibri"/>
                          <a:ea typeface="Calibri"/>
                          <a:cs typeface="Times New Roman"/>
                        </a:rPr>
                        <a:t>_______</a:t>
                      </a:r>
                      <a:r>
                        <a:rPr lang="en-US" sz="1700" dirty="0">
                          <a:latin typeface="Calibri"/>
                          <a:ea typeface="Calibri"/>
                          <a:cs typeface="Times New Roman"/>
                        </a:rPr>
                        <a:t>________________</a:t>
                      </a:r>
                      <a:endParaRPr lang="ru-RU" sz="1700" dirty="0">
                        <a:latin typeface="Calibri"/>
                        <a:ea typeface="Calibri"/>
                        <a:cs typeface="Times New Roman"/>
                      </a:endParaRPr>
                    </a:p>
                  </a:txBody>
                  <a:tcPr marL="18143" marR="18143" marT="0" marB="0">
                    <a:lnL>
                      <a:noFill/>
                    </a:lnL>
                    <a:lnR>
                      <a:noFill/>
                    </a:lnR>
                    <a:lnT>
                      <a:noFill/>
                    </a:lnT>
                    <a:lnB>
                      <a:noFill/>
                    </a:lnB>
                  </a:tcPr>
                </a:tc>
              </a:tr>
              <a:tr h="351312">
                <a:tc>
                  <a:txBody>
                    <a:bodyPr/>
                    <a:lstStyle/>
                    <a:p>
                      <a:pPr marL="342900" lvl="0" indent="-342900">
                        <a:lnSpc>
                          <a:spcPct val="120000"/>
                        </a:lnSpc>
                        <a:spcAft>
                          <a:spcPts val="0"/>
                        </a:spcAft>
                        <a:buFontTx/>
                        <a:buNone/>
                        <a:tabLst>
                          <a:tab pos="173355" algn="l"/>
                        </a:tabLst>
                      </a:pPr>
                      <a:r>
                        <a:rPr lang="ru-RU" sz="1700" dirty="0" smtClean="0">
                          <a:latin typeface="Calibri"/>
                          <a:ea typeface="Calibri"/>
                          <a:cs typeface="Times New Roman"/>
                        </a:rPr>
                        <a:t>2. Пол</a:t>
                      </a:r>
                      <a:r>
                        <a:rPr lang="en-US" sz="1700" dirty="0" smtClean="0">
                          <a:latin typeface="Calibri"/>
                          <a:ea typeface="Calibri"/>
                          <a:cs typeface="Times New Roman"/>
                        </a:rPr>
                        <a:t>  </a:t>
                      </a:r>
                      <a:r>
                        <a:rPr lang="ru-RU" sz="1700" dirty="0">
                          <a:latin typeface="Calibri"/>
                          <a:ea typeface="Calibri"/>
                          <a:cs typeface="Times New Roman"/>
                        </a:rPr>
                        <a:t>_</a:t>
                      </a:r>
                      <a:r>
                        <a:rPr lang="en-US" sz="1700" dirty="0">
                          <a:latin typeface="Calibri"/>
                          <a:ea typeface="Calibri"/>
                          <a:cs typeface="Times New Roman"/>
                        </a:rPr>
                        <a:t>_____</a:t>
                      </a:r>
                      <a:r>
                        <a:rPr lang="ru-RU" sz="1700" dirty="0" smtClean="0">
                          <a:latin typeface="Calibri"/>
                          <a:ea typeface="Calibri"/>
                          <a:cs typeface="Times New Roman"/>
                        </a:rPr>
                        <a:t>________________________________________________________</a:t>
                      </a:r>
                      <a:r>
                        <a:rPr lang="en-US" sz="1700" dirty="0">
                          <a:latin typeface="Calibri"/>
                          <a:ea typeface="Calibri"/>
                          <a:cs typeface="Times New Roman"/>
                        </a:rPr>
                        <a:t>_________</a:t>
                      </a:r>
                      <a:endParaRPr lang="ru-RU" sz="1700" dirty="0">
                        <a:latin typeface="Calibri"/>
                        <a:ea typeface="Calibri"/>
                        <a:cs typeface="Times New Roman"/>
                      </a:endParaRPr>
                    </a:p>
                  </a:txBody>
                  <a:tcPr marL="18143" marR="18143" marT="0" marB="0">
                    <a:lnL>
                      <a:noFill/>
                    </a:lnL>
                    <a:lnR>
                      <a:noFill/>
                    </a:lnR>
                    <a:lnT>
                      <a:noFill/>
                    </a:lnT>
                    <a:lnB>
                      <a:noFill/>
                    </a:lnB>
                  </a:tcPr>
                </a:tc>
              </a:tr>
              <a:tr h="351312">
                <a:tc>
                  <a:txBody>
                    <a:bodyPr/>
                    <a:lstStyle/>
                    <a:p>
                      <a:pPr marL="342900" lvl="0" indent="-342900">
                        <a:lnSpc>
                          <a:spcPct val="120000"/>
                        </a:lnSpc>
                        <a:spcAft>
                          <a:spcPts val="0"/>
                        </a:spcAft>
                        <a:buFontTx/>
                        <a:buNone/>
                        <a:tabLst>
                          <a:tab pos="173355" algn="l"/>
                        </a:tabLst>
                      </a:pPr>
                      <a:r>
                        <a:rPr lang="ru-RU" sz="1700" dirty="0" smtClean="0">
                          <a:latin typeface="Calibri"/>
                          <a:ea typeface="Calibri"/>
                          <a:cs typeface="Times New Roman"/>
                        </a:rPr>
                        <a:t>3. Домашний </a:t>
                      </a:r>
                      <a:r>
                        <a:rPr lang="ru-RU" sz="1700" dirty="0">
                          <a:latin typeface="Calibri"/>
                          <a:ea typeface="Calibri"/>
                          <a:cs typeface="Times New Roman"/>
                        </a:rPr>
                        <a:t>адрес</a:t>
                      </a:r>
                      <a:r>
                        <a:rPr lang="en-US" sz="1700" dirty="0">
                          <a:latin typeface="Calibri"/>
                          <a:ea typeface="Calibri"/>
                          <a:cs typeface="Times New Roman"/>
                        </a:rPr>
                        <a:t> </a:t>
                      </a:r>
                      <a:r>
                        <a:rPr lang="en-US" sz="1700" dirty="0" smtClean="0">
                          <a:latin typeface="Calibri"/>
                          <a:ea typeface="Calibri"/>
                          <a:cs typeface="Times New Roman"/>
                        </a:rPr>
                        <a:t>______________________________________________</a:t>
                      </a:r>
                      <a:r>
                        <a:rPr lang="ru-RU" sz="1700" dirty="0">
                          <a:latin typeface="Calibri"/>
                          <a:ea typeface="Calibri"/>
                          <a:cs typeface="Times New Roman"/>
                        </a:rPr>
                        <a:t>_______</a:t>
                      </a:r>
                      <a:r>
                        <a:rPr lang="en-US" sz="1700" dirty="0">
                          <a:latin typeface="Calibri"/>
                          <a:ea typeface="Calibri"/>
                          <a:cs typeface="Times New Roman"/>
                        </a:rPr>
                        <a:t>______</a:t>
                      </a:r>
                      <a:r>
                        <a:rPr lang="ru-RU" sz="1700" dirty="0">
                          <a:latin typeface="Calibri"/>
                          <a:ea typeface="Calibri"/>
                          <a:cs typeface="Times New Roman"/>
                        </a:rPr>
                        <a:t>_</a:t>
                      </a:r>
                    </a:p>
                  </a:txBody>
                  <a:tcPr marL="18143" marR="18143" marT="0" marB="0">
                    <a:lnL>
                      <a:noFill/>
                    </a:lnL>
                    <a:lnR>
                      <a:noFill/>
                    </a:lnR>
                    <a:lnT>
                      <a:noFill/>
                    </a:lnT>
                    <a:lnB>
                      <a:noFill/>
                    </a:lnB>
                  </a:tcPr>
                </a:tc>
              </a:tr>
              <a:tr h="351312">
                <a:tc>
                  <a:txBody>
                    <a:bodyPr/>
                    <a:lstStyle/>
                    <a:p>
                      <a:pPr marL="342900" lvl="0" indent="-342900">
                        <a:lnSpc>
                          <a:spcPct val="120000"/>
                        </a:lnSpc>
                        <a:spcAft>
                          <a:spcPts val="0"/>
                        </a:spcAft>
                        <a:buFontTx/>
                        <a:buNone/>
                        <a:tabLst>
                          <a:tab pos="262890" algn="l"/>
                        </a:tabLst>
                      </a:pPr>
                      <a:r>
                        <a:rPr lang="ru-RU" sz="1700" dirty="0" smtClean="0">
                          <a:latin typeface="Calibri"/>
                          <a:ea typeface="Calibri"/>
                          <a:cs typeface="Times New Roman"/>
                        </a:rPr>
                        <a:t>4. Возраст</a:t>
                      </a:r>
                      <a:r>
                        <a:rPr lang="en-US" sz="1700" dirty="0" smtClean="0">
                          <a:latin typeface="Calibri"/>
                          <a:ea typeface="Calibri"/>
                          <a:cs typeface="Times New Roman"/>
                        </a:rPr>
                        <a:t>  </a:t>
                      </a:r>
                      <a:r>
                        <a:rPr lang="en-US" sz="1700" dirty="0">
                          <a:latin typeface="Calibri"/>
                          <a:ea typeface="Calibri"/>
                          <a:cs typeface="Times New Roman"/>
                        </a:rPr>
                        <a:t>_____________</a:t>
                      </a:r>
                      <a:r>
                        <a:rPr lang="ru-RU" sz="1700" dirty="0">
                          <a:latin typeface="Calibri"/>
                          <a:ea typeface="Calibri"/>
                          <a:cs typeface="Times New Roman"/>
                        </a:rPr>
                        <a:t>_________________</a:t>
                      </a:r>
                    </a:p>
                  </a:txBody>
                  <a:tcPr marL="18143" marR="18143" marT="0" marB="0">
                    <a:lnL>
                      <a:noFill/>
                    </a:lnL>
                    <a:lnR>
                      <a:noFill/>
                    </a:lnR>
                    <a:lnT>
                      <a:noFill/>
                    </a:lnT>
                    <a:lnB>
                      <a:noFill/>
                    </a:lnB>
                  </a:tcPr>
                </a:tc>
              </a:tr>
              <a:tr h="351312">
                <a:tc>
                  <a:txBody>
                    <a:bodyPr/>
                    <a:lstStyle/>
                    <a:p>
                      <a:pPr marL="342900" lvl="0" indent="-342900">
                        <a:lnSpc>
                          <a:spcPct val="120000"/>
                        </a:lnSpc>
                        <a:spcAft>
                          <a:spcPts val="0"/>
                        </a:spcAft>
                        <a:buFontTx/>
                        <a:buNone/>
                        <a:tabLst>
                          <a:tab pos="262890" algn="l"/>
                        </a:tabLst>
                      </a:pPr>
                      <a:r>
                        <a:rPr lang="ru-RU" sz="1700" dirty="0" smtClean="0">
                          <a:latin typeface="Calibri"/>
                          <a:ea typeface="Calibri"/>
                          <a:cs typeface="Times New Roman"/>
                        </a:rPr>
                        <a:t>5. Рост</a:t>
                      </a:r>
                      <a:r>
                        <a:rPr lang="en-US" sz="1700" dirty="0" smtClean="0">
                          <a:latin typeface="Calibri"/>
                          <a:ea typeface="Calibri"/>
                          <a:cs typeface="Times New Roman"/>
                        </a:rPr>
                        <a:t>  </a:t>
                      </a:r>
                      <a:r>
                        <a:rPr lang="ru-RU" sz="1700" dirty="0" smtClean="0">
                          <a:latin typeface="Calibri"/>
                          <a:ea typeface="Calibri"/>
                          <a:cs typeface="Times New Roman"/>
                        </a:rPr>
                        <a:t>_______</a:t>
                      </a:r>
                      <a:r>
                        <a:rPr lang="en-US" sz="1700" dirty="0" smtClean="0">
                          <a:latin typeface="Calibri"/>
                          <a:ea typeface="Calibri"/>
                          <a:cs typeface="Times New Roman"/>
                        </a:rPr>
                        <a:t>_____________</a:t>
                      </a:r>
                      <a:r>
                        <a:rPr lang="ru-RU" sz="1700" dirty="0">
                          <a:latin typeface="Calibri"/>
                          <a:ea typeface="Calibri"/>
                          <a:cs typeface="Times New Roman"/>
                        </a:rPr>
                        <a:t>_____________</a:t>
                      </a:r>
                    </a:p>
                  </a:txBody>
                  <a:tcPr marL="18143" marR="18143" marT="0" marB="0">
                    <a:lnL>
                      <a:noFill/>
                    </a:lnL>
                    <a:lnR>
                      <a:noFill/>
                    </a:lnR>
                    <a:lnT>
                      <a:noFill/>
                    </a:lnT>
                    <a:lnB>
                      <a:noFill/>
                    </a:lnB>
                  </a:tcPr>
                </a:tc>
              </a:tr>
              <a:tr h="351312">
                <a:tc>
                  <a:txBody>
                    <a:bodyPr/>
                    <a:lstStyle/>
                    <a:p>
                      <a:pPr marL="342900" lvl="0" indent="-342900">
                        <a:lnSpc>
                          <a:spcPct val="120000"/>
                        </a:lnSpc>
                        <a:spcAft>
                          <a:spcPts val="0"/>
                        </a:spcAft>
                        <a:buFontTx/>
                        <a:buNone/>
                        <a:tabLst>
                          <a:tab pos="262890" algn="l"/>
                        </a:tabLst>
                      </a:pPr>
                      <a:r>
                        <a:rPr lang="ru-RU" sz="1700" dirty="0" smtClean="0">
                          <a:latin typeface="Calibri"/>
                          <a:ea typeface="Calibri"/>
                          <a:cs typeface="Times New Roman"/>
                        </a:rPr>
                        <a:t>6. Вес </a:t>
                      </a:r>
                      <a:r>
                        <a:rPr lang="en-US" sz="1700" dirty="0" smtClean="0">
                          <a:latin typeface="Calibri"/>
                          <a:ea typeface="Calibri"/>
                          <a:cs typeface="Times New Roman"/>
                        </a:rPr>
                        <a:t>  </a:t>
                      </a:r>
                      <a:r>
                        <a:rPr lang="en-US" sz="1700" dirty="0">
                          <a:latin typeface="Calibri"/>
                          <a:ea typeface="Calibri"/>
                          <a:cs typeface="Times New Roman"/>
                        </a:rPr>
                        <a:t>_______________</a:t>
                      </a:r>
                      <a:r>
                        <a:rPr lang="ru-RU" sz="1700" dirty="0">
                          <a:latin typeface="Calibri"/>
                          <a:ea typeface="Calibri"/>
                          <a:cs typeface="Times New Roman"/>
                        </a:rPr>
                        <a:t>__________________</a:t>
                      </a:r>
                    </a:p>
                  </a:txBody>
                  <a:tcPr marL="18143" marR="18143" marT="0" marB="0">
                    <a:lnL>
                      <a:noFill/>
                    </a:lnL>
                    <a:lnR>
                      <a:noFill/>
                    </a:lnR>
                    <a:lnT>
                      <a:noFill/>
                    </a:lnT>
                    <a:lnB>
                      <a:noFill/>
                    </a:lnB>
                  </a:tcPr>
                </a:tc>
              </a:tr>
              <a:tr h="351312">
                <a:tc>
                  <a:txBody>
                    <a:bodyPr/>
                    <a:lstStyle/>
                    <a:p>
                      <a:pPr marL="342900" lvl="0" indent="-342900">
                        <a:lnSpc>
                          <a:spcPct val="120000"/>
                        </a:lnSpc>
                        <a:spcAft>
                          <a:spcPts val="0"/>
                        </a:spcAft>
                        <a:buFontTx/>
                        <a:buNone/>
                        <a:tabLst>
                          <a:tab pos="262890" algn="l"/>
                        </a:tabLst>
                      </a:pPr>
                      <a:r>
                        <a:rPr lang="ru-RU" sz="1700" dirty="0" smtClean="0">
                          <a:latin typeface="Calibri"/>
                          <a:ea typeface="Calibri"/>
                          <a:cs typeface="Times New Roman"/>
                        </a:rPr>
                        <a:t>7. Конституция  ________</a:t>
                      </a:r>
                      <a:r>
                        <a:rPr lang="en-US" sz="1700" dirty="0" smtClean="0">
                          <a:latin typeface="Calibri"/>
                          <a:ea typeface="Calibri"/>
                          <a:cs typeface="Times New Roman"/>
                        </a:rPr>
                        <a:t>_______________</a:t>
                      </a:r>
                      <a:r>
                        <a:rPr lang="ru-RU" sz="1700" dirty="0">
                          <a:latin typeface="Calibri"/>
                          <a:ea typeface="Calibri"/>
                          <a:cs typeface="Times New Roman"/>
                        </a:rPr>
                        <a:t>___</a:t>
                      </a:r>
                    </a:p>
                  </a:txBody>
                  <a:tcPr marL="18143" marR="18143" marT="0" marB="0">
                    <a:lnL>
                      <a:noFill/>
                    </a:lnL>
                    <a:lnR>
                      <a:noFill/>
                    </a:lnR>
                    <a:lnT>
                      <a:noFill/>
                    </a:lnT>
                    <a:lnB>
                      <a:noFill/>
                    </a:lnB>
                  </a:tcPr>
                </a:tc>
              </a:tr>
              <a:tr h="351312">
                <a:tc>
                  <a:txBody>
                    <a:bodyPr/>
                    <a:lstStyle/>
                    <a:p>
                      <a:pPr marL="342900" lvl="0" indent="-342900">
                        <a:lnSpc>
                          <a:spcPct val="120000"/>
                        </a:lnSpc>
                        <a:spcAft>
                          <a:spcPts val="0"/>
                        </a:spcAft>
                        <a:buFontTx/>
                        <a:buNone/>
                        <a:tabLst>
                          <a:tab pos="262890" algn="l"/>
                        </a:tabLst>
                      </a:pPr>
                      <a:r>
                        <a:rPr lang="ru-RU" sz="1700" dirty="0" smtClean="0">
                          <a:latin typeface="Calibri"/>
                          <a:ea typeface="Calibri"/>
                          <a:cs typeface="Times New Roman"/>
                        </a:rPr>
                        <a:t>8. Тип нервной системы </a:t>
                      </a:r>
                      <a:r>
                        <a:rPr lang="en-US" sz="1700" dirty="0" smtClean="0">
                          <a:latin typeface="Calibri"/>
                          <a:ea typeface="Calibri"/>
                          <a:cs typeface="Times New Roman"/>
                        </a:rPr>
                        <a:t>   </a:t>
                      </a:r>
                      <a:r>
                        <a:rPr lang="ru-RU" sz="1700" dirty="0" smtClean="0">
                          <a:latin typeface="Calibri"/>
                          <a:ea typeface="Calibri"/>
                          <a:cs typeface="Times New Roman"/>
                        </a:rPr>
                        <a:t>_________________</a:t>
                      </a:r>
                      <a:endParaRPr lang="ru-RU" sz="1700" dirty="0">
                        <a:latin typeface="Calibri"/>
                        <a:ea typeface="Calibri"/>
                        <a:cs typeface="Times New Roman"/>
                      </a:endParaRPr>
                    </a:p>
                  </a:txBody>
                  <a:tcPr marL="18143" marR="18143" marT="0" marB="0">
                    <a:lnL>
                      <a:noFill/>
                    </a:lnL>
                    <a:lnR>
                      <a:noFill/>
                    </a:lnR>
                    <a:lnT>
                      <a:noFill/>
                    </a:lnT>
                    <a:lnB>
                      <a:noFill/>
                    </a:lnB>
                  </a:tcPr>
                </a:tc>
              </a:tr>
              <a:tr h="351312">
                <a:tc>
                  <a:txBody>
                    <a:bodyPr/>
                    <a:lstStyle/>
                    <a:p>
                      <a:pPr marL="342900" lvl="0" indent="-342900">
                        <a:lnSpc>
                          <a:spcPct val="120000"/>
                        </a:lnSpc>
                        <a:spcAft>
                          <a:spcPts val="0"/>
                        </a:spcAft>
                        <a:buFontTx/>
                        <a:buNone/>
                        <a:tabLst>
                          <a:tab pos="262890" algn="l"/>
                          <a:tab pos="353060" algn="l"/>
                        </a:tabLst>
                      </a:pPr>
                      <a:r>
                        <a:rPr lang="ru-RU" sz="1700" dirty="0">
                          <a:latin typeface="Calibri"/>
                          <a:ea typeface="Calibri"/>
                          <a:cs typeface="Times New Roman"/>
                        </a:rPr>
                        <a:t> </a:t>
                      </a:r>
                      <a:r>
                        <a:rPr lang="ru-RU" sz="1700" dirty="0" smtClean="0">
                          <a:latin typeface="Calibri"/>
                          <a:ea typeface="Calibri"/>
                          <a:cs typeface="Times New Roman"/>
                        </a:rPr>
                        <a:t>9. Группа </a:t>
                      </a:r>
                      <a:r>
                        <a:rPr lang="ru-RU" sz="1700" dirty="0">
                          <a:latin typeface="Calibri"/>
                          <a:ea typeface="Calibri"/>
                          <a:cs typeface="Times New Roman"/>
                        </a:rPr>
                        <a:t>крови </a:t>
                      </a:r>
                      <a:r>
                        <a:rPr lang="ru-RU" sz="1700" dirty="0" smtClean="0">
                          <a:latin typeface="Calibri"/>
                          <a:ea typeface="Calibri"/>
                          <a:cs typeface="Times New Roman"/>
                        </a:rPr>
                        <a:t>________</a:t>
                      </a:r>
                      <a:r>
                        <a:rPr lang="en-US" sz="1700" dirty="0" smtClean="0">
                          <a:latin typeface="Calibri"/>
                          <a:ea typeface="Calibri"/>
                          <a:cs typeface="Times New Roman"/>
                        </a:rPr>
                        <a:t>_____________</a:t>
                      </a:r>
                      <a:r>
                        <a:rPr lang="ru-RU" sz="1700" dirty="0">
                          <a:latin typeface="Calibri"/>
                          <a:ea typeface="Calibri"/>
                          <a:cs typeface="Times New Roman"/>
                        </a:rPr>
                        <a:t>____</a:t>
                      </a:r>
                    </a:p>
                  </a:txBody>
                  <a:tcPr marL="18143" marR="18143" marT="0" marB="0">
                    <a:lnL>
                      <a:noFill/>
                    </a:lnL>
                    <a:lnR>
                      <a:noFill/>
                    </a:lnR>
                    <a:lnT>
                      <a:noFill/>
                    </a:lnT>
                    <a:lnB>
                      <a:noFill/>
                    </a:lnB>
                  </a:tcPr>
                </a:tc>
              </a:tr>
              <a:tr h="351312">
                <a:tc>
                  <a:txBody>
                    <a:bodyPr/>
                    <a:lstStyle/>
                    <a:p>
                      <a:pPr marL="342900" lvl="0" indent="-342900">
                        <a:lnSpc>
                          <a:spcPct val="120000"/>
                        </a:lnSpc>
                        <a:spcAft>
                          <a:spcPts val="0"/>
                        </a:spcAft>
                        <a:buFontTx/>
                        <a:buNone/>
                        <a:tabLst>
                          <a:tab pos="262890" algn="l"/>
                          <a:tab pos="353060" algn="l"/>
                        </a:tabLst>
                      </a:pPr>
                      <a:r>
                        <a:rPr lang="ru-RU" sz="1700" dirty="0" smtClean="0">
                          <a:latin typeface="Calibri"/>
                          <a:ea typeface="Calibri"/>
                          <a:cs typeface="Times New Roman"/>
                        </a:rPr>
                        <a:t>10. Резус-фактор _________________________</a:t>
                      </a:r>
                      <a:endParaRPr lang="ru-RU" sz="1700" dirty="0">
                        <a:latin typeface="Calibri"/>
                        <a:ea typeface="Calibri"/>
                        <a:cs typeface="Times New Roman"/>
                      </a:endParaRPr>
                    </a:p>
                  </a:txBody>
                  <a:tcPr marL="18143" marR="18143" marT="0" marB="0">
                    <a:lnL>
                      <a:noFill/>
                    </a:lnL>
                    <a:lnR>
                      <a:noFill/>
                    </a:lnR>
                    <a:lnT>
                      <a:noFill/>
                    </a:lnT>
                    <a:lnB>
                      <a:noFill/>
                    </a:lnB>
                  </a:tcPr>
                </a:tc>
              </a:tr>
              <a:tr h="351312">
                <a:tc>
                  <a:txBody>
                    <a:bodyPr/>
                    <a:lstStyle/>
                    <a:p>
                      <a:pPr marL="342900" lvl="0" indent="-342900">
                        <a:lnSpc>
                          <a:spcPct val="120000"/>
                        </a:lnSpc>
                        <a:spcAft>
                          <a:spcPts val="0"/>
                        </a:spcAft>
                        <a:buFont typeface="+mj-lt"/>
                        <a:buNone/>
                        <a:tabLst>
                          <a:tab pos="262890" algn="l"/>
                        </a:tabLst>
                      </a:pPr>
                      <a:r>
                        <a:rPr lang="ru-RU" sz="1700" dirty="0" smtClean="0">
                          <a:latin typeface="Calibri"/>
                          <a:ea typeface="Calibri"/>
                          <a:cs typeface="Times New Roman"/>
                        </a:rPr>
                        <a:t>11. Ожирение </a:t>
                      </a:r>
                      <a:r>
                        <a:rPr lang="ru-RU" sz="1700" dirty="0">
                          <a:latin typeface="Calibri"/>
                          <a:ea typeface="Calibri"/>
                          <a:cs typeface="Times New Roman"/>
                        </a:rPr>
                        <a:t>(превышение в кг) </a:t>
                      </a:r>
                      <a:r>
                        <a:rPr lang="en-US" sz="1700" dirty="0">
                          <a:latin typeface="Calibri"/>
                          <a:ea typeface="Calibri"/>
                          <a:cs typeface="Times New Roman"/>
                        </a:rPr>
                        <a:t>____________</a:t>
                      </a:r>
                      <a:r>
                        <a:rPr lang="ru-RU" sz="1700" dirty="0" smtClean="0">
                          <a:latin typeface="Calibri"/>
                          <a:ea typeface="Calibri"/>
                          <a:cs typeface="Times New Roman"/>
                        </a:rPr>
                        <a:t>_____________________________________</a:t>
                      </a:r>
                      <a:endParaRPr lang="ru-RU" sz="1700" dirty="0">
                        <a:latin typeface="Calibri"/>
                        <a:ea typeface="Calibri"/>
                        <a:cs typeface="Times New Roman"/>
                      </a:endParaRPr>
                    </a:p>
                  </a:txBody>
                  <a:tcPr marL="23962" marR="23962" marT="0" marB="0">
                    <a:lnL>
                      <a:noFill/>
                    </a:lnL>
                    <a:lnR>
                      <a:noFill/>
                    </a:lnR>
                    <a:lnT>
                      <a:noFill/>
                    </a:lnT>
                    <a:lnB>
                      <a:noFill/>
                    </a:lnB>
                  </a:tcPr>
                </a:tc>
              </a:tr>
              <a:tr h="351312">
                <a:tc>
                  <a:txBody>
                    <a:bodyPr/>
                    <a:lstStyle/>
                    <a:p>
                      <a:pPr marL="342900" lvl="0" indent="-342900">
                        <a:lnSpc>
                          <a:spcPct val="120000"/>
                        </a:lnSpc>
                        <a:spcAft>
                          <a:spcPts val="0"/>
                        </a:spcAft>
                        <a:buFont typeface="+mj-lt"/>
                        <a:buNone/>
                        <a:tabLst>
                          <a:tab pos="262890" algn="l"/>
                        </a:tabLst>
                      </a:pPr>
                      <a:r>
                        <a:rPr lang="ru-RU" sz="1700" dirty="0" smtClean="0">
                          <a:latin typeface="Calibri"/>
                          <a:ea typeface="Calibri"/>
                          <a:cs typeface="Times New Roman"/>
                        </a:rPr>
                        <a:t>12. Наличие </a:t>
                      </a:r>
                      <a:r>
                        <a:rPr lang="ru-RU" sz="1700" dirty="0">
                          <a:latin typeface="Calibri"/>
                          <a:ea typeface="Calibri"/>
                          <a:cs typeface="Times New Roman"/>
                        </a:rPr>
                        <a:t>ЗН у кровных родственников: у кого </a:t>
                      </a:r>
                      <a:r>
                        <a:rPr lang="ru-RU" sz="1700" dirty="0" smtClean="0">
                          <a:latin typeface="Calibri"/>
                          <a:ea typeface="Calibri"/>
                          <a:cs typeface="Times New Roman"/>
                        </a:rPr>
                        <a:t>________________ </a:t>
                      </a:r>
                      <a:r>
                        <a:rPr lang="ru-RU" sz="1700" dirty="0">
                          <a:latin typeface="Calibri"/>
                          <a:ea typeface="Calibri"/>
                          <a:cs typeface="Times New Roman"/>
                        </a:rPr>
                        <a:t>где   _______________ </a:t>
                      </a:r>
                    </a:p>
                  </a:txBody>
                  <a:tcPr marL="23962" marR="23962" marT="0" marB="0">
                    <a:lnL>
                      <a:noFill/>
                    </a:lnL>
                    <a:lnR>
                      <a:noFill/>
                    </a:lnR>
                    <a:lnT>
                      <a:noFill/>
                    </a:lnT>
                    <a:lnB>
                      <a:noFill/>
                    </a:lnB>
                  </a:tcPr>
                </a:tc>
              </a:tr>
              <a:tr h="446117">
                <a:tc>
                  <a:txBody>
                    <a:bodyPr/>
                    <a:lstStyle/>
                    <a:p>
                      <a:pPr marL="342900" lvl="0" indent="-342900">
                        <a:lnSpc>
                          <a:spcPct val="120000"/>
                        </a:lnSpc>
                        <a:spcAft>
                          <a:spcPts val="0"/>
                        </a:spcAft>
                        <a:buFont typeface="+mj-lt"/>
                        <a:buNone/>
                        <a:tabLst>
                          <a:tab pos="262890" algn="l"/>
                        </a:tabLst>
                      </a:pPr>
                      <a:r>
                        <a:rPr lang="ru-RU" sz="1700" dirty="0" smtClean="0">
                          <a:latin typeface="Calibri"/>
                          <a:ea typeface="Calibri"/>
                          <a:cs typeface="Times New Roman"/>
                        </a:rPr>
                        <a:t>13. Характер </a:t>
                      </a:r>
                      <a:r>
                        <a:rPr lang="ru-RU" sz="1700" dirty="0">
                          <a:latin typeface="Calibri"/>
                          <a:ea typeface="Calibri"/>
                          <a:cs typeface="Times New Roman"/>
                        </a:rPr>
                        <a:t>труда (сколько времени): </a:t>
                      </a:r>
                      <a:r>
                        <a:rPr lang="ru-RU" sz="1700" dirty="0" smtClean="0">
                          <a:latin typeface="Calibri"/>
                          <a:ea typeface="Calibri"/>
                          <a:cs typeface="Times New Roman"/>
                        </a:rPr>
                        <a:t> умственный  ___ </a:t>
                      </a:r>
                      <a:r>
                        <a:rPr lang="ru-RU" sz="1700" dirty="0">
                          <a:latin typeface="Calibri"/>
                          <a:ea typeface="Calibri"/>
                          <a:cs typeface="Times New Roman"/>
                        </a:rPr>
                        <a:t>физический  </a:t>
                      </a:r>
                      <a:r>
                        <a:rPr lang="ru-RU" sz="1700" dirty="0" smtClean="0">
                          <a:latin typeface="Calibri"/>
                          <a:ea typeface="Calibri"/>
                          <a:cs typeface="Times New Roman"/>
                        </a:rPr>
                        <a:t>___ </a:t>
                      </a:r>
                      <a:r>
                        <a:rPr lang="ru-RU" sz="1700" dirty="0">
                          <a:latin typeface="Calibri"/>
                          <a:ea typeface="Calibri"/>
                          <a:cs typeface="Times New Roman"/>
                        </a:rPr>
                        <a:t>смешанный </a:t>
                      </a:r>
                      <a:r>
                        <a:rPr lang="ru-RU" sz="1700" dirty="0" smtClean="0">
                          <a:latin typeface="Calibri"/>
                          <a:ea typeface="Calibri"/>
                          <a:cs typeface="Times New Roman"/>
                        </a:rPr>
                        <a:t>___</a:t>
                      </a:r>
                      <a:endParaRPr lang="ru-RU" sz="1700" dirty="0">
                        <a:latin typeface="Calibri"/>
                        <a:ea typeface="Calibri"/>
                        <a:cs typeface="Times New Roman"/>
                      </a:endParaRPr>
                    </a:p>
                  </a:txBody>
                  <a:tcPr marL="23962" marR="23962" marT="0" marB="0">
                    <a:lnL>
                      <a:noFill/>
                    </a:lnL>
                    <a:lnR>
                      <a:noFill/>
                    </a:lnR>
                    <a:lnT>
                      <a:noFill/>
                    </a:lnT>
                    <a:lnB>
                      <a:noFill/>
                    </a:lnB>
                  </a:tcPr>
                </a:tc>
              </a:tr>
              <a:tr h="351312">
                <a:tc>
                  <a:txBody>
                    <a:bodyPr/>
                    <a:lstStyle/>
                    <a:p>
                      <a:pPr marL="342900" lvl="0" indent="-342900">
                        <a:lnSpc>
                          <a:spcPct val="120000"/>
                        </a:lnSpc>
                        <a:spcAft>
                          <a:spcPts val="0"/>
                        </a:spcAft>
                        <a:buFont typeface="+mj-lt"/>
                        <a:buNone/>
                        <a:tabLst>
                          <a:tab pos="262890" algn="l"/>
                        </a:tabLst>
                      </a:pPr>
                      <a:r>
                        <a:rPr lang="ru-RU" sz="1700" dirty="0" smtClean="0">
                          <a:latin typeface="Calibri"/>
                          <a:ea typeface="Calibri"/>
                          <a:cs typeface="Times New Roman"/>
                        </a:rPr>
                        <a:t>14. Профессиональные </a:t>
                      </a:r>
                      <a:r>
                        <a:rPr lang="ru-RU" sz="1700" dirty="0">
                          <a:latin typeface="Calibri"/>
                          <a:ea typeface="Calibri"/>
                          <a:cs typeface="Times New Roman"/>
                        </a:rPr>
                        <a:t>вредности: сколько </a:t>
                      </a:r>
                      <a:r>
                        <a:rPr lang="ru-RU" sz="1700" dirty="0" smtClean="0">
                          <a:latin typeface="Calibri"/>
                          <a:ea typeface="Calibri"/>
                          <a:cs typeface="Times New Roman"/>
                        </a:rPr>
                        <a:t>_______________ </a:t>
                      </a:r>
                      <a:r>
                        <a:rPr lang="ru-RU" sz="1700" dirty="0">
                          <a:latin typeface="Calibri"/>
                          <a:ea typeface="Calibri"/>
                          <a:cs typeface="Times New Roman"/>
                        </a:rPr>
                        <a:t>какие</a:t>
                      </a:r>
                      <a:r>
                        <a:rPr lang="en-US" sz="1700" dirty="0">
                          <a:latin typeface="Calibri"/>
                          <a:ea typeface="Calibri"/>
                          <a:cs typeface="Times New Roman"/>
                        </a:rPr>
                        <a:t> </a:t>
                      </a:r>
                      <a:r>
                        <a:rPr lang="en-US" sz="1700" dirty="0" smtClean="0">
                          <a:latin typeface="Calibri"/>
                          <a:ea typeface="Calibri"/>
                          <a:cs typeface="Times New Roman"/>
                        </a:rPr>
                        <a:t>_________</a:t>
                      </a:r>
                      <a:r>
                        <a:rPr lang="ru-RU" sz="1700" dirty="0" smtClean="0">
                          <a:latin typeface="Calibri"/>
                          <a:ea typeface="Calibri"/>
                          <a:cs typeface="Times New Roman"/>
                        </a:rPr>
                        <a:t>_____</a:t>
                      </a:r>
                      <a:r>
                        <a:rPr lang="en-US" sz="1700" dirty="0" smtClean="0">
                          <a:latin typeface="Calibri"/>
                          <a:ea typeface="Calibri"/>
                          <a:cs typeface="Times New Roman"/>
                        </a:rPr>
                        <a:t>_</a:t>
                      </a:r>
                      <a:r>
                        <a:rPr lang="ru-RU" sz="1700" dirty="0">
                          <a:latin typeface="Calibri"/>
                          <a:ea typeface="Calibri"/>
                          <a:cs typeface="Times New Roman"/>
                        </a:rPr>
                        <a:t>__</a:t>
                      </a:r>
                      <a:r>
                        <a:rPr lang="en-US" sz="1700" dirty="0">
                          <a:latin typeface="Calibri"/>
                          <a:ea typeface="Calibri"/>
                          <a:cs typeface="Times New Roman"/>
                        </a:rPr>
                        <a:t>_</a:t>
                      </a:r>
                      <a:endParaRPr lang="ru-RU" sz="1700" dirty="0">
                        <a:latin typeface="Calibri"/>
                        <a:ea typeface="Calibri"/>
                        <a:cs typeface="Times New Roman"/>
                      </a:endParaRPr>
                    </a:p>
                  </a:txBody>
                  <a:tcPr marL="23962" marR="23962" marT="0" marB="0">
                    <a:lnL>
                      <a:noFill/>
                    </a:lnL>
                    <a:lnR>
                      <a:noFill/>
                    </a:lnR>
                    <a:lnT>
                      <a:noFill/>
                    </a:lnT>
                    <a:lnB>
                      <a:noFill/>
                    </a:lnB>
                  </a:tcPr>
                </a:tc>
              </a:tr>
            </a:tbl>
          </a:graphicData>
        </a:graphic>
      </p:graphicFrame>
      <p:sp>
        <p:nvSpPr>
          <p:cNvPr id="106514" name="Прямоугольник 4"/>
          <p:cNvSpPr>
            <a:spLocks noChangeArrowheads="1"/>
          </p:cNvSpPr>
          <p:nvPr/>
        </p:nvSpPr>
        <p:spPr bwMode="auto">
          <a:xfrm>
            <a:off x="7280275" y="6524625"/>
            <a:ext cx="1828800" cy="307975"/>
          </a:xfrm>
          <a:prstGeom prst="rect">
            <a:avLst/>
          </a:prstGeom>
          <a:noFill/>
          <a:ln w="9525">
            <a:noFill/>
            <a:miter lim="800000"/>
            <a:headEnd/>
            <a:tailEnd/>
          </a:ln>
        </p:spPr>
        <p:txBody>
          <a:bodyPr wrap="none">
            <a:spAutoFit/>
          </a:bodyPr>
          <a:lstStyle/>
          <a:p>
            <a:pPr algn="r"/>
            <a:r>
              <a:rPr lang="ru-RU" sz="1400"/>
              <a:t>Лазарев А.Ф.,  2017</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Заголовок 1"/>
          <p:cNvSpPr>
            <a:spLocks noGrp="1"/>
          </p:cNvSpPr>
          <p:nvPr>
            <p:ph type="title"/>
          </p:nvPr>
        </p:nvSpPr>
        <p:spPr>
          <a:xfrm>
            <a:off x="0" y="0"/>
            <a:ext cx="9144000" cy="1066800"/>
          </a:xfrm>
        </p:spPr>
        <p:txBody>
          <a:bodyPr/>
          <a:lstStyle/>
          <a:p>
            <a:pPr eaLnBrk="1" hangingPunct="1"/>
            <a:r>
              <a:rPr lang="ru-RU" smtClean="0"/>
              <a:t>Индивидуальная карта рисков рака молочной железы </a:t>
            </a:r>
            <a:r>
              <a:rPr lang="ru-RU" sz="2700" smtClean="0"/>
              <a:t>(продолжение)</a:t>
            </a:r>
          </a:p>
        </p:txBody>
      </p:sp>
      <p:graphicFrame>
        <p:nvGraphicFramePr>
          <p:cNvPr id="5" name="Таблица 4"/>
          <p:cNvGraphicFramePr>
            <a:graphicFrameLocks noGrp="1"/>
          </p:cNvGraphicFramePr>
          <p:nvPr/>
        </p:nvGraphicFramePr>
        <p:xfrm>
          <a:off x="323850" y="1341438"/>
          <a:ext cx="8640763" cy="4968875"/>
        </p:xfrm>
        <a:graphic>
          <a:graphicData uri="http://schemas.openxmlformats.org/drawingml/2006/table">
            <a:tbl>
              <a:tblPr/>
              <a:tblGrid>
                <a:gridCol w="8640763"/>
              </a:tblGrid>
              <a:tr h="4968875">
                <a:tc>
                  <a:txBody>
                    <a:bodyPr/>
                    <a:lstStyle/>
                    <a:p>
                      <a:pPr marL="0" marR="0" lvl="0" indent="0" algn="l" defTabSz="914400" rtl="0" eaLnBrk="1" fontAlgn="base" latinLnBrk="0" hangingPunct="1">
                        <a:lnSpc>
                          <a:spcPct val="12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Calibri" pitchFamily="34" charset="0"/>
                        </a:rPr>
                        <a:t>15</a:t>
                      </a:r>
                      <a:r>
                        <a:rPr kumimoji="0" lang="ru-RU" sz="1700" b="0" i="0" u="none" strike="noStrike" cap="none" normalizeH="0" baseline="0" smtClean="0">
                          <a:ln>
                            <a:noFill/>
                          </a:ln>
                          <a:solidFill>
                            <a:schemeClr val="tx1"/>
                          </a:solidFill>
                          <a:effectLst/>
                          <a:latin typeface="Calibri" pitchFamily="34" charset="0"/>
                          <a:cs typeface="Calibri" pitchFamily="34" charset="0"/>
                        </a:rPr>
                        <a:t>. Наличие длительных стрессов:  да ______________ нет ________________________ </a:t>
                      </a:r>
                    </a:p>
                    <a:p>
                      <a:pPr marL="0" marR="0" lvl="0" indent="0" algn="l" defTabSz="914400" rtl="0" eaLnBrk="1" fontAlgn="base" latinLnBrk="0" hangingPunct="1">
                        <a:lnSpc>
                          <a:spcPct val="120000"/>
                        </a:lnSpc>
                        <a:spcBef>
                          <a:spcPct val="0"/>
                        </a:spcBef>
                        <a:spcAft>
                          <a:spcPct val="0"/>
                        </a:spcAft>
                        <a:buClrTx/>
                        <a:buSzTx/>
                        <a:buFontTx/>
                        <a:buNone/>
                        <a:tabLst/>
                      </a:pPr>
                      <a:r>
                        <a:rPr kumimoji="0" lang="ru-RU" sz="1700" b="0" i="0" u="none" strike="noStrike" cap="none" normalizeH="0" baseline="0" smtClean="0">
                          <a:ln>
                            <a:noFill/>
                          </a:ln>
                          <a:solidFill>
                            <a:schemeClr val="tx1"/>
                          </a:solidFill>
                          <a:effectLst/>
                          <a:latin typeface="Calibri" pitchFamily="34" charset="0"/>
                          <a:cs typeface="Calibri" pitchFamily="34" charset="0"/>
                        </a:rPr>
                        <a:t>16. Наличие половой жизни: да ____________________ нет _______________________</a:t>
                      </a:r>
                    </a:p>
                    <a:p>
                      <a:pPr marL="0" marR="0" lvl="0" indent="0" algn="l" defTabSz="914400" rtl="0" eaLnBrk="1" fontAlgn="base" latinLnBrk="0" hangingPunct="1">
                        <a:lnSpc>
                          <a:spcPct val="120000"/>
                        </a:lnSpc>
                        <a:spcBef>
                          <a:spcPct val="0"/>
                        </a:spcBef>
                        <a:spcAft>
                          <a:spcPct val="0"/>
                        </a:spcAft>
                        <a:buClrTx/>
                        <a:buSzTx/>
                        <a:buFontTx/>
                        <a:buNone/>
                        <a:tabLst/>
                      </a:pPr>
                      <a:r>
                        <a:rPr kumimoji="0" lang="ru-RU" sz="1700" b="0" i="0" u="none" strike="noStrike" cap="none" normalizeH="0" baseline="0" smtClean="0">
                          <a:ln>
                            <a:noFill/>
                          </a:ln>
                          <a:solidFill>
                            <a:schemeClr val="tx1"/>
                          </a:solidFill>
                          <a:effectLst/>
                          <a:latin typeface="Calibri" pitchFamily="34" charset="0"/>
                          <a:cs typeface="Calibri" pitchFamily="34" charset="0"/>
                        </a:rPr>
                        <a:t>17. Количество авиаперелетов: ______________________ всего  ____________________</a:t>
                      </a:r>
                    </a:p>
                    <a:p>
                      <a:pPr marL="0" marR="0" lvl="0" indent="0" algn="l" defTabSz="914400" rtl="0" eaLnBrk="1" fontAlgn="base" latinLnBrk="0" hangingPunct="1">
                        <a:lnSpc>
                          <a:spcPct val="120000"/>
                        </a:lnSpc>
                        <a:spcBef>
                          <a:spcPct val="0"/>
                        </a:spcBef>
                        <a:spcAft>
                          <a:spcPct val="0"/>
                        </a:spcAft>
                        <a:buClrTx/>
                        <a:buSzTx/>
                        <a:buFontTx/>
                        <a:buNone/>
                        <a:tabLst/>
                      </a:pPr>
                      <a:r>
                        <a:rPr kumimoji="0" lang="ru-RU" sz="1700" b="0" i="0" u="none" strike="noStrike" cap="none" normalizeH="0" baseline="0" smtClean="0">
                          <a:ln>
                            <a:noFill/>
                          </a:ln>
                          <a:solidFill>
                            <a:schemeClr val="tx1"/>
                          </a:solidFill>
                          <a:effectLst/>
                          <a:latin typeface="Calibri" pitchFamily="34" charset="0"/>
                          <a:cs typeface="Calibri" pitchFamily="34" charset="0"/>
                        </a:rPr>
                        <a:t>18. Количество рентгеновских исследований: __________ всего ____________________</a:t>
                      </a:r>
                    </a:p>
                    <a:p>
                      <a:pPr marL="0" marR="0" lvl="0" indent="0" algn="l" defTabSz="914400" rtl="0" eaLnBrk="1" fontAlgn="base" latinLnBrk="0" hangingPunct="1">
                        <a:lnSpc>
                          <a:spcPct val="120000"/>
                        </a:lnSpc>
                        <a:spcBef>
                          <a:spcPct val="0"/>
                        </a:spcBef>
                        <a:spcAft>
                          <a:spcPct val="0"/>
                        </a:spcAft>
                        <a:buClrTx/>
                        <a:buSzTx/>
                        <a:buFontTx/>
                        <a:buNone/>
                        <a:tabLst/>
                      </a:pPr>
                      <a:r>
                        <a:rPr kumimoji="0" lang="ru-RU" sz="1700" b="0" i="0" u="none" strike="noStrike" cap="none" normalizeH="0" baseline="0" smtClean="0">
                          <a:ln>
                            <a:noFill/>
                          </a:ln>
                          <a:solidFill>
                            <a:schemeClr val="tx1"/>
                          </a:solidFill>
                          <a:effectLst/>
                          <a:latin typeface="Calibri" pitchFamily="34" charset="0"/>
                          <a:cs typeface="Calibri" pitchFamily="34" charset="0"/>
                        </a:rPr>
                        <a:t>19. Сон, продолжительность _________________________________________________</a:t>
                      </a:r>
                    </a:p>
                    <a:p>
                      <a:pPr marL="0" marR="0" lvl="0" indent="0" algn="l" defTabSz="914400" rtl="0" eaLnBrk="1" fontAlgn="base" latinLnBrk="0" hangingPunct="1">
                        <a:lnSpc>
                          <a:spcPct val="120000"/>
                        </a:lnSpc>
                        <a:spcBef>
                          <a:spcPct val="0"/>
                        </a:spcBef>
                        <a:spcAft>
                          <a:spcPct val="0"/>
                        </a:spcAft>
                        <a:buClrTx/>
                        <a:buSzTx/>
                        <a:buFontTx/>
                        <a:buNone/>
                        <a:tabLst/>
                      </a:pPr>
                      <a:r>
                        <a:rPr kumimoji="0" lang="ru-RU" sz="1700" b="0" i="0" u="none" strike="noStrike" cap="none" normalizeH="0" baseline="0" smtClean="0">
                          <a:ln>
                            <a:noFill/>
                          </a:ln>
                          <a:solidFill>
                            <a:schemeClr val="tx1"/>
                          </a:solidFill>
                          <a:effectLst/>
                          <a:latin typeface="Calibri" pitchFamily="34" charset="0"/>
                          <a:cs typeface="Calibri" pitchFamily="34" charset="0"/>
                        </a:rPr>
                        <a:t>20. Особенности питания (сколько раз в день): __________________________________</a:t>
                      </a:r>
                    </a:p>
                    <a:p>
                      <a:pPr marL="0" marR="0" lvl="0" indent="0" algn="l" defTabSz="914400" rtl="0" eaLnBrk="1" fontAlgn="base" latinLnBrk="0" hangingPunct="1">
                        <a:lnSpc>
                          <a:spcPct val="120000"/>
                        </a:lnSpc>
                        <a:spcBef>
                          <a:spcPct val="0"/>
                        </a:spcBef>
                        <a:spcAft>
                          <a:spcPct val="0"/>
                        </a:spcAft>
                        <a:buClrTx/>
                        <a:buSzTx/>
                        <a:buFontTx/>
                        <a:buNone/>
                        <a:tabLst/>
                      </a:pPr>
                      <a:r>
                        <a:rPr kumimoji="0" lang="ru-RU" sz="1700" b="0" i="0" u="none" strike="noStrike" cap="none" normalizeH="0" baseline="0" smtClean="0">
                          <a:ln>
                            <a:noFill/>
                          </a:ln>
                          <a:solidFill>
                            <a:schemeClr val="tx1"/>
                          </a:solidFill>
                          <a:effectLst/>
                          <a:latin typeface="Calibri" pitchFamily="34" charset="0"/>
                          <a:cs typeface="Calibri" pitchFamily="34" charset="0"/>
                        </a:rPr>
                        <a:t> растительный  _________ животный  _________________ смешанный ______________</a:t>
                      </a:r>
                    </a:p>
                    <a:p>
                      <a:pPr marL="0" marR="0" lvl="0" indent="0" algn="l" defTabSz="914400" rtl="0" eaLnBrk="1" fontAlgn="base" latinLnBrk="0" hangingPunct="1">
                        <a:lnSpc>
                          <a:spcPct val="120000"/>
                        </a:lnSpc>
                        <a:spcBef>
                          <a:spcPct val="0"/>
                        </a:spcBef>
                        <a:spcAft>
                          <a:spcPct val="0"/>
                        </a:spcAft>
                        <a:buClrTx/>
                        <a:buSzTx/>
                        <a:buFontTx/>
                        <a:buNone/>
                        <a:tabLst/>
                      </a:pPr>
                      <a:r>
                        <a:rPr kumimoji="0" lang="ru-RU" sz="1700" b="0" i="0" u="none" strike="noStrike" cap="none" normalizeH="0" baseline="0" smtClean="0">
                          <a:ln>
                            <a:noFill/>
                          </a:ln>
                          <a:solidFill>
                            <a:schemeClr val="tx1"/>
                          </a:solidFill>
                          <a:effectLst/>
                          <a:latin typeface="Calibri" pitchFamily="34" charset="0"/>
                          <a:cs typeface="Calibri" pitchFamily="34" charset="0"/>
                        </a:rPr>
                        <a:t>21. Употребление алкоголя (количество в месяц) ________________________________</a:t>
                      </a:r>
                    </a:p>
                    <a:p>
                      <a:pPr marL="0" marR="0" lvl="0" indent="0" algn="l" defTabSz="914400" rtl="0" eaLnBrk="1" fontAlgn="base" latinLnBrk="0" hangingPunct="1">
                        <a:lnSpc>
                          <a:spcPct val="120000"/>
                        </a:lnSpc>
                        <a:spcBef>
                          <a:spcPct val="0"/>
                        </a:spcBef>
                        <a:spcAft>
                          <a:spcPct val="0"/>
                        </a:spcAft>
                        <a:buClrTx/>
                        <a:buSzTx/>
                        <a:buFontTx/>
                        <a:buNone/>
                        <a:tabLst/>
                      </a:pPr>
                      <a:r>
                        <a:rPr kumimoji="0" lang="ru-RU" sz="1700" b="0" i="0" u="none" strike="noStrike" cap="none" normalizeH="0" baseline="0" smtClean="0">
                          <a:ln>
                            <a:noFill/>
                          </a:ln>
                          <a:solidFill>
                            <a:schemeClr val="tx1"/>
                          </a:solidFill>
                          <a:effectLst/>
                          <a:latin typeface="Calibri" pitchFamily="34" charset="0"/>
                          <a:cs typeface="Calibri" pitchFamily="34" charset="0"/>
                        </a:rPr>
                        <a:t>22. Начало менархе  ___________</a:t>
                      </a:r>
                      <a:r>
                        <a:rPr kumimoji="0" lang="en-US" sz="1700" b="0" i="0" u="none" strike="noStrike" cap="none" normalizeH="0" baseline="0" smtClean="0">
                          <a:ln>
                            <a:noFill/>
                          </a:ln>
                          <a:solidFill>
                            <a:schemeClr val="tx1"/>
                          </a:solidFill>
                          <a:effectLst/>
                          <a:latin typeface="Calibri" pitchFamily="34" charset="0"/>
                          <a:cs typeface="Calibri" pitchFamily="34" charset="0"/>
                        </a:rPr>
                        <a:t>______________</a:t>
                      </a:r>
                      <a:r>
                        <a:rPr kumimoji="0" lang="ru-RU" sz="1700" b="0" i="0" u="none" strike="noStrike" cap="none" normalizeH="0" baseline="0" smtClean="0">
                          <a:ln>
                            <a:noFill/>
                          </a:ln>
                          <a:solidFill>
                            <a:schemeClr val="tx1"/>
                          </a:solidFill>
                          <a:effectLst/>
                          <a:latin typeface="Calibri" pitchFamily="34" charset="0"/>
                          <a:cs typeface="Calibri" pitchFamily="34" charset="0"/>
                        </a:rPr>
                        <a:t>_______________________________</a:t>
                      </a:r>
                    </a:p>
                    <a:p>
                      <a:pPr marL="0" marR="0" lvl="0" indent="0" algn="l" defTabSz="914400" rtl="0" eaLnBrk="1" fontAlgn="base" latinLnBrk="0" hangingPunct="1">
                        <a:lnSpc>
                          <a:spcPct val="120000"/>
                        </a:lnSpc>
                        <a:spcBef>
                          <a:spcPct val="0"/>
                        </a:spcBef>
                        <a:spcAft>
                          <a:spcPct val="0"/>
                        </a:spcAft>
                        <a:buClrTx/>
                        <a:buSzTx/>
                        <a:buFontTx/>
                        <a:buNone/>
                        <a:tabLst/>
                      </a:pPr>
                      <a:r>
                        <a:rPr kumimoji="0" lang="ru-RU" sz="1700" b="0" i="0" u="none" strike="noStrike" cap="none" normalizeH="0" baseline="0" smtClean="0">
                          <a:ln>
                            <a:noFill/>
                          </a:ln>
                          <a:solidFill>
                            <a:schemeClr val="tx1"/>
                          </a:solidFill>
                          <a:effectLst/>
                          <a:latin typeface="Calibri" pitchFamily="34" charset="0"/>
                          <a:cs typeface="Calibri" pitchFamily="34" charset="0"/>
                        </a:rPr>
                        <a:t>23. Окончание менархе </a:t>
                      </a:r>
                      <a:r>
                        <a:rPr kumimoji="0" lang="en-US" sz="1700" b="0" i="0" u="none" strike="noStrike" cap="none" normalizeH="0" baseline="0" smtClean="0">
                          <a:ln>
                            <a:noFill/>
                          </a:ln>
                          <a:solidFill>
                            <a:schemeClr val="tx1"/>
                          </a:solidFill>
                          <a:effectLst/>
                          <a:latin typeface="Calibri" pitchFamily="34" charset="0"/>
                          <a:cs typeface="Calibri" pitchFamily="34" charset="0"/>
                        </a:rPr>
                        <a:t>_</a:t>
                      </a:r>
                      <a:r>
                        <a:rPr kumimoji="0" lang="ru-RU" sz="1700" b="0" i="0" u="none" strike="noStrike" cap="none" normalizeH="0" baseline="0" smtClean="0">
                          <a:ln>
                            <a:noFill/>
                          </a:ln>
                          <a:solidFill>
                            <a:schemeClr val="tx1"/>
                          </a:solidFill>
                          <a:effectLst/>
                          <a:latin typeface="Calibri" pitchFamily="34" charset="0"/>
                          <a:cs typeface="Calibri" pitchFamily="34" charset="0"/>
                        </a:rPr>
                        <a:t>_________</a:t>
                      </a:r>
                      <a:r>
                        <a:rPr kumimoji="0" lang="en-US" sz="1700" b="0" i="0" u="none" strike="noStrike" cap="none" normalizeH="0" baseline="0" smtClean="0">
                          <a:ln>
                            <a:noFill/>
                          </a:ln>
                          <a:solidFill>
                            <a:schemeClr val="tx1"/>
                          </a:solidFill>
                          <a:effectLst/>
                          <a:latin typeface="Calibri" pitchFamily="34" charset="0"/>
                          <a:cs typeface="Calibri" pitchFamily="34" charset="0"/>
                        </a:rPr>
                        <a:t>____</a:t>
                      </a:r>
                      <a:r>
                        <a:rPr kumimoji="0" lang="ru-RU" sz="1700" b="0" i="0" u="none" strike="noStrike" cap="none" normalizeH="0" baseline="0" smtClean="0">
                          <a:ln>
                            <a:noFill/>
                          </a:ln>
                          <a:solidFill>
                            <a:schemeClr val="tx1"/>
                          </a:solidFill>
                          <a:effectLst/>
                          <a:latin typeface="Calibri" pitchFamily="34" charset="0"/>
                          <a:cs typeface="Calibri" pitchFamily="34" charset="0"/>
                        </a:rPr>
                        <a:t>______________________________</a:t>
                      </a:r>
                      <a:r>
                        <a:rPr kumimoji="0" lang="en-US" sz="1700" b="0" i="0" u="none" strike="noStrike" cap="none" normalizeH="0" baseline="0" smtClean="0">
                          <a:ln>
                            <a:noFill/>
                          </a:ln>
                          <a:solidFill>
                            <a:schemeClr val="tx1"/>
                          </a:solidFill>
                          <a:effectLst/>
                          <a:latin typeface="Calibri" pitchFamily="34" charset="0"/>
                          <a:cs typeface="Calibri" pitchFamily="34" charset="0"/>
                        </a:rPr>
                        <a:t>__________</a:t>
                      </a:r>
                      <a:endParaRPr kumimoji="0" lang="ru-RU" sz="1700" b="0" i="0" u="none" strike="noStrike" cap="none" normalizeH="0" baseline="0" smtClean="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20000"/>
                        </a:lnSpc>
                        <a:spcBef>
                          <a:spcPct val="0"/>
                        </a:spcBef>
                        <a:spcAft>
                          <a:spcPct val="0"/>
                        </a:spcAft>
                        <a:buClrTx/>
                        <a:buSzTx/>
                        <a:buFontTx/>
                        <a:buNone/>
                        <a:tabLst/>
                      </a:pPr>
                      <a:r>
                        <a:rPr kumimoji="0" lang="ru-RU" sz="1700" b="0" i="0" u="none" strike="noStrike" cap="none" normalizeH="0" baseline="0" smtClean="0">
                          <a:ln>
                            <a:noFill/>
                          </a:ln>
                          <a:solidFill>
                            <a:schemeClr val="tx1"/>
                          </a:solidFill>
                          <a:effectLst/>
                          <a:latin typeface="Calibri" pitchFamily="34" charset="0"/>
                          <a:cs typeface="Calibri" pitchFamily="34" charset="0"/>
                        </a:rPr>
                        <a:t>24. Число беременностей  </a:t>
                      </a:r>
                      <a:r>
                        <a:rPr kumimoji="0" lang="en-US" sz="1700" b="0" i="0" u="none" strike="noStrike" cap="none" normalizeH="0" baseline="0" smtClean="0">
                          <a:ln>
                            <a:noFill/>
                          </a:ln>
                          <a:solidFill>
                            <a:schemeClr val="tx1"/>
                          </a:solidFill>
                          <a:effectLst/>
                          <a:latin typeface="Calibri" pitchFamily="34" charset="0"/>
                          <a:cs typeface="Calibri" pitchFamily="34" charset="0"/>
                        </a:rPr>
                        <a:t>______________</a:t>
                      </a:r>
                      <a:r>
                        <a:rPr kumimoji="0" lang="ru-RU" sz="1700" b="0" i="0" u="none" strike="noStrike" cap="none" normalizeH="0" baseline="0" smtClean="0">
                          <a:ln>
                            <a:noFill/>
                          </a:ln>
                          <a:solidFill>
                            <a:schemeClr val="tx1"/>
                          </a:solidFill>
                          <a:effectLst/>
                          <a:latin typeface="Calibri" pitchFamily="34" charset="0"/>
                          <a:cs typeface="Calibri" pitchFamily="34" charset="0"/>
                        </a:rPr>
                        <a:t>______________</a:t>
                      </a:r>
                      <a:r>
                        <a:rPr kumimoji="0" lang="en-US" sz="1700" b="0" i="0" u="none" strike="noStrike" cap="none" normalizeH="0" baseline="0" smtClean="0">
                          <a:ln>
                            <a:noFill/>
                          </a:ln>
                          <a:solidFill>
                            <a:schemeClr val="tx1"/>
                          </a:solidFill>
                          <a:effectLst/>
                          <a:latin typeface="Calibri" pitchFamily="34" charset="0"/>
                          <a:cs typeface="Calibri" pitchFamily="34" charset="0"/>
                        </a:rPr>
                        <a:t>_</a:t>
                      </a:r>
                      <a:r>
                        <a:rPr kumimoji="0" lang="ru-RU" sz="1700" b="0" i="0" u="none" strike="noStrike" cap="none" normalizeH="0" baseline="0" smtClean="0">
                          <a:ln>
                            <a:noFill/>
                          </a:ln>
                          <a:solidFill>
                            <a:schemeClr val="tx1"/>
                          </a:solidFill>
                          <a:effectLst/>
                          <a:latin typeface="Calibri" pitchFamily="34" charset="0"/>
                          <a:cs typeface="Calibri" pitchFamily="34" charset="0"/>
                        </a:rPr>
                        <a:t>_ когда ________________</a:t>
                      </a:r>
                    </a:p>
                    <a:p>
                      <a:pPr marL="0" marR="0" lvl="0" indent="0" algn="l" defTabSz="914400" rtl="0" eaLnBrk="1" fontAlgn="base" latinLnBrk="0" hangingPunct="1">
                        <a:lnSpc>
                          <a:spcPct val="120000"/>
                        </a:lnSpc>
                        <a:spcBef>
                          <a:spcPct val="0"/>
                        </a:spcBef>
                        <a:spcAft>
                          <a:spcPct val="0"/>
                        </a:spcAft>
                        <a:buClrTx/>
                        <a:buSzTx/>
                        <a:buFontTx/>
                        <a:buNone/>
                        <a:tabLst/>
                      </a:pPr>
                      <a:r>
                        <a:rPr kumimoji="0" lang="ru-RU" sz="1700" b="0" i="0" u="none" strike="noStrike" cap="none" normalizeH="0" baseline="0" smtClean="0">
                          <a:ln>
                            <a:noFill/>
                          </a:ln>
                          <a:solidFill>
                            <a:schemeClr val="tx1"/>
                          </a:solidFill>
                          <a:effectLst/>
                          <a:latin typeface="Calibri" pitchFamily="34" charset="0"/>
                          <a:cs typeface="Calibri" pitchFamily="34" charset="0"/>
                        </a:rPr>
                        <a:t>25. Число абортов, выкидышей  </a:t>
                      </a:r>
                      <a:r>
                        <a:rPr kumimoji="0" lang="en-US" sz="1700" b="0" i="0" u="none" strike="noStrike" cap="none" normalizeH="0" baseline="0" smtClean="0">
                          <a:ln>
                            <a:noFill/>
                          </a:ln>
                          <a:solidFill>
                            <a:schemeClr val="tx1"/>
                          </a:solidFill>
                          <a:effectLst/>
                          <a:latin typeface="Calibri" pitchFamily="34" charset="0"/>
                          <a:cs typeface="Calibri" pitchFamily="34" charset="0"/>
                        </a:rPr>
                        <a:t>___</a:t>
                      </a:r>
                      <a:r>
                        <a:rPr kumimoji="0" lang="ru-RU" sz="1700" b="0" i="0" u="none" strike="noStrike" cap="none" normalizeH="0" baseline="0" smtClean="0">
                          <a:ln>
                            <a:noFill/>
                          </a:ln>
                          <a:solidFill>
                            <a:schemeClr val="tx1"/>
                          </a:solidFill>
                          <a:effectLst/>
                          <a:latin typeface="Calibri" pitchFamily="34" charset="0"/>
                          <a:cs typeface="Calibri" pitchFamily="34" charset="0"/>
                        </a:rPr>
                        <a:t>_________</a:t>
                      </a:r>
                      <a:r>
                        <a:rPr kumimoji="0" lang="en-US" sz="1700" b="0" i="0" u="none" strike="noStrike" cap="none" normalizeH="0" baseline="0" smtClean="0">
                          <a:ln>
                            <a:noFill/>
                          </a:ln>
                          <a:solidFill>
                            <a:schemeClr val="tx1"/>
                          </a:solidFill>
                          <a:effectLst/>
                          <a:latin typeface="Calibri" pitchFamily="34" charset="0"/>
                          <a:cs typeface="Calibri" pitchFamily="34" charset="0"/>
                        </a:rPr>
                        <a:t>_</a:t>
                      </a:r>
                      <a:r>
                        <a:rPr kumimoji="0" lang="ru-RU" sz="1700" b="0" i="0" u="none" strike="noStrike" cap="none" normalizeH="0" baseline="0" smtClean="0">
                          <a:ln>
                            <a:noFill/>
                          </a:ln>
                          <a:solidFill>
                            <a:schemeClr val="tx1"/>
                          </a:solidFill>
                          <a:effectLst/>
                          <a:latin typeface="Calibri" pitchFamily="34" charset="0"/>
                          <a:cs typeface="Calibri" pitchFamily="34" charset="0"/>
                        </a:rPr>
                        <a:t>____________ когда________________</a:t>
                      </a:r>
                    </a:p>
                    <a:p>
                      <a:pPr marL="0" marR="0" lvl="0" indent="0" algn="l" defTabSz="914400" rtl="0" eaLnBrk="1" fontAlgn="base" latinLnBrk="0" hangingPunct="1">
                        <a:lnSpc>
                          <a:spcPct val="120000"/>
                        </a:lnSpc>
                        <a:spcBef>
                          <a:spcPct val="0"/>
                        </a:spcBef>
                        <a:spcAft>
                          <a:spcPct val="0"/>
                        </a:spcAft>
                        <a:buClrTx/>
                        <a:buSzTx/>
                        <a:buFontTx/>
                        <a:buNone/>
                        <a:tabLst/>
                      </a:pPr>
                      <a:r>
                        <a:rPr kumimoji="0" lang="ru-RU" sz="1700" b="0" i="0" u="none" strike="noStrike" cap="none" normalizeH="0" baseline="0" smtClean="0">
                          <a:ln>
                            <a:noFill/>
                          </a:ln>
                          <a:solidFill>
                            <a:schemeClr val="tx1"/>
                          </a:solidFill>
                          <a:effectLst/>
                          <a:latin typeface="Calibri" pitchFamily="34" charset="0"/>
                          <a:cs typeface="Calibri" pitchFamily="34" charset="0"/>
                        </a:rPr>
                        <a:t>26. Поздняя первая беременность  _______________________ когда ________________</a:t>
                      </a:r>
                    </a:p>
                    <a:p>
                      <a:pPr marL="0" marR="0" lvl="0" indent="0" algn="l" defTabSz="914400" rtl="0" eaLnBrk="1" fontAlgn="base" latinLnBrk="0" hangingPunct="1">
                        <a:lnSpc>
                          <a:spcPct val="120000"/>
                        </a:lnSpc>
                        <a:spcBef>
                          <a:spcPct val="0"/>
                        </a:spcBef>
                        <a:spcAft>
                          <a:spcPct val="0"/>
                        </a:spcAft>
                        <a:buClrTx/>
                        <a:buSzTx/>
                        <a:buFontTx/>
                        <a:buNone/>
                        <a:tabLst/>
                      </a:pPr>
                      <a:r>
                        <a:rPr kumimoji="0" lang="ru-RU" sz="1700" b="0" i="0" u="none" strike="noStrike" cap="none" normalizeH="0" baseline="0" smtClean="0">
                          <a:ln>
                            <a:noFill/>
                          </a:ln>
                          <a:solidFill>
                            <a:schemeClr val="tx1"/>
                          </a:solidFill>
                          <a:effectLst/>
                          <a:latin typeface="Calibri" pitchFamily="34" charset="0"/>
                          <a:cs typeface="Calibri" pitchFamily="34" charset="0"/>
                        </a:rPr>
                        <a:t>27. Заместительная гормонотерапия (чем)  </a:t>
                      </a:r>
                      <a:r>
                        <a:rPr kumimoji="0" lang="en-US" sz="1700" b="0" i="0" u="none" strike="noStrike" cap="none" normalizeH="0" baseline="0" smtClean="0">
                          <a:ln>
                            <a:noFill/>
                          </a:ln>
                          <a:solidFill>
                            <a:schemeClr val="tx1"/>
                          </a:solidFill>
                          <a:effectLst/>
                          <a:latin typeface="Calibri" pitchFamily="34" charset="0"/>
                          <a:cs typeface="Calibri" pitchFamily="34" charset="0"/>
                        </a:rPr>
                        <a:t>______________</a:t>
                      </a:r>
                      <a:r>
                        <a:rPr kumimoji="0" lang="ru-RU" sz="1700" b="0" i="0" u="none" strike="noStrike" cap="none" normalizeH="0" baseline="0" smtClean="0">
                          <a:ln>
                            <a:noFill/>
                          </a:ln>
                          <a:solidFill>
                            <a:schemeClr val="tx1"/>
                          </a:solidFill>
                          <a:effectLst/>
                          <a:latin typeface="Calibri" pitchFamily="34" charset="0"/>
                          <a:cs typeface="Calibri" pitchFamily="34" charset="0"/>
                        </a:rPr>
                        <a:t>______________________</a:t>
                      </a:r>
                      <a:r>
                        <a:rPr kumimoji="0" lang="en-US" sz="1700" b="0" i="0" u="none" strike="noStrike" cap="none" normalizeH="0" baseline="0" smtClean="0">
                          <a:ln>
                            <a:noFill/>
                          </a:ln>
                          <a:solidFill>
                            <a:schemeClr val="tx1"/>
                          </a:solidFill>
                          <a:effectLst/>
                          <a:latin typeface="Calibri" pitchFamily="34" charset="0"/>
                          <a:cs typeface="Calibri" pitchFamily="34" charset="0"/>
                        </a:rPr>
                        <a:t>_</a:t>
                      </a:r>
                      <a:endParaRPr kumimoji="0" lang="ru-RU" sz="1700" b="0" i="0" u="none" strike="noStrike" cap="none" normalizeH="0" baseline="0" smtClean="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20000"/>
                        </a:lnSpc>
                        <a:spcBef>
                          <a:spcPct val="0"/>
                        </a:spcBef>
                        <a:spcAft>
                          <a:spcPct val="0"/>
                        </a:spcAft>
                        <a:buClrTx/>
                        <a:buSzTx/>
                        <a:buFontTx/>
                        <a:buNone/>
                        <a:tabLst/>
                      </a:pPr>
                      <a:r>
                        <a:rPr kumimoji="0" lang="ru-RU" sz="1700" b="0" i="0" u="none" strike="noStrike" cap="none" normalizeH="0" baseline="0" smtClean="0">
                          <a:ln>
                            <a:noFill/>
                          </a:ln>
                          <a:solidFill>
                            <a:schemeClr val="tx1"/>
                          </a:solidFill>
                          <a:effectLst/>
                          <a:latin typeface="Calibri" pitchFamily="34" charset="0"/>
                          <a:cs typeface="Calibri" pitchFamily="34" charset="0"/>
                        </a:rPr>
                        <a:t>28. Оральные контрацептивы ____________________________чем  _________________</a:t>
                      </a:r>
                    </a:p>
                  </a:txBody>
                  <a:tcPr marL="23962" marR="23962" marT="0" marB="0" horzOverflow="overflow">
                    <a:lnL>
                      <a:noFill/>
                    </a:lnL>
                    <a:lnR>
                      <a:noFill/>
                    </a:lnR>
                    <a:lnT>
                      <a:noFill/>
                    </a:lnT>
                    <a:lnB>
                      <a:noFill/>
                    </a:lnB>
                    <a:lnTlToBr>
                      <a:noFill/>
                    </a:lnTlToBr>
                    <a:lnBlToTr>
                      <a:noFill/>
                    </a:lnBlToTr>
                    <a:noFill/>
                  </a:tcPr>
                </a:tc>
              </a:tr>
            </a:tbl>
          </a:graphicData>
        </a:graphic>
      </p:graphicFrame>
      <p:sp>
        <p:nvSpPr>
          <p:cNvPr id="107525" name="Прямоугольник 3"/>
          <p:cNvSpPr>
            <a:spLocks noChangeArrowheads="1"/>
          </p:cNvSpPr>
          <p:nvPr/>
        </p:nvSpPr>
        <p:spPr bwMode="auto">
          <a:xfrm>
            <a:off x="7280275" y="6524625"/>
            <a:ext cx="1828800" cy="307975"/>
          </a:xfrm>
          <a:prstGeom prst="rect">
            <a:avLst/>
          </a:prstGeom>
          <a:noFill/>
          <a:ln w="9525">
            <a:noFill/>
            <a:miter lim="800000"/>
            <a:headEnd/>
            <a:tailEnd/>
          </a:ln>
        </p:spPr>
        <p:txBody>
          <a:bodyPr wrap="none">
            <a:spAutoFit/>
          </a:bodyPr>
          <a:lstStyle/>
          <a:p>
            <a:pPr algn="r"/>
            <a:r>
              <a:rPr lang="ru-RU" sz="1400"/>
              <a:t>Лазарев А.Ф.,  2017</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Заголовок 1"/>
          <p:cNvSpPr>
            <a:spLocks noGrp="1"/>
          </p:cNvSpPr>
          <p:nvPr>
            <p:ph type="title"/>
          </p:nvPr>
        </p:nvSpPr>
        <p:spPr>
          <a:xfrm>
            <a:off x="0" y="476250"/>
            <a:ext cx="9144000" cy="1066800"/>
          </a:xfrm>
        </p:spPr>
        <p:txBody>
          <a:bodyPr/>
          <a:lstStyle/>
          <a:p>
            <a:pPr eaLnBrk="1" hangingPunct="1"/>
            <a:r>
              <a:rPr lang="ru-RU" smtClean="0"/>
              <a:t>Индивидуальная карта рисков рака молочной железы </a:t>
            </a:r>
            <a:r>
              <a:rPr lang="ru-RU" sz="2700" smtClean="0"/>
              <a:t>(продолжение)</a:t>
            </a:r>
          </a:p>
        </p:txBody>
      </p:sp>
      <p:graphicFrame>
        <p:nvGraphicFramePr>
          <p:cNvPr id="5" name="Таблица 4"/>
          <p:cNvGraphicFramePr>
            <a:graphicFrameLocks noGrp="1"/>
          </p:cNvGraphicFramePr>
          <p:nvPr/>
        </p:nvGraphicFramePr>
        <p:xfrm>
          <a:off x="179388" y="1628775"/>
          <a:ext cx="8640762" cy="3743326"/>
        </p:xfrm>
        <a:graphic>
          <a:graphicData uri="http://schemas.openxmlformats.org/drawingml/2006/table">
            <a:tbl>
              <a:tblPr/>
              <a:tblGrid>
                <a:gridCol w="8640762"/>
              </a:tblGrid>
              <a:tr h="1371600">
                <a:tc>
                  <a:txBody>
                    <a:bodyPr/>
                    <a:lstStyle/>
                    <a:p>
                      <a:pPr marL="0" marR="0" lvl="0" indent="0" algn="l" defTabSz="914400" rtl="0" eaLnBrk="1" fontAlgn="base" latinLnBrk="0" hangingPunct="1">
                        <a:lnSpc>
                          <a:spcPct val="120000"/>
                        </a:lnSpc>
                        <a:spcBef>
                          <a:spcPct val="0"/>
                        </a:spcBef>
                        <a:spcAft>
                          <a:spcPct val="0"/>
                        </a:spcAft>
                        <a:buClrTx/>
                        <a:buSzTx/>
                        <a:buFontTx/>
                        <a:buNone/>
                        <a:tabLst/>
                      </a:pPr>
                      <a:r>
                        <a:rPr kumimoji="0" lang="ru-RU" sz="1700" b="0" i="0" u="none" strike="noStrike" cap="none" normalizeH="0" baseline="0" smtClean="0">
                          <a:ln>
                            <a:noFill/>
                          </a:ln>
                          <a:solidFill>
                            <a:schemeClr val="tx1"/>
                          </a:solidFill>
                          <a:effectLst/>
                          <a:latin typeface="Calibri" pitchFamily="34" charset="0"/>
                          <a:cs typeface="Calibri" pitchFamily="34" charset="0"/>
                        </a:rPr>
                        <a:t>29. Хр. заболевания МЖ __________________________________________________________ </a:t>
                      </a:r>
                    </a:p>
                    <a:p>
                      <a:pPr marL="0" marR="0" lvl="0" indent="0" algn="l" defTabSz="914400" rtl="0" eaLnBrk="1" fontAlgn="base" latinLnBrk="0" hangingPunct="1">
                        <a:lnSpc>
                          <a:spcPct val="120000"/>
                        </a:lnSpc>
                        <a:spcBef>
                          <a:spcPct val="0"/>
                        </a:spcBef>
                        <a:spcAft>
                          <a:spcPct val="0"/>
                        </a:spcAft>
                        <a:buClrTx/>
                        <a:buSzTx/>
                        <a:buFontTx/>
                        <a:buNone/>
                        <a:tabLst/>
                      </a:pPr>
                      <a:r>
                        <a:rPr kumimoji="0" lang="ru-RU" sz="1700" b="0" i="0" u="none" strike="noStrike" cap="none" normalizeH="0" baseline="0" smtClean="0">
                          <a:ln>
                            <a:noFill/>
                          </a:ln>
                          <a:solidFill>
                            <a:schemeClr val="tx1"/>
                          </a:solidFill>
                          <a:effectLst/>
                          <a:latin typeface="Calibri" pitchFamily="34" charset="0"/>
                          <a:cs typeface="Calibri" pitchFamily="34" charset="0"/>
                        </a:rPr>
                        <a:t>30. Предшествующие  операции на МЖ, ____________________________________________</a:t>
                      </a:r>
                    </a:p>
                    <a:p>
                      <a:pPr marL="0" marR="0" lvl="0" indent="0" algn="l" defTabSz="914400" rtl="0" eaLnBrk="1" fontAlgn="base" latinLnBrk="0" hangingPunct="1">
                        <a:lnSpc>
                          <a:spcPct val="120000"/>
                        </a:lnSpc>
                        <a:spcBef>
                          <a:spcPct val="0"/>
                        </a:spcBef>
                        <a:spcAft>
                          <a:spcPct val="0"/>
                        </a:spcAft>
                        <a:buClrTx/>
                        <a:buSzTx/>
                        <a:buFontTx/>
                        <a:buNone/>
                        <a:tabLst/>
                      </a:pPr>
                      <a:r>
                        <a:rPr kumimoji="0" lang="ru-RU" sz="1700" b="0" i="0" u="none" strike="noStrike" cap="none" normalizeH="0" baseline="0" smtClean="0">
                          <a:ln>
                            <a:noFill/>
                          </a:ln>
                          <a:solidFill>
                            <a:schemeClr val="tx1"/>
                          </a:solidFill>
                          <a:effectLst/>
                          <a:latin typeface="Calibri" pitchFamily="34" charset="0"/>
                          <a:cs typeface="Calibri" pitchFamily="34" charset="0"/>
                        </a:rPr>
                        <a:t>31. Хр. заболевания органов гениталий, печени, эндокринные _________________________</a:t>
                      </a:r>
                    </a:p>
                    <a:p>
                      <a:pPr marL="0" marR="0" lvl="0" indent="0" algn="l" defTabSz="914400" rtl="0" eaLnBrk="1" fontAlgn="base" latinLnBrk="0" hangingPunct="1">
                        <a:lnSpc>
                          <a:spcPct val="120000"/>
                        </a:lnSpc>
                        <a:spcBef>
                          <a:spcPct val="0"/>
                        </a:spcBef>
                        <a:spcAft>
                          <a:spcPct val="0"/>
                        </a:spcAft>
                        <a:buClrTx/>
                        <a:buSzTx/>
                        <a:buFontTx/>
                        <a:buNone/>
                        <a:tabLst/>
                      </a:pPr>
                      <a:r>
                        <a:rPr kumimoji="0" lang="ru-RU" sz="1700" b="0" i="0" u="none" strike="noStrike" cap="none" normalizeH="0" baseline="0" smtClean="0">
                          <a:ln>
                            <a:noFill/>
                          </a:ln>
                          <a:solidFill>
                            <a:schemeClr val="tx1"/>
                          </a:solidFill>
                          <a:effectLst/>
                          <a:latin typeface="Calibri" pitchFamily="34" charset="0"/>
                          <a:cs typeface="Calibri" pitchFamily="34" charset="0"/>
                        </a:rPr>
                        <a:t>32. Другие хр.заболевания, ранее перенесенные травмы, операции   ___________________</a:t>
                      </a:r>
                    </a:p>
                  </a:txBody>
                  <a:tcPr marL="23962" marR="23962" marT="0" marB="0" horzOverflow="overflow">
                    <a:lnL>
                      <a:noFill/>
                    </a:lnL>
                    <a:lnR>
                      <a:noFill/>
                    </a:lnR>
                    <a:lnT>
                      <a:noFill/>
                    </a:lnT>
                    <a:lnB>
                      <a:noFill/>
                    </a:lnB>
                    <a:lnTlToBr>
                      <a:noFill/>
                    </a:lnTlToBr>
                    <a:lnBlToTr>
                      <a:noFill/>
                    </a:lnBlToTr>
                    <a:noFill/>
                  </a:tcPr>
                </a:tc>
              </a:tr>
              <a:tr h="1371600">
                <a:tc>
                  <a:txBody>
                    <a:bodyPr/>
                    <a:lstStyle/>
                    <a:p>
                      <a:pPr marL="342900" marR="0" lvl="0" indent="-342900" algn="l" defTabSz="914400" rtl="0" eaLnBrk="1" fontAlgn="base" latinLnBrk="0" hangingPunct="1">
                        <a:lnSpc>
                          <a:spcPct val="120000"/>
                        </a:lnSpc>
                        <a:spcBef>
                          <a:spcPct val="0"/>
                        </a:spcBef>
                        <a:spcAft>
                          <a:spcPct val="0"/>
                        </a:spcAft>
                        <a:buClrTx/>
                        <a:buSzTx/>
                        <a:buFont typeface="+mj-lt"/>
                        <a:buNone/>
                        <a:tabLst>
                          <a:tab pos="352425" algn="l"/>
                        </a:tabLst>
                      </a:pPr>
                      <a:r>
                        <a:rPr kumimoji="0" lang="ru-RU"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33</a:t>
                      </a:r>
                      <a:r>
                        <a:rPr kumimoji="0" lang="ru-RU" sz="17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Нарушения гомеостаза</a:t>
                      </a:r>
                      <a:r>
                        <a:rPr kumimoji="0" lang="ru-RU"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(лейкоцитоз, лейкопения, лимфоцитоз, лимфоцитопения, тиромбоцитопения, формула крови, анемия, ускоренное СОЭ, лактатдегидрогенеза, фибриноген, коагулограмма,  билирубин (прямой, непрямой), белок, глюкоза, АЛАТ,  АСАТ, др. анализы)</a:t>
                      </a:r>
                      <a:r>
                        <a:rPr kumimoji="0" lang="ru-RU" sz="17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есть, нет </a:t>
                      </a:r>
                      <a:r>
                        <a:rPr kumimoji="0" lang="ru-RU"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(указать какие)</a:t>
                      </a:r>
                      <a:r>
                        <a:rPr kumimoji="0" lang="ru-RU" sz="17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r>
                        <a:rPr kumimoji="0" lang="ru-RU"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_____________________________________</a:t>
                      </a:r>
                    </a:p>
                  </a:txBody>
                  <a:tcPr marL="23962" marR="23962" marT="0" marB="0" horzOverflow="overflow">
                    <a:lnL>
                      <a:noFill/>
                    </a:lnL>
                    <a:lnR>
                      <a:noFill/>
                    </a:lnR>
                    <a:lnT>
                      <a:noFill/>
                    </a:lnT>
                    <a:lnB>
                      <a:noFill/>
                    </a:lnB>
                    <a:lnTlToBr>
                      <a:noFill/>
                    </a:lnTlToBr>
                    <a:lnBlToTr>
                      <a:noFill/>
                    </a:lnBlToTr>
                    <a:noFill/>
                  </a:tcPr>
                </a:tc>
              </a:tr>
              <a:tr h="325438">
                <a:tc>
                  <a:txBody>
                    <a:bodyPr/>
                    <a:lstStyle/>
                    <a:p>
                      <a:pPr marL="342900" marR="0" lvl="0" indent="-342900" algn="l" defTabSz="914400" rtl="0" eaLnBrk="1" fontAlgn="base" latinLnBrk="0" hangingPunct="1">
                        <a:lnSpc>
                          <a:spcPct val="120000"/>
                        </a:lnSpc>
                        <a:spcBef>
                          <a:spcPct val="0"/>
                        </a:spcBef>
                        <a:spcAft>
                          <a:spcPct val="0"/>
                        </a:spcAft>
                        <a:buClrTx/>
                        <a:buSzTx/>
                        <a:buFont typeface="+mj-lt"/>
                        <a:buNone/>
                        <a:tabLst>
                          <a:tab pos="352425" algn="l"/>
                        </a:tabLst>
                      </a:pPr>
                      <a:r>
                        <a:rPr kumimoji="0" lang="ru-RU" sz="17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34. Онкомаркеры </a:t>
                      </a:r>
                      <a:r>
                        <a:rPr kumimoji="0" lang="ru-RU"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(СА-15.3, МСА, СА27-29, РЭА, другие):</a:t>
                      </a:r>
                      <a:r>
                        <a:rPr kumimoji="0" lang="ru-RU" sz="17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есть, нет </a:t>
                      </a:r>
                      <a:r>
                        <a:rPr kumimoji="0" lang="ru-RU"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указать какие: __________  </a:t>
                      </a:r>
                    </a:p>
                  </a:txBody>
                  <a:tcPr marL="23962" marR="23962" marT="0" marB="0" horzOverflow="overflow">
                    <a:lnL>
                      <a:noFill/>
                    </a:lnL>
                    <a:lnR>
                      <a:noFill/>
                    </a:lnR>
                    <a:lnT>
                      <a:noFill/>
                    </a:lnT>
                    <a:lnB>
                      <a:noFill/>
                    </a:lnB>
                    <a:lnTlToBr>
                      <a:noFill/>
                    </a:lnTlToBr>
                    <a:lnBlToTr>
                      <a:noFill/>
                    </a:lnBlToTr>
                    <a:noFill/>
                  </a:tcPr>
                </a:tc>
              </a:tr>
              <a:tr h="674688">
                <a:tc>
                  <a:txBody>
                    <a:bodyPr/>
                    <a:lstStyle/>
                    <a:p>
                      <a:pPr marL="342900" marR="0" lvl="0" indent="-342900" algn="l" defTabSz="914400" rtl="0" eaLnBrk="1" fontAlgn="base" latinLnBrk="0" hangingPunct="1">
                        <a:lnSpc>
                          <a:spcPct val="120000"/>
                        </a:lnSpc>
                        <a:spcBef>
                          <a:spcPct val="0"/>
                        </a:spcBef>
                        <a:spcAft>
                          <a:spcPct val="0"/>
                        </a:spcAft>
                        <a:buClrTx/>
                        <a:buSzTx/>
                        <a:buFont typeface="+mj-lt"/>
                        <a:buNone/>
                        <a:tabLst/>
                      </a:pPr>
                      <a:r>
                        <a:rPr kumimoji="0" lang="ru-RU"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35.</a:t>
                      </a:r>
                      <a:r>
                        <a:rPr kumimoji="0" lang="ru-RU" sz="17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Наличие мутации в генах </a:t>
                      </a:r>
                      <a:r>
                        <a:rPr kumimoji="0" lang="ru-RU"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a:t>
                      </a:r>
                      <a:r>
                        <a:rPr kumimoji="0" lang="en-US"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BRCA</a:t>
                      </a:r>
                      <a:r>
                        <a:rPr kumimoji="0" lang="ru-RU"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a:t>
                      </a:r>
                      <a:r>
                        <a:rPr kumimoji="0" lang="en-US"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I</a:t>
                      </a:r>
                      <a:r>
                        <a:rPr kumimoji="0" lang="ru-RU"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r>
                        <a:rPr kumimoji="0" lang="en-US"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BRCA</a:t>
                      </a:r>
                      <a:r>
                        <a:rPr kumimoji="0" lang="ru-RU"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-2, </a:t>
                      </a:r>
                      <a:r>
                        <a:rPr kumimoji="0" lang="en-US"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CYPIAI</a:t>
                      </a:r>
                      <a:r>
                        <a:rPr kumimoji="0" lang="ru-RU"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r>
                        <a:rPr kumimoji="0" lang="en-US"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CHEK</a:t>
                      </a:r>
                      <a:r>
                        <a:rPr kumimoji="0" lang="ru-RU"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2, </a:t>
                      </a:r>
                      <a:r>
                        <a:rPr kumimoji="0" lang="en-US"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P</a:t>
                      </a:r>
                      <a:r>
                        <a:rPr kumimoji="0" lang="ru-RU"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53, АТМ, другие): </a:t>
                      </a:r>
                      <a:r>
                        <a:rPr kumimoji="0" lang="ru-RU" sz="17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есть, нет </a:t>
                      </a:r>
                      <a:r>
                        <a:rPr kumimoji="0" lang="ru-RU"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указать какие:</a:t>
                      </a:r>
                      <a:r>
                        <a:rPr kumimoji="0" lang="ru-RU" sz="17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r>
                        <a:rPr kumimoji="0" lang="ru-RU" sz="17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______________________________________________________________</a:t>
                      </a:r>
                    </a:p>
                  </a:txBody>
                  <a:tcPr marL="23962" marR="23962" marT="0" marB="0" horzOverflow="overflow">
                    <a:lnL>
                      <a:noFill/>
                    </a:lnL>
                    <a:lnR>
                      <a:noFill/>
                    </a:lnR>
                    <a:lnT>
                      <a:noFill/>
                    </a:lnT>
                    <a:lnB>
                      <a:noFill/>
                    </a:lnB>
                    <a:lnTlToBr>
                      <a:noFill/>
                    </a:lnTlToBr>
                    <a:lnBlToTr>
                      <a:noFill/>
                    </a:lnBlToTr>
                    <a:noFill/>
                  </a:tcPr>
                </a:tc>
              </a:tr>
            </a:tbl>
          </a:graphicData>
        </a:graphic>
      </p:graphicFrame>
      <p:sp>
        <p:nvSpPr>
          <p:cNvPr id="108552" name="Прямоугольник 3"/>
          <p:cNvSpPr>
            <a:spLocks noChangeArrowheads="1"/>
          </p:cNvSpPr>
          <p:nvPr/>
        </p:nvSpPr>
        <p:spPr bwMode="auto">
          <a:xfrm>
            <a:off x="7280275" y="6524625"/>
            <a:ext cx="1828800" cy="307975"/>
          </a:xfrm>
          <a:prstGeom prst="rect">
            <a:avLst/>
          </a:prstGeom>
          <a:noFill/>
          <a:ln w="9525">
            <a:noFill/>
            <a:miter lim="800000"/>
            <a:headEnd/>
            <a:tailEnd/>
          </a:ln>
        </p:spPr>
        <p:txBody>
          <a:bodyPr wrap="none">
            <a:spAutoFit/>
          </a:bodyPr>
          <a:lstStyle/>
          <a:p>
            <a:pPr algn="r"/>
            <a:r>
              <a:rPr lang="ru-RU" sz="1400"/>
              <a:t>Лазарев А.Ф.,  2017</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8313" y="333375"/>
            <a:ext cx="8229600" cy="5256213"/>
          </a:xfrm>
        </p:spPr>
        <p:txBody>
          <a:bodyPr>
            <a:normAutofit fontScale="70000" lnSpcReduction="20000"/>
          </a:bodyPr>
          <a:lstStyle/>
          <a:p>
            <a:pPr marL="624078" indent="-514350" eaLnBrk="1" fontAlgn="auto" hangingPunct="1">
              <a:spcAft>
                <a:spcPts val="0"/>
              </a:spcAft>
              <a:buFont typeface="Wingdings 3"/>
              <a:buNone/>
              <a:defRPr/>
            </a:pPr>
            <a:r>
              <a:rPr lang="ru-RU" sz="4000" dirty="0" smtClean="0">
                <a:solidFill>
                  <a:srgbClr val="000099"/>
                </a:solidFill>
              </a:rPr>
              <a:t>Вторым этапом формируется </a:t>
            </a:r>
            <a:r>
              <a:rPr lang="ru-RU" sz="4000" u="sng" dirty="0" smtClean="0">
                <a:solidFill>
                  <a:srgbClr val="000099"/>
                </a:solidFill>
              </a:rPr>
              <a:t>таблица </a:t>
            </a:r>
            <a:r>
              <a:rPr lang="ru-RU" sz="4000" u="sng" dirty="0" err="1" smtClean="0">
                <a:solidFill>
                  <a:srgbClr val="000099"/>
                </a:solidFill>
              </a:rPr>
              <a:t>онкорисков</a:t>
            </a:r>
            <a:r>
              <a:rPr lang="ru-RU" sz="4000" dirty="0" smtClean="0">
                <a:solidFill>
                  <a:srgbClr val="000099"/>
                </a:solidFill>
              </a:rPr>
              <a:t> с указанием степени влияния каждого фактора. </a:t>
            </a:r>
          </a:p>
          <a:p>
            <a:pPr marL="624078" indent="-514350" eaLnBrk="1" fontAlgn="auto" hangingPunct="1">
              <a:spcAft>
                <a:spcPts val="0"/>
              </a:spcAft>
              <a:buFont typeface="Wingdings 3"/>
              <a:buNone/>
              <a:defRPr/>
            </a:pPr>
            <a:endParaRPr lang="ru-RU" sz="4000" dirty="0" smtClean="0">
              <a:solidFill>
                <a:srgbClr val="000099"/>
              </a:solidFill>
            </a:endParaRPr>
          </a:p>
          <a:p>
            <a:pPr marL="624078" indent="-514350" eaLnBrk="1" fontAlgn="auto" hangingPunct="1">
              <a:spcAft>
                <a:spcPts val="0"/>
              </a:spcAft>
              <a:buFont typeface="Wingdings 3"/>
              <a:buNone/>
              <a:defRPr/>
            </a:pPr>
            <a:r>
              <a:rPr lang="ru-RU" sz="4000" dirty="0" smtClean="0">
                <a:solidFill>
                  <a:srgbClr val="000099"/>
                </a:solidFill>
              </a:rPr>
              <a:t>В качестве факторов </a:t>
            </a:r>
            <a:r>
              <a:rPr lang="ru-RU" sz="4000" dirty="0" err="1" smtClean="0">
                <a:solidFill>
                  <a:srgbClr val="000099"/>
                </a:solidFill>
              </a:rPr>
              <a:t>онкориска</a:t>
            </a:r>
            <a:r>
              <a:rPr lang="ru-RU" sz="4000" dirty="0" smtClean="0">
                <a:solidFill>
                  <a:srgbClr val="000099"/>
                </a:solidFill>
              </a:rPr>
              <a:t> нами взяты уже доказанные признаки, определена степень влияния каждого (в баллах), по ним составлена таблица </a:t>
            </a:r>
            <a:r>
              <a:rPr lang="ru-RU" sz="4000" dirty="0" err="1" smtClean="0">
                <a:solidFill>
                  <a:srgbClr val="000099"/>
                </a:solidFill>
              </a:rPr>
              <a:t>онкорисков</a:t>
            </a:r>
            <a:r>
              <a:rPr lang="ru-RU" sz="4000" dirty="0" smtClean="0">
                <a:solidFill>
                  <a:srgbClr val="000099"/>
                </a:solidFill>
              </a:rPr>
              <a:t>. </a:t>
            </a:r>
          </a:p>
          <a:p>
            <a:pPr marL="624078" indent="-514350" eaLnBrk="1" fontAlgn="auto" hangingPunct="1">
              <a:spcAft>
                <a:spcPts val="0"/>
              </a:spcAft>
              <a:buFont typeface="Wingdings 3"/>
              <a:buNone/>
              <a:defRPr/>
            </a:pPr>
            <a:endParaRPr lang="ru-RU" sz="4000" dirty="0" smtClean="0">
              <a:solidFill>
                <a:srgbClr val="000099"/>
              </a:solidFill>
            </a:endParaRPr>
          </a:p>
          <a:p>
            <a:pPr marL="624078" indent="-514350" eaLnBrk="1" fontAlgn="auto" hangingPunct="1">
              <a:spcAft>
                <a:spcPts val="0"/>
              </a:spcAft>
              <a:buFont typeface="Wingdings 3"/>
              <a:buNone/>
              <a:defRPr/>
            </a:pPr>
            <a:r>
              <a:rPr lang="ru-RU" sz="4000" dirty="0" smtClean="0">
                <a:solidFill>
                  <a:srgbClr val="000099"/>
                </a:solidFill>
              </a:rPr>
              <a:t>Таблица </a:t>
            </a:r>
            <a:r>
              <a:rPr lang="ru-RU" sz="4000" dirty="0" err="1" smtClean="0">
                <a:solidFill>
                  <a:srgbClr val="000099"/>
                </a:solidFill>
              </a:rPr>
              <a:t>онкорисков</a:t>
            </a:r>
            <a:r>
              <a:rPr lang="ru-RU" sz="4000" dirty="0" smtClean="0">
                <a:solidFill>
                  <a:srgbClr val="000099"/>
                </a:solidFill>
              </a:rPr>
              <a:t> составлена на основе данных о </a:t>
            </a:r>
            <a:r>
              <a:rPr lang="ru-RU" sz="4000" b="1" dirty="0" smtClean="0">
                <a:solidFill>
                  <a:srgbClr val="000099"/>
                </a:solidFill>
              </a:rPr>
              <a:t>10 000 </a:t>
            </a:r>
            <a:r>
              <a:rPr lang="ru-RU" sz="4000" dirty="0" smtClean="0">
                <a:solidFill>
                  <a:srgbClr val="000099"/>
                </a:solidFill>
              </a:rPr>
              <a:t>больных раком молочной железы онкологического регистра, созданного в КГБУЗ АКОД и </a:t>
            </a:r>
            <a:r>
              <a:rPr lang="ru-RU" sz="4000" b="1" dirty="0" smtClean="0">
                <a:solidFill>
                  <a:srgbClr val="000099"/>
                </a:solidFill>
              </a:rPr>
              <a:t>10 000 </a:t>
            </a:r>
            <a:r>
              <a:rPr lang="ru-RU" sz="4000" dirty="0" smtClean="0">
                <a:solidFill>
                  <a:srgbClr val="000099"/>
                </a:solidFill>
              </a:rPr>
              <a:t>здоровых пациентов.</a:t>
            </a:r>
          </a:p>
        </p:txBody>
      </p:sp>
      <p:sp>
        <p:nvSpPr>
          <p:cNvPr id="109571" name="Прямоугольник 3"/>
          <p:cNvSpPr>
            <a:spLocks noChangeArrowheads="1"/>
          </p:cNvSpPr>
          <p:nvPr/>
        </p:nvSpPr>
        <p:spPr bwMode="auto">
          <a:xfrm>
            <a:off x="7280275" y="6524625"/>
            <a:ext cx="1828800" cy="307975"/>
          </a:xfrm>
          <a:prstGeom prst="rect">
            <a:avLst/>
          </a:prstGeom>
          <a:noFill/>
          <a:ln w="9525">
            <a:noFill/>
            <a:miter lim="800000"/>
            <a:headEnd/>
            <a:tailEnd/>
          </a:ln>
        </p:spPr>
        <p:txBody>
          <a:bodyPr wrap="none">
            <a:spAutoFit/>
          </a:bodyPr>
          <a:lstStyle/>
          <a:p>
            <a:pPr algn="r"/>
            <a:r>
              <a:rPr lang="ru-RU" sz="1400"/>
              <a:t>Лазарев А.Ф.,  2017</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Заголовок 1"/>
          <p:cNvSpPr>
            <a:spLocks noGrp="1"/>
          </p:cNvSpPr>
          <p:nvPr>
            <p:ph type="title"/>
          </p:nvPr>
        </p:nvSpPr>
        <p:spPr>
          <a:xfrm>
            <a:off x="250825" y="0"/>
            <a:ext cx="8229600" cy="1066800"/>
          </a:xfrm>
        </p:spPr>
        <p:txBody>
          <a:bodyPr/>
          <a:lstStyle/>
          <a:p>
            <a:pPr eaLnBrk="1" hangingPunct="1"/>
            <a:r>
              <a:rPr lang="ru-RU" smtClean="0"/>
              <a:t>Заполняется Таблица рисков рака  молочной железы  </a:t>
            </a:r>
          </a:p>
        </p:txBody>
      </p:sp>
      <p:graphicFrame>
        <p:nvGraphicFramePr>
          <p:cNvPr id="5" name="Таблица 4"/>
          <p:cNvGraphicFramePr>
            <a:graphicFrameLocks noGrp="1"/>
          </p:cNvGraphicFramePr>
          <p:nvPr/>
        </p:nvGraphicFramePr>
        <p:xfrm>
          <a:off x="323850" y="1412875"/>
          <a:ext cx="8496940" cy="4876800"/>
        </p:xfrm>
        <a:graphic>
          <a:graphicData uri="http://schemas.openxmlformats.org/drawingml/2006/table">
            <a:tbl>
              <a:tblPr/>
              <a:tblGrid>
                <a:gridCol w="360040"/>
                <a:gridCol w="1944216"/>
                <a:gridCol w="1791474"/>
                <a:gridCol w="811579"/>
                <a:gridCol w="811579"/>
                <a:gridCol w="881966"/>
                <a:gridCol w="948043"/>
                <a:gridCol w="948043"/>
              </a:tblGrid>
              <a:tr h="48346">
                <a:tc>
                  <a:txBody>
                    <a:bodyPr/>
                    <a:lstStyle/>
                    <a:p>
                      <a:pPr marL="0" algn="ctr">
                        <a:lnSpc>
                          <a:spcPct val="100000"/>
                        </a:lnSpc>
                        <a:spcAft>
                          <a:spcPts val="0"/>
                        </a:spcAft>
                      </a:pPr>
                      <a:r>
                        <a:rPr lang="ru-RU" sz="1600" b="1" dirty="0">
                          <a:latin typeface="Times New Roman"/>
                          <a:ea typeface="Calibri"/>
                          <a:cs typeface="Times New Roman"/>
                        </a:rPr>
                        <a:t>№</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gridSpan="2">
                  <a:txBody>
                    <a:bodyPr/>
                    <a:lstStyle/>
                    <a:p>
                      <a:pPr marL="0" algn="ctr">
                        <a:lnSpc>
                          <a:spcPct val="100000"/>
                        </a:lnSpc>
                        <a:spcAft>
                          <a:spcPts val="0"/>
                        </a:spcAft>
                      </a:pPr>
                      <a:r>
                        <a:rPr lang="ru-RU" sz="1600" b="1" dirty="0">
                          <a:latin typeface="Times New Roman"/>
                          <a:ea typeface="Calibri"/>
                          <a:cs typeface="Times New Roman"/>
                        </a:rPr>
                        <a:t>Факторы риска</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hMerge="1">
                  <a:txBody>
                    <a:bodyPr/>
                    <a:lstStyle/>
                    <a:p>
                      <a:endParaRPr lang="ru-RU"/>
                    </a:p>
                  </a:txBody>
                  <a:tcPr/>
                </a:tc>
                <a:tc gridSpan="5">
                  <a:txBody>
                    <a:bodyPr/>
                    <a:lstStyle/>
                    <a:p>
                      <a:pPr marL="0" algn="ctr">
                        <a:lnSpc>
                          <a:spcPct val="100000"/>
                        </a:lnSpc>
                        <a:spcAft>
                          <a:spcPts val="0"/>
                        </a:spcAft>
                      </a:pPr>
                      <a:r>
                        <a:rPr lang="ru-RU" sz="1600" b="1" dirty="0">
                          <a:latin typeface="Times New Roman"/>
                          <a:ea typeface="Calibri"/>
                          <a:cs typeface="Times New Roman"/>
                        </a:rPr>
                        <a:t>Степень риска</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8346">
                <a:tc rowSpan="2">
                  <a:txBody>
                    <a:bodyPr/>
                    <a:lstStyle/>
                    <a:p>
                      <a:pPr marL="0" algn="just">
                        <a:lnSpc>
                          <a:spcPct val="100000"/>
                        </a:lnSpc>
                        <a:spcAft>
                          <a:spcPts val="0"/>
                        </a:spcAft>
                        <a:tabLst>
                          <a:tab pos="334645" algn="l"/>
                        </a:tabLst>
                      </a:pPr>
                      <a:r>
                        <a:rPr lang="ru-RU" sz="1600">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Возраст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В годах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до 30 лет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30-39</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40-49</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50-69</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70 и старше</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-2</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2</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r>
              <a:tr h="48346">
                <a:tc rowSpan="2">
                  <a:txBody>
                    <a:bodyPr/>
                    <a:lstStyle/>
                    <a:p>
                      <a:pPr marL="0" algn="just">
                        <a:lnSpc>
                          <a:spcPct val="100000"/>
                        </a:lnSpc>
                        <a:spcAft>
                          <a:spcPts val="0"/>
                        </a:spcAft>
                        <a:tabLst>
                          <a:tab pos="334645" algn="l"/>
                        </a:tabLst>
                      </a:pPr>
                      <a:r>
                        <a:rPr lang="ru-RU" sz="1600">
                          <a:latin typeface="Times New Roman"/>
                          <a:ea typeface="Calibri"/>
                          <a:cs typeface="Times New Roman"/>
                        </a:rPr>
                        <a:t>2</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Рост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Рост в см</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до 159 см</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160-169</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170 и выше</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w="28575" cap="flat" cmpd="sng" algn="ctr">
                      <a:solidFill>
                        <a:srgbClr val="C00000"/>
                      </a:solidFill>
                      <a:prstDash val="solid"/>
                      <a:round/>
                      <a:headEnd type="none" w="med" len="med"/>
                      <a:tailEnd type="none" w="med" len="med"/>
                    </a:lnT>
                    <a:lnB>
                      <a:noFill/>
                    </a:lnB>
                  </a:tcPr>
                </a:tc>
                <a:tc hMerge="1">
                  <a:txBody>
                    <a:bodyPr/>
                    <a:lstStyle/>
                    <a:p>
                      <a:endParaRPr lang="ru-RU"/>
                    </a:p>
                  </a:txBody>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gridSpan="2">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w="28575" cap="flat" cmpd="sng" algn="ctr">
                      <a:solidFill>
                        <a:srgbClr val="C00000"/>
                      </a:solidFill>
                      <a:prstDash val="solid"/>
                      <a:round/>
                      <a:headEnd type="none" w="med" len="med"/>
                      <a:tailEnd type="none" w="med" len="med"/>
                    </a:lnB>
                  </a:tcPr>
                </a:tc>
                <a:tc hMerge="1">
                  <a:txBody>
                    <a:bodyPr/>
                    <a:lstStyle/>
                    <a:p>
                      <a:endParaRPr lang="ru-RU"/>
                    </a:p>
                  </a:txBody>
                  <a:tcPr/>
                </a:tc>
              </a:tr>
              <a:tr h="48346">
                <a:tc rowSpan="2">
                  <a:txBody>
                    <a:bodyPr/>
                    <a:lstStyle/>
                    <a:p>
                      <a:pPr marL="0" algn="just">
                        <a:lnSpc>
                          <a:spcPct val="100000"/>
                        </a:lnSpc>
                        <a:spcAft>
                          <a:spcPts val="0"/>
                        </a:spcAft>
                        <a:tabLst>
                          <a:tab pos="334645" algn="l"/>
                        </a:tabLst>
                      </a:pPr>
                      <a:r>
                        <a:rPr lang="ru-RU" sz="1600">
                          <a:latin typeface="Times New Roman"/>
                          <a:ea typeface="Calibri"/>
                          <a:cs typeface="Times New Roman"/>
                        </a:rPr>
                        <a:t>3</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Вес</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Вес в кг</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до 69 кг</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70-79</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80-89</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90 и больше</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48346">
                <a:tc rowSpan="3">
                  <a:txBody>
                    <a:bodyPr/>
                    <a:lstStyle/>
                    <a:p>
                      <a:pPr marL="0" algn="just">
                        <a:lnSpc>
                          <a:spcPct val="100000"/>
                        </a:lnSpc>
                        <a:spcAft>
                          <a:spcPts val="0"/>
                        </a:spcAft>
                        <a:tabLst>
                          <a:tab pos="334645" algn="l"/>
                        </a:tabLst>
                      </a:pPr>
                      <a:r>
                        <a:rPr lang="ru-RU" sz="1600">
                          <a:latin typeface="Times New Roman"/>
                          <a:ea typeface="Calibri"/>
                          <a:cs typeface="Times New Roman"/>
                        </a:rPr>
                        <a:t>4</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3">
                  <a:txBody>
                    <a:bodyPr/>
                    <a:lstStyle/>
                    <a:p>
                      <a:pPr marL="0">
                        <a:lnSpc>
                          <a:spcPct val="100000"/>
                        </a:lnSpc>
                        <a:spcAft>
                          <a:spcPts val="0"/>
                        </a:spcAft>
                      </a:pPr>
                      <a:r>
                        <a:rPr lang="ru-RU" sz="1600">
                          <a:latin typeface="Times New Roman"/>
                          <a:ea typeface="Calibri"/>
                          <a:cs typeface="Times New Roman"/>
                        </a:rPr>
                        <a:t>Росто-весовое соотношение</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Превышение в кг</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a:lnSpc>
                          <a:spcPct val="100000"/>
                        </a:lnSpc>
                        <a:spcAft>
                          <a:spcPts val="0"/>
                        </a:spcAft>
                      </a:pPr>
                      <a:r>
                        <a:rPr lang="ru-RU" sz="1600">
                          <a:latin typeface="Times New Roman"/>
                          <a:ea typeface="Calibri"/>
                          <a:cs typeface="Times New Roman"/>
                        </a:rPr>
                        <a:t>меньше на 10 кг</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a:lnSpc>
                          <a:spcPct val="100000"/>
                        </a:lnSpc>
                        <a:spcAft>
                          <a:spcPts val="0"/>
                        </a:spcAft>
                      </a:pPr>
                      <a:r>
                        <a:rPr lang="ru-RU" sz="1600">
                          <a:latin typeface="Times New Roman"/>
                          <a:ea typeface="Calibri"/>
                          <a:cs typeface="Times New Roman"/>
                        </a:rPr>
                        <a:t>соответствие </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a:lnSpc>
                          <a:spcPct val="100000"/>
                        </a:lnSpc>
                        <a:spcAft>
                          <a:spcPts val="0"/>
                        </a:spcAft>
                      </a:pPr>
                      <a:r>
                        <a:rPr lang="ru-RU" sz="1600" dirty="0">
                          <a:latin typeface="Times New Roman"/>
                          <a:ea typeface="Calibri"/>
                          <a:cs typeface="Times New Roman"/>
                        </a:rPr>
                        <a:t>превышение</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4834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algn="ctr">
                        <a:lnSpc>
                          <a:spcPct val="100000"/>
                        </a:lnSpc>
                        <a:spcAft>
                          <a:spcPts val="0"/>
                        </a:spcAft>
                      </a:pPr>
                      <a:r>
                        <a:rPr lang="ru-RU" sz="1600">
                          <a:latin typeface="Times New Roman"/>
                          <a:ea typeface="Calibri"/>
                          <a:cs typeface="Times New Roman"/>
                        </a:rPr>
                        <a:t>до 10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10 и более</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dirty="0">
                          <a:latin typeface="Times New Roman"/>
                          <a:ea typeface="Calibri"/>
                          <a:cs typeface="Times New Roman"/>
                        </a:rPr>
                        <a:t>-1</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96691">
                <a:tc rowSpan="2">
                  <a:txBody>
                    <a:bodyPr/>
                    <a:lstStyle/>
                    <a:p>
                      <a:pPr marL="0">
                        <a:lnSpc>
                          <a:spcPct val="100000"/>
                        </a:lnSpc>
                        <a:spcAft>
                          <a:spcPts val="0"/>
                        </a:spcAft>
                        <a:tabLst>
                          <a:tab pos="334645" algn="l"/>
                        </a:tabLst>
                      </a:pPr>
                      <a:r>
                        <a:rPr lang="ru-RU" sz="1600" dirty="0" smtClean="0">
                          <a:latin typeface="Times New Roman"/>
                          <a:ea typeface="Calibri"/>
                          <a:cs typeface="Times New Roman"/>
                        </a:rPr>
                        <a:t>5</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Отягощен. наследств.  по онко</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Число родственников б-х ЗН</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нет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2</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3</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145037">
                <a:tc rowSpan="2">
                  <a:txBody>
                    <a:bodyPr/>
                    <a:lstStyle/>
                    <a:p>
                      <a:pPr marL="0" algn="just">
                        <a:lnSpc>
                          <a:spcPct val="100000"/>
                        </a:lnSpc>
                        <a:spcAft>
                          <a:spcPts val="0"/>
                        </a:spcAft>
                        <a:tabLst>
                          <a:tab pos="334645" algn="l"/>
                        </a:tabLst>
                      </a:pPr>
                      <a:r>
                        <a:rPr lang="ru-RU" sz="1600">
                          <a:latin typeface="Times New Roman"/>
                          <a:ea typeface="Calibri"/>
                          <a:cs typeface="Times New Roman"/>
                        </a:rPr>
                        <a:t>6</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Характер труда</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Вид трудовой деятельности</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умственный</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физический</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dirty="0">
                          <a:latin typeface="Times New Roman"/>
                          <a:ea typeface="Calibri"/>
                          <a:cs typeface="Times New Roman"/>
                        </a:rPr>
                        <a:t>смешанный </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nSpc>
                          <a:spcPct val="100000"/>
                        </a:lnSpc>
                        <a:spcAft>
                          <a:spcPts val="0"/>
                        </a:spcAft>
                      </a:pPr>
                      <a:r>
                        <a:rPr lang="ru-RU" sz="1600" dirty="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w="28575" cap="flat" cmpd="sng" algn="ctr">
                      <a:solidFill>
                        <a:srgbClr val="C00000"/>
                      </a:solidFill>
                      <a:prstDash val="solid"/>
                      <a:round/>
                      <a:headEnd type="none" w="med" len="med"/>
                      <a:tailEnd type="none" w="med" len="med"/>
                    </a:lnT>
                    <a:lnB>
                      <a:noFill/>
                    </a:lnB>
                  </a:tcPr>
                </a:tc>
                <a:tc hMerge="1">
                  <a:txBody>
                    <a:bodyPr/>
                    <a:lstStyle/>
                    <a:p>
                      <a:endParaRPr lang="ru-RU"/>
                    </a:p>
                  </a:txBody>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gridSpan="2">
                  <a:txBody>
                    <a:bodyPr/>
                    <a:lstStyle/>
                    <a:p>
                      <a:pPr marL="0">
                        <a:lnSpc>
                          <a:spcPct val="100000"/>
                        </a:lnSpc>
                        <a:spcAft>
                          <a:spcPts val="0"/>
                        </a:spcAft>
                      </a:pPr>
                      <a:r>
                        <a:rPr lang="ru-RU" sz="1600" dirty="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ru-RU"/>
                    </a:p>
                  </a:txBody>
                  <a:tcPr/>
                </a:tc>
              </a:tr>
            </a:tbl>
          </a:graphicData>
        </a:graphic>
      </p:graphicFrame>
      <p:sp>
        <p:nvSpPr>
          <p:cNvPr id="110707" name="Прямоугольник 3"/>
          <p:cNvSpPr>
            <a:spLocks noChangeArrowheads="1"/>
          </p:cNvSpPr>
          <p:nvPr/>
        </p:nvSpPr>
        <p:spPr bwMode="auto">
          <a:xfrm>
            <a:off x="7280275" y="6524625"/>
            <a:ext cx="1828800" cy="307975"/>
          </a:xfrm>
          <a:prstGeom prst="rect">
            <a:avLst/>
          </a:prstGeom>
          <a:noFill/>
          <a:ln w="9525">
            <a:noFill/>
            <a:miter lim="800000"/>
            <a:headEnd/>
            <a:tailEnd/>
          </a:ln>
        </p:spPr>
        <p:txBody>
          <a:bodyPr wrap="none">
            <a:spAutoFit/>
          </a:bodyPr>
          <a:lstStyle/>
          <a:p>
            <a:pPr algn="r"/>
            <a:r>
              <a:rPr lang="ru-RU" sz="1400"/>
              <a:t>Лазарев А.Ф.,  2017</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Заголовок 1"/>
          <p:cNvSpPr>
            <a:spLocks noGrp="1"/>
          </p:cNvSpPr>
          <p:nvPr>
            <p:ph type="title"/>
          </p:nvPr>
        </p:nvSpPr>
        <p:spPr>
          <a:xfrm>
            <a:off x="323850" y="0"/>
            <a:ext cx="8229600" cy="1066800"/>
          </a:xfrm>
        </p:spPr>
        <p:txBody>
          <a:bodyPr/>
          <a:lstStyle/>
          <a:p>
            <a:pPr eaLnBrk="1" hangingPunct="1"/>
            <a:r>
              <a:rPr lang="ru-RU" smtClean="0"/>
              <a:t>Таблица рисков рака молочной железы </a:t>
            </a:r>
            <a:r>
              <a:rPr lang="ru-RU" i="1" smtClean="0"/>
              <a:t>(продолжение)</a:t>
            </a:r>
            <a:endParaRPr lang="ru-RU" smtClean="0"/>
          </a:p>
        </p:txBody>
      </p:sp>
      <p:graphicFrame>
        <p:nvGraphicFramePr>
          <p:cNvPr id="5" name="Таблица 4"/>
          <p:cNvGraphicFramePr>
            <a:graphicFrameLocks noGrp="1"/>
          </p:cNvGraphicFramePr>
          <p:nvPr/>
        </p:nvGraphicFramePr>
        <p:xfrm>
          <a:off x="250825" y="1341438"/>
          <a:ext cx="8712967" cy="4876800"/>
        </p:xfrm>
        <a:graphic>
          <a:graphicData uri="http://schemas.openxmlformats.org/drawingml/2006/table">
            <a:tbl>
              <a:tblPr/>
              <a:tblGrid>
                <a:gridCol w="414166"/>
                <a:gridCol w="1962098"/>
                <a:gridCol w="2016224"/>
                <a:gridCol w="1008112"/>
                <a:gridCol w="1080120"/>
                <a:gridCol w="1112462"/>
                <a:gridCol w="1090566"/>
                <a:gridCol w="29219"/>
              </a:tblGrid>
              <a:tr h="48346">
                <a:tc>
                  <a:txBody>
                    <a:bodyPr/>
                    <a:lstStyle/>
                    <a:p>
                      <a:pPr marL="0" algn="ctr">
                        <a:lnSpc>
                          <a:spcPct val="100000"/>
                        </a:lnSpc>
                        <a:spcAft>
                          <a:spcPts val="0"/>
                        </a:spcAft>
                      </a:pPr>
                      <a:r>
                        <a:rPr lang="ru-RU" sz="1600" b="1" dirty="0">
                          <a:latin typeface="Times New Roman"/>
                          <a:ea typeface="Calibri"/>
                          <a:cs typeface="Times New Roman"/>
                        </a:rPr>
                        <a:t>№</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gridSpan="2">
                  <a:txBody>
                    <a:bodyPr/>
                    <a:lstStyle/>
                    <a:p>
                      <a:pPr marL="0" algn="ctr">
                        <a:lnSpc>
                          <a:spcPct val="100000"/>
                        </a:lnSpc>
                        <a:spcAft>
                          <a:spcPts val="0"/>
                        </a:spcAft>
                      </a:pPr>
                      <a:r>
                        <a:rPr lang="ru-RU" sz="1600" b="1" dirty="0">
                          <a:latin typeface="Times New Roman"/>
                          <a:ea typeface="Calibri"/>
                          <a:cs typeface="Times New Roman"/>
                        </a:rPr>
                        <a:t>Факторы риска</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hMerge="1">
                  <a:txBody>
                    <a:bodyPr/>
                    <a:lstStyle/>
                    <a:p>
                      <a:endParaRPr lang="ru-RU"/>
                    </a:p>
                  </a:txBody>
                  <a:tcPr/>
                </a:tc>
                <a:tc gridSpan="5">
                  <a:txBody>
                    <a:bodyPr/>
                    <a:lstStyle/>
                    <a:p>
                      <a:pPr marL="0" algn="ctr">
                        <a:lnSpc>
                          <a:spcPct val="100000"/>
                        </a:lnSpc>
                        <a:spcAft>
                          <a:spcPts val="0"/>
                        </a:spcAft>
                      </a:pPr>
                      <a:r>
                        <a:rPr lang="ru-RU" sz="1600" b="1" dirty="0">
                          <a:latin typeface="Times New Roman"/>
                          <a:ea typeface="Calibri"/>
                          <a:cs typeface="Times New Roman"/>
                        </a:rPr>
                        <a:t>Степень риска</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8346">
                <a:tc rowSpan="2">
                  <a:txBody>
                    <a:bodyPr/>
                    <a:lstStyle/>
                    <a:p>
                      <a:pPr marL="0" algn="just">
                        <a:lnSpc>
                          <a:spcPct val="100000"/>
                        </a:lnSpc>
                        <a:spcAft>
                          <a:spcPts val="0"/>
                        </a:spcAft>
                        <a:tabLst>
                          <a:tab pos="334645" algn="l"/>
                        </a:tabLst>
                      </a:pPr>
                      <a:r>
                        <a:rPr lang="ru-RU" sz="1600" dirty="0">
                          <a:latin typeface="Times New Roman"/>
                          <a:ea typeface="Calibri"/>
                          <a:cs typeface="Times New Roman"/>
                        </a:rPr>
                        <a:t>7</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Профессиональные вредности</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Нет, есть</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нет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есть</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w="38100" cap="flat" cmpd="sng" algn="ctr">
                      <a:solidFill>
                        <a:srgbClr val="C00000"/>
                      </a:solidFill>
                      <a:prstDash val="solid"/>
                      <a:round/>
                      <a:headEnd type="none" w="med" len="med"/>
                      <a:tailEnd type="none" w="med" len="med"/>
                    </a:lnT>
                    <a:lnB>
                      <a:noFill/>
                    </a:lnB>
                  </a:tcPr>
                </a:tc>
                <a:tc hMerge="1">
                  <a:txBody>
                    <a:bodyPr/>
                    <a:lstStyle/>
                    <a:p>
                      <a:endParaRPr lang="ru-RU"/>
                    </a:p>
                  </a:txBody>
                  <a:tcPr/>
                </a:tc>
                <a:tc hMerge="1">
                  <a:txBody>
                    <a:bodyPr/>
                    <a:lstStyle/>
                    <a:p>
                      <a:endParaRPr lang="ru-RU"/>
                    </a:p>
                  </a:txBody>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gridSpan="3">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w="38100" cap="flat" cmpd="sng" algn="ctr">
                      <a:solidFill>
                        <a:srgbClr val="C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96691">
                <a:tc rowSpan="2">
                  <a:txBody>
                    <a:bodyPr/>
                    <a:lstStyle/>
                    <a:p>
                      <a:pPr marL="0">
                        <a:lnSpc>
                          <a:spcPct val="100000"/>
                        </a:lnSpc>
                        <a:spcAft>
                          <a:spcPts val="0"/>
                        </a:spcAft>
                        <a:tabLst>
                          <a:tab pos="334645" algn="l"/>
                        </a:tabLst>
                      </a:pPr>
                      <a:r>
                        <a:rPr lang="en-US" sz="1600" dirty="0">
                          <a:latin typeface="Times New Roman"/>
                          <a:ea typeface="Calibri"/>
                          <a:cs typeface="Times New Roman"/>
                        </a:rPr>
                        <a:t>8</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Сон </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Длительность сна</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en-US" sz="1600">
                          <a:latin typeface="Times New Roman"/>
                          <a:ea typeface="Calibri"/>
                          <a:cs typeface="Times New Roman"/>
                        </a:rPr>
                        <a:t>&lt;</a:t>
                      </a:r>
                      <a:r>
                        <a:rPr lang="ru-RU" sz="1600">
                          <a:latin typeface="Times New Roman"/>
                          <a:ea typeface="Calibri"/>
                          <a:cs typeface="Times New Roman"/>
                        </a:rPr>
                        <a:t>7</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7</a:t>
                      </a:r>
                      <a:r>
                        <a:rPr lang="en-US" sz="1600">
                          <a:latin typeface="Times New Roman"/>
                          <a:ea typeface="Calibri"/>
                          <a:cs typeface="Times New Roman"/>
                        </a:rPr>
                        <a:t>-7.9</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en-US" sz="1600">
                          <a:latin typeface="Times New Roman"/>
                          <a:ea typeface="Calibri"/>
                          <a:cs typeface="Times New Roman"/>
                        </a:rPr>
                        <a:t>8 </a:t>
                      </a:r>
                      <a:r>
                        <a:rPr lang="ru-RU" sz="1600">
                          <a:latin typeface="Times New Roman"/>
                          <a:ea typeface="Calibri"/>
                          <a:cs typeface="Times New Roman"/>
                        </a:rPr>
                        <a:t>часов и более</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ru-RU"/>
                    </a:p>
                  </a:txBody>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dirty="0">
                          <a:latin typeface="Times New Roman"/>
                          <a:ea typeface="Calibri"/>
                          <a:cs typeface="Times New Roman"/>
                        </a:rPr>
                        <a:t>1</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gridSpan="2">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ru-RU"/>
                    </a:p>
                  </a:txBody>
                  <a:tcPr/>
                </a:tc>
              </a:tr>
              <a:tr h="61162">
                <a:tc rowSpan="2">
                  <a:txBody>
                    <a:bodyPr/>
                    <a:lstStyle/>
                    <a:p>
                      <a:pPr marL="0">
                        <a:lnSpc>
                          <a:spcPct val="100000"/>
                        </a:lnSpc>
                        <a:spcAft>
                          <a:spcPts val="0"/>
                        </a:spcAft>
                        <a:tabLst>
                          <a:tab pos="334645" algn="l"/>
                        </a:tabLst>
                      </a:pPr>
                      <a:r>
                        <a:rPr lang="ru-RU" sz="1600" dirty="0">
                          <a:latin typeface="Times New Roman"/>
                          <a:ea typeface="Calibri"/>
                          <a:cs typeface="Times New Roman"/>
                        </a:rPr>
                        <a:t>9</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Конституция</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Тип</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астеник</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нормостеник</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гиперстеник</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ru-RU"/>
                    </a:p>
                  </a:txBody>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w="28575" cap="flat" cmpd="sng" algn="ctr">
                      <a:solidFill>
                        <a:srgbClr val="C00000"/>
                      </a:solidFill>
                      <a:prstDash val="solid"/>
                      <a:round/>
                      <a:headEnd type="none" w="med" len="med"/>
                      <a:tailEnd type="none" w="med" len="med"/>
                    </a:lnB>
                  </a:tcPr>
                </a:tc>
                <a:tc hMerge="1">
                  <a:txBody>
                    <a:bodyPr/>
                    <a:lstStyle/>
                    <a:p>
                      <a:endParaRPr lang="ru-RU"/>
                    </a:p>
                  </a:txBody>
                  <a:tcPr/>
                </a:tc>
              </a:tr>
              <a:tr h="53717">
                <a:tc rowSpan="2">
                  <a:txBody>
                    <a:bodyPr/>
                    <a:lstStyle/>
                    <a:p>
                      <a:pPr marL="0">
                        <a:lnSpc>
                          <a:spcPct val="100000"/>
                        </a:lnSpc>
                        <a:spcAft>
                          <a:spcPts val="0"/>
                        </a:spcAft>
                        <a:tabLst>
                          <a:tab pos="334645" algn="l"/>
                        </a:tabLst>
                      </a:pPr>
                      <a:r>
                        <a:rPr lang="ru-RU" sz="1600" dirty="0">
                          <a:latin typeface="Times New Roman"/>
                          <a:ea typeface="Calibri"/>
                          <a:cs typeface="Times New Roman"/>
                        </a:rPr>
                        <a:t>10</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Тип нервной системы</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Тип</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сангвиник</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холерик</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флегматик</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меланхолик</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53717">
                <a:tc rowSpan="2">
                  <a:txBody>
                    <a:bodyPr/>
                    <a:lstStyle/>
                    <a:p>
                      <a:pPr marL="0">
                        <a:lnSpc>
                          <a:spcPct val="100000"/>
                        </a:lnSpc>
                        <a:spcAft>
                          <a:spcPts val="0"/>
                        </a:spcAft>
                        <a:tabLst>
                          <a:tab pos="334645" algn="l"/>
                        </a:tabLst>
                      </a:pPr>
                      <a:r>
                        <a:rPr lang="en-US" sz="1600" dirty="0">
                          <a:latin typeface="Times New Roman"/>
                          <a:ea typeface="Calibri"/>
                          <a:cs typeface="Times New Roman"/>
                        </a:rPr>
                        <a:t>11</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Группа крови</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Группа</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en-US" sz="1600">
                          <a:latin typeface="Times New Roman"/>
                          <a:ea typeface="Calibri"/>
                          <a:cs typeface="Times New Roman"/>
                        </a:rPr>
                        <a:t>I</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en-US" sz="1600">
                          <a:latin typeface="Times New Roman"/>
                          <a:ea typeface="Calibri"/>
                          <a:cs typeface="Times New Roman"/>
                        </a:rPr>
                        <a:t>II</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en-US" sz="1600">
                          <a:latin typeface="Times New Roman"/>
                          <a:ea typeface="Calibri"/>
                          <a:cs typeface="Times New Roman"/>
                        </a:rPr>
                        <a:t>III</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en-US" sz="1600">
                          <a:latin typeface="Times New Roman"/>
                          <a:ea typeface="Calibri"/>
                          <a:cs typeface="Times New Roman"/>
                        </a:rPr>
                        <a:t>IV</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en-US"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en-US"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en-US"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en-US"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64461">
                <a:tc rowSpan="2">
                  <a:txBody>
                    <a:bodyPr/>
                    <a:lstStyle/>
                    <a:p>
                      <a:pPr marL="0">
                        <a:lnSpc>
                          <a:spcPct val="100000"/>
                        </a:lnSpc>
                        <a:spcAft>
                          <a:spcPts val="0"/>
                        </a:spcAft>
                        <a:tabLst>
                          <a:tab pos="334645" algn="l"/>
                        </a:tabLst>
                      </a:pPr>
                      <a:r>
                        <a:rPr lang="ru-RU" sz="1600" dirty="0">
                          <a:latin typeface="Times New Roman"/>
                          <a:ea typeface="Calibri"/>
                          <a:cs typeface="Times New Roman"/>
                        </a:rPr>
                        <a:t>13</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Резус-фактор</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nSpc>
                          <a:spcPct val="100000"/>
                        </a:lnSpc>
                        <a:spcAft>
                          <a:spcPts val="0"/>
                        </a:spcAft>
                      </a:pPr>
                      <a:r>
                        <a:rPr lang="en-US" sz="1600">
                          <a:latin typeface="Times New Roman"/>
                          <a:ea typeface="Calibri"/>
                          <a:cs typeface="Times New Roman"/>
                        </a:rPr>
                        <a:t>Rh</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en-US" sz="1600" b="1">
                          <a:latin typeface="Times New Roman"/>
                          <a:ea typeface="Calibri"/>
                          <a:cs typeface="Times New Roman"/>
                        </a:rPr>
                        <a:t>Rh+</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en-US" sz="1600" b="1">
                          <a:latin typeface="Times New Roman"/>
                          <a:ea typeface="Calibri"/>
                          <a:cs typeface="Times New Roman"/>
                        </a:rPr>
                        <a:t>Rh-</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w="28575" cap="flat" cmpd="sng" algn="ctr">
                      <a:solidFill>
                        <a:srgbClr val="C00000"/>
                      </a:solidFill>
                      <a:prstDash val="solid"/>
                      <a:round/>
                      <a:headEnd type="none" w="med" len="med"/>
                      <a:tailEnd type="none" w="med" len="med"/>
                    </a:lnT>
                    <a:lnB>
                      <a:noFill/>
                    </a:lnB>
                  </a:tcPr>
                </a:tc>
                <a:tc hMerge="1">
                  <a:txBody>
                    <a:bodyPr/>
                    <a:lstStyle/>
                    <a:p>
                      <a:endParaRPr lang="ru-RU"/>
                    </a:p>
                  </a:txBody>
                  <a:tcPr/>
                </a:tc>
                <a:tc hMerge="1">
                  <a:txBody>
                    <a:bodyPr/>
                    <a:lstStyle/>
                    <a:p>
                      <a:endParaRPr lang="ru-RU"/>
                    </a:p>
                  </a:txBody>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en-US"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en-US"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ru-RU"/>
                    </a:p>
                  </a:txBody>
                  <a:tcPr/>
                </a:tc>
                <a:tc hMerge="1">
                  <a:txBody>
                    <a:bodyPr/>
                    <a:lstStyle/>
                    <a:p>
                      <a:endParaRPr lang="ru-RU"/>
                    </a:p>
                  </a:txBody>
                  <a:tcPr/>
                </a:tc>
              </a:tr>
              <a:tr h="48346">
                <a:tc rowSpan="2">
                  <a:txBody>
                    <a:bodyPr/>
                    <a:lstStyle/>
                    <a:p>
                      <a:pPr marL="0">
                        <a:lnSpc>
                          <a:spcPct val="100000"/>
                        </a:lnSpc>
                        <a:spcAft>
                          <a:spcPts val="0"/>
                        </a:spcAft>
                        <a:tabLst>
                          <a:tab pos="334645" algn="l"/>
                        </a:tabLst>
                      </a:pPr>
                      <a:r>
                        <a:rPr lang="ru-RU" sz="1600" dirty="0">
                          <a:latin typeface="Times New Roman"/>
                          <a:ea typeface="Calibri"/>
                          <a:cs typeface="Times New Roman"/>
                        </a:rPr>
                        <a:t>14</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Наличие длительных стрессов</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   Нет, есть</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нет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есть</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ru-RU"/>
                    </a:p>
                  </a:txBody>
                  <a:tcPr/>
                </a:tc>
                <a:tc hMerge="1">
                  <a:txBody>
                    <a:bodyPr/>
                    <a:lstStyle/>
                    <a:p>
                      <a:endParaRPr lang="ru-RU"/>
                    </a:p>
                  </a:txBody>
                  <a:tcPr/>
                </a:tc>
              </a:tr>
              <a:tr h="9669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gridSpan="3">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w="28575" cap="flat" cmpd="sng" algn="ctr">
                      <a:solidFill>
                        <a:srgbClr val="C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96691">
                <a:tc rowSpan="2">
                  <a:txBody>
                    <a:bodyPr/>
                    <a:lstStyle/>
                    <a:p>
                      <a:pPr marL="0">
                        <a:lnSpc>
                          <a:spcPct val="100000"/>
                        </a:lnSpc>
                        <a:spcAft>
                          <a:spcPts val="0"/>
                        </a:spcAft>
                        <a:tabLst>
                          <a:tab pos="334645" algn="l"/>
                        </a:tabLst>
                      </a:pPr>
                      <a:r>
                        <a:rPr lang="ru-RU" sz="1600" dirty="0">
                          <a:latin typeface="Times New Roman"/>
                          <a:ea typeface="Calibri"/>
                          <a:cs typeface="Times New Roman"/>
                        </a:rPr>
                        <a:t>15</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Наличие половой жизни </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Число половых актов в месяц</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нет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до 10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10 и более</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ru-RU"/>
                    </a:p>
                  </a:txBody>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gridSpan="2">
                  <a:txBody>
                    <a:bodyPr/>
                    <a:lstStyle/>
                    <a:p>
                      <a:pPr marL="0">
                        <a:lnSpc>
                          <a:spcPct val="100000"/>
                        </a:lnSpc>
                        <a:spcAft>
                          <a:spcPts val="0"/>
                        </a:spcAft>
                      </a:pPr>
                      <a:r>
                        <a:rPr lang="ru-RU" sz="1600" dirty="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ru-RU"/>
                    </a:p>
                  </a:txBody>
                  <a:tcPr/>
                </a:tc>
              </a:tr>
            </a:tbl>
          </a:graphicData>
        </a:graphic>
      </p:graphicFrame>
      <p:sp>
        <p:nvSpPr>
          <p:cNvPr id="111750" name="Прямоугольник 3"/>
          <p:cNvSpPr>
            <a:spLocks noChangeArrowheads="1"/>
          </p:cNvSpPr>
          <p:nvPr/>
        </p:nvSpPr>
        <p:spPr bwMode="auto">
          <a:xfrm>
            <a:off x="7280275" y="6524625"/>
            <a:ext cx="1828800" cy="307975"/>
          </a:xfrm>
          <a:prstGeom prst="rect">
            <a:avLst/>
          </a:prstGeom>
          <a:noFill/>
          <a:ln w="9525">
            <a:noFill/>
            <a:miter lim="800000"/>
            <a:headEnd/>
            <a:tailEnd/>
          </a:ln>
        </p:spPr>
        <p:txBody>
          <a:bodyPr wrap="none">
            <a:spAutoFit/>
          </a:bodyPr>
          <a:lstStyle/>
          <a:p>
            <a:pPr algn="r"/>
            <a:r>
              <a:rPr lang="ru-RU" sz="1400"/>
              <a:t>Лазарев А.Ф.,  2017</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Заголовок 1"/>
          <p:cNvSpPr>
            <a:spLocks noGrp="1"/>
          </p:cNvSpPr>
          <p:nvPr>
            <p:ph type="title"/>
          </p:nvPr>
        </p:nvSpPr>
        <p:spPr>
          <a:xfrm>
            <a:off x="323850" y="0"/>
            <a:ext cx="8229600" cy="1066800"/>
          </a:xfrm>
        </p:spPr>
        <p:txBody>
          <a:bodyPr/>
          <a:lstStyle/>
          <a:p>
            <a:pPr eaLnBrk="1" hangingPunct="1"/>
            <a:r>
              <a:rPr lang="ru-RU" smtClean="0"/>
              <a:t>Таблица рисков рака молочной железы </a:t>
            </a:r>
            <a:r>
              <a:rPr lang="ru-RU" i="1" smtClean="0"/>
              <a:t>(продолжение)</a:t>
            </a:r>
            <a:endParaRPr lang="ru-RU" smtClean="0"/>
          </a:p>
        </p:txBody>
      </p:sp>
      <p:graphicFrame>
        <p:nvGraphicFramePr>
          <p:cNvPr id="5" name="Таблица 4"/>
          <p:cNvGraphicFramePr>
            <a:graphicFrameLocks noGrp="1"/>
          </p:cNvGraphicFramePr>
          <p:nvPr/>
        </p:nvGraphicFramePr>
        <p:xfrm>
          <a:off x="468313" y="1268413"/>
          <a:ext cx="7632848" cy="4876800"/>
        </p:xfrm>
        <a:graphic>
          <a:graphicData uri="http://schemas.openxmlformats.org/drawingml/2006/table">
            <a:tbl>
              <a:tblPr/>
              <a:tblGrid>
                <a:gridCol w="414166"/>
                <a:gridCol w="1962098"/>
                <a:gridCol w="2016224"/>
                <a:gridCol w="1008112"/>
                <a:gridCol w="1080120"/>
                <a:gridCol w="1112462"/>
                <a:gridCol w="39666"/>
              </a:tblGrid>
              <a:tr h="48346">
                <a:tc>
                  <a:txBody>
                    <a:bodyPr/>
                    <a:lstStyle/>
                    <a:p>
                      <a:pPr marL="0" algn="ctr">
                        <a:lnSpc>
                          <a:spcPct val="100000"/>
                        </a:lnSpc>
                        <a:spcAft>
                          <a:spcPts val="0"/>
                        </a:spcAft>
                      </a:pPr>
                      <a:r>
                        <a:rPr lang="ru-RU" sz="1600" b="1" dirty="0">
                          <a:latin typeface="Times New Roman"/>
                          <a:ea typeface="Calibri"/>
                          <a:cs typeface="Times New Roman"/>
                        </a:rPr>
                        <a:t>№</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gridSpan="2">
                  <a:txBody>
                    <a:bodyPr/>
                    <a:lstStyle/>
                    <a:p>
                      <a:pPr marL="0" algn="ctr">
                        <a:lnSpc>
                          <a:spcPct val="100000"/>
                        </a:lnSpc>
                        <a:spcAft>
                          <a:spcPts val="0"/>
                        </a:spcAft>
                      </a:pPr>
                      <a:r>
                        <a:rPr lang="ru-RU" sz="1600" b="1" dirty="0">
                          <a:latin typeface="Times New Roman"/>
                          <a:ea typeface="Calibri"/>
                          <a:cs typeface="Times New Roman"/>
                        </a:rPr>
                        <a:t>Факторы риска</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hMerge="1">
                  <a:txBody>
                    <a:bodyPr/>
                    <a:lstStyle/>
                    <a:p>
                      <a:endParaRPr lang="ru-RU"/>
                    </a:p>
                  </a:txBody>
                  <a:tcPr/>
                </a:tc>
                <a:tc gridSpan="4">
                  <a:txBody>
                    <a:bodyPr/>
                    <a:lstStyle/>
                    <a:p>
                      <a:pPr marL="0" algn="ctr">
                        <a:lnSpc>
                          <a:spcPct val="100000"/>
                        </a:lnSpc>
                        <a:spcAft>
                          <a:spcPts val="0"/>
                        </a:spcAft>
                      </a:pPr>
                      <a:r>
                        <a:rPr lang="ru-RU" sz="1600" b="1" dirty="0">
                          <a:latin typeface="Times New Roman"/>
                          <a:ea typeface="Calibri"/>
                          <a:cs typeface="Times New Roman"/>
                        </a:rPr>
                        <a:t>Степень риска</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96691">
                <a:tc rowSpan="2">
                  <a:txBody>
                    <a:bodyPr/>
                    <a:lstStyle/>
                    <a:p>
                      <a:pPr marL="0">
                        <a:lnSpc>
                          <a:spcPct val="100000"/>
                        </a:lnSpc>
                        <a:spcAft>
                          <a:spcPts val="0"/>
                        </a:spcAft>
                        <a:tabLst>
                          <a:tab pos="334645" algn="l"/>
                        </a:tabLst>
                      </a:pPr>
                      <a:r>
                        <a:rPr lang="ru-RU" sz="1600" dirty="0">
                          <a:latin typeface="Times New Roman"/>
                          <a:ea typeface="Calibri"/>
                          <a:cs typeface="Times New Roman"/>
                        </a:rPr>
                        <a:t>16</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dirty="0" err="1">
                          <a:latin typeface="Times New Roman"/>
                          <a:ea typeface="Calibri"/>
                          <a:cs typeface="Times New Roman"/>
                        </a:rPr>
                        <a:t>Авиаперелеты</a:t>
                      </a:r>
                      <a:r>
                        <a:rPr lang="ru-RU" sz="1600" dirty="0">
                          <a:latin typeface="Times New Roman"/>
                          <a:ea typeface="Calibri"/>
                          <a:cs typeface="Times New Roman"/>
                        </a:rPr>
                        <a:t> </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Общее число авиаперелетов</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нет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до 10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dirty="0">
                          <a:latin typeface="Times New Roman"/>
                          <a:ea typeface="Calibri"/>
                          <a:cs typeface="Times New Roman"/>
                        </a:rPr>
                        <a:t>10 и более</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w="28575" cap="flat" cmpd="sng" algn="ctr">
                      <a:solidFill>
                        <a:srgbClr val="C00000"/>
                      </a:solidFill>
                      <a:prstDash val="solid"/>
                      <a:round/>
                      <a:headEnd type="none" w="med" len="med"/>
                      <a:tailEnd type="none" w="med" len="med"/>
                    </a:lnT>
                    <a:lnB>
                      <a:noFill/>
                    </a:lnB>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dirty="0">
                          <a:latin typeface="Times New Roman"/>
                          <a:ea typeface="Calibri"/>
                          <a:cs typeface="Times New Roman"/>
                        </a:rPr>
                        <a:t>1</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96691">
                <a:tc rowSpan="2">
                  <a:txBody>
                    <a:bodyPr/>
                    <a:lstStyle/>
                    <a:p>
                      <a:pPr marL="0">
                        <a:lnSpc>
                          <a:spcPct val="100000"/>
                        </a:lnSpc>
                        <a:spcAft>
                          <a:spcPts val="0"/>
                        </a:spcAft>
                        <a:tabLst>
                          <a:tab pos="334645" algn="l"/>
                        </a:tabLst>
                      </a:pPr>
                      <a:r>
                        <a:rPr lang="ru-RU" sz="1600" dirty="0">
                          <a:latin typeface="Times New Roman"/>
                          <a:ea typeface="Calibri"/>
                          <a:cs typeface="Times New Roman"/>
                        </a:rPr>
                        <a:t>17</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Рентгеновские исследования грудной клетки</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Общее число исследований</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до 20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20-39</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40 и более</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96691">
                <a:tc rowSpan="2">
                  <a:txBody>
                    <a:bodyPr/>
                    <a:lstStyle/>
                    <a:p>
                      <a:pPr marL="0">
                        <a:lnSpc>
                          <a:spcPct val="100000"/>
                        </a:lnSpc>
                        <a:spcAft>
                          <a:spcPts val="0"/>
                        </a:spcAft>
                        <a:tabLst>
                          <a:tab pos="334645" algn="l"/>
                        </a:tabLst>
                      </a:pPr>
                      <a:r>
                        <a:rPr lang="ru-RU" sz="1600" dirty="0">
                          <a:latin typeface="Times New Roman"/>
                          <a:ea typeface="Calibri"/>
                          <a:cs typeface="Times New Roman"/>
                        </a:rPr>
                        <a:t>18</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Питание</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Число приемов пищи в день</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1-2</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3</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4 и более</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145037">
                <a:tc rowSpan="2">
                  <a:txBody>
                    <a:bodyPr/>
                    <a:lstStyle/>
                    <a:p>
                      <a:pPr marL="0">
                        <a:lnSpc>
                          <a:spcPct val="100000"/>
                        </a:lnSpc>
                        <a:spcAft>
                          <a:spcPts val="0"/>
                        </a:spcAft>
                        <a:tabLst>
                          <a:tab pos="334645" algn="l"/>
                        </a:tabLst>
                      </a:pPr>
                      <a:r>
                        <a:rPr lang="ru-RU" sz="1600" dirty="0">
                          <a:latin typeface="Times New Roman"/>
                          <a:ea typeface="Calibri"/>
                          <a:cs typeface="Times New Roman"/>
                        </a:rPr>
                        <a:t>19</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Прием алкоголя в расчете на крепкие напитки</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Количество принимаемого алкоголя в месяц</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нет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до 1000,0 мл</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1000,0 и более</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96691">
                <a:tc rowSpan="2">
                  <a:txBody>
                    <a:bodyPr/>
                    <a:lstStyle/>
                    <a:p>
                      <a:pPr marL="0">
                        <a:lnSpc>
                          <a:spcPct val="100000"/>
                        </a:lnSpc>
                        <a:spcAft>
                          <a:spcPts val="0"/>
                        </a:spcAft>
                        <a:tabLst>
                          <a:tab pos="334645" algn="l"/>
                        </a:tabLst>
                      </a:pPr>
                      <a:r>
                        <a:rPr lang="ru-RU" sz="1600" dirty="0">
                          <a:latin typeface="Times New Roman"/>
                          <a:ea typeface="Calibri"/>
                          <a:cs typeface="Times New Roman"/>
                        </a:rPr>
                        <a:t>20</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Раннее менархе</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Начало (возраст)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до 12 лет включ.</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13 лет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14 лет и старше</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96691">
                <a:tc rowSpan="2">
                  <a:txBody>
                    <a:bodyPr/>
                    <a:lstStyle/>
                    <a:p>
                      <a:pPr marL="0">
                        <a:lnSpc>
                          <a:spcPct val="100000"/>
                        </a:lnSpc>
                        <a:spcAft>
                          <a:spcPts val="0"/>
                        </a:spcAft>
                        <a:tabLst>
                          <a:tab pos="334645" algn="l"/>
                        </a:tabLst>
                      </a:pPr>
                      <a:r>
                        <a:rPr lang="ru-RU" sz="1600" dirty="0">
                          <a:latin typeface="Times New Roman"/>
                          <a:ea typeface="Calibri"/>
                          <a:cs typeface="Times New Roman"/>
                        </a:rPr>
                        <a:t>21</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rowSpan="2">
                  <a:txBody>
                    <a:bodyPr/>
                    <a:lstStyle/>
                    <a:p>
                      <a:pPr marL="0">
                        <a:lnSpc>
                          <a:spcPct val="100000"/>
                        </a:lnSpc>
                        <a:spcAft>
                          <a:spcPts val="0"/>
                        </a:spcAft>
                      </a:pPr>
                      <a:r>
                        <a:rPr lang="ru-RU" sz="1600">
                          <a:latin typeface="Times New Roman"/>
                          <a:ea typeface="Calibri"/>
                          <a:cs typeface="Times New Roman"/>
                        </a:rPr>
                        <a:t>Поздняя менопауза</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a:latin typeface="Times New Roman"/>
                          <a:ea typeface="Calibri"/>
                          <a:cs typeface="Times New Roman"/>
                        </a:rPr>
                        <a:t>Окончание </a:t>
                      </a:r>
                      <a:r>
                        <a:rPr lang="en-US" sz="1600">
                          <a:latin typeface="Times New Roman"/>
                          <a:ea typeface="Calibri"/>
                          <a:cs typeface="Times New Roman"/>
                        </a:rPr>
                        <a:t>mensis</a:t>
                      </a:r>
                      <a:r>
                        <a:rPr lang="ru-RU" sz="1600">
                          <a:latin typeface="Times New Roman"/>
                          <a:ea typeface="Calibri"/>
                          <a:cs typeface="Times New Roman"/>
                        </a:rPr>
                        <a:t> (возраст)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До 40 лет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40-49 лет</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ct val="100000"/>
                        </a:lnSpc>
                        <a:spcAft>
                          <a:spcPts val="0"/>
                        </a:spcAft>
                      </a:pPr>
                      <a:r>
                        <a:rPr lang="ru-RU" sz="1600">
                          <a:latin typeface="Times New Roman"/>
                          <a:ea typeface="Calibri"/>
                          <a:cs typeface="Times New Roman"/>
                        </a:rPr>
                        <a:t>50 лет и старше</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nSpc>
                          <a:spcPct val="100000"/>
                        </a:lnSpc>
                        <a:spcAft>
                          <a:spcPts val="0"/>
                        </a:spcAft>
                      </a:pPr>
                      <a:r>
                        <a:rPr lang="ru-RU" sz="16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64461">
                <a:tc vMerge="1">
                  <a:txBody>
                    <a:bodyPr/>
                    <a:lstStyle/>
                    <a:p>
                      <a:endParaRPr lang="ru-RU"/>
                    </a:p>
                  </a:txBody>
                  <a:tcPr/>
                </a:tc>
                <a:tc vMerge="1">
                  <a:txBody>
                    <a:bodyPr/>
                    <a:lstStyle/>
                    <a:p>
                      <a:endParaRPr lang="ru-RU"/>
                    </a:p>
                  </a:txBody>
                  <a:tcPr/>
                </a:tc>
                <a:tc>
                  <a:txBody>
                    <a:bodyPr/>
                    <a:lstStyle/>
                    <a:p>
                      <a:pPr marL="0">
                        <a:lnSpc>
                          <a:spcPct val="100000"/>
                        </a:lnSpc>
                        <a:spcAft>
                          <a:spcPts val="0"/>
                        </a:spcAft>
                      </a:pPr>
                      <a:r>
                        <a:rPr lang="ru-RU" sz="1600">
                          <a:latin typeface="Times New Roman"/>
                          <a:ea typeface="Calibri"/>
                          <a:cs typeface="Times New Roman"/>
                        </a:rPr>
                        <a:t>Риск в баллах</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dirty="0">
                          <a:latin typeface="Times New Roman"/>
                          <a:ea typeface="Calibri"/>
                          <a:cs typeface="Times New Roman"/>
                        </a:rPr>
                        <a:t>-1</a:t>
                      </a:r>
                      <a:endParaRPr lang="ru-RU" sz="16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0</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gn="ctr">
                        <a:lnSpc>
                          <a:spcPct val="100000"/>
                        </a:lnSpc>
                        <a:spcAft>
                          <a:spcPts val="0"/>
                        </a:spcAft>
                      </a:pPr>
                      <a:r>
                        <a:rPr lang="ru-RU" sz="1600" b="1">
                          <a:latin typeface="Times New Roman"/>
                          <a:ea typeface="Calibri"/>
                          <a:cs typeface="Times New Roman"/>
                        </a:rPr>
                        <a:t>1</a:t>
                      </a:r>
                      <a:endParaRPr lang="ru-RU" sz="160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C00000"/>
                      </a:solidFill>
                      <a:prstDash val="solid"/>
                      <a:round/>
                      <a:headEnd type="none" w="med" len="med"/>
                      <a:tailEnd type="none" w="med" len="med"/>
                    </a:lnB>
                  </a:tcPr>
                </a:tc>
                <a:tc>
                  <a:txBody>
                    <a:bodyPr/>
                    <a:lstStyle/>
                    <a:p>
                      <a:pPr marL="0">
                        <a:lnSpc>
                          <a:spcPct val="100000"/>
                        </a:lnSpc>
                        <a:spcAft>
                          <a:spcPts val="0"/>
                        </a:spcAft>
                      </a:pPr>
                      <a:r>
                        <a:rPr lang="ru-RU" sz="1600" dirty="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bl>
          </a:graphicData>
        </a:graphic>
      </p:graphicFrame>
      <p:sp>
        <p:nvSpPr>
          <p:cNvPr id="112741" name="Прямоугольник 3"/>
          <p:cNvSpPr>
            <a:spLocks noChangeArrowheads="1"/>
          </p:cNvSpPr>
          <p:nvPr/>
        </p:nvSpPr>
        <p:spPr bwMode="auto">
          <a:xfrm>
            <a:off x="7280275" y="6524625"/>
            <a:ext cx="1828800" cy="307975"/>
          </a:xfrm>
          <a:prstGeom prst="rect">
            <a:avLst/>
          </a:prstGeom>
          <a:noFill/>
          <a:ln w="9525">
            <a:noFill/>
            <a:miter lim="800000"/>
            <a:headEnd/>
            <a:tailEnd/>
          </a:ln>
        </p:spPr>
        <p:txBody>
          <a:bodyPr wrap="none">
            <a:spAutoFit/>
          </a:bodyPr>
          <a:lstStyle/>
          <a:p>
            <a:pPr algn="r"/>
            <a:r>
              <a:rPr lang="ru-RU" sz="1400"/>
              <a:t>Лазарев А.Ф.,  2017</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5.xml.rels><?xml version="1.0" encoding="UTF-8" standalone="yes"?>
<Relationships xmlns="http://schemas.openxmlformats.org/package/2006/relationships"><Relationship Id="rId1" Type="http://schemas.openxmlformats.org/officeDocument/2006/relationships/image" Target="../media/image63.jpeg"/></Relationships>
</file>

<file path=ppt/theme/theme1.xml><?xml version="1.0" encoding="utf-8"?>
<a:theme xmlns:a="http://schemas.openxmlformats.org/drawingml/2006/main" name="Начальн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Начальная">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Начальная">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Origin</Template>
  <TotalTime>7661</TotalTime>
  <Words>27050</Words>
  <Application>Microsoft Office PowerPoint</Application>
  <PresentationFormat>Экран (4:3)</PresentationFormat>
  <Paragraphs>3599</Paragraphs>
  <Slides>161</Slides>
  <Notes>23</Notes>
  <HiddenSlides>0</HiddenSlides>
  <MMClips>0</MMClips>
  <ScaleCrop>false</ScaleCrop>
  <HeadingPairs>
    <vt:vector size="8" baseType="variant">
      <vt:variant>
        <vt:lpstr>Использованные шрифты</vt:lpstr>
      </vt:variant>
      <vt:variant>
        <vt:i4>16</vt:i4>
      </vt:variant>
      <vt:variant>
        <vt:lpstr>Тема</vt:lpstr>
      </vt:variant>
      <vt:variant>
        <vt:i4>1</vt:i4>
      </vt:variant>
      <vt:variant>
        <vt:lpstr>Внедренные серверы OLE</vt:lpstr>
      </vt:variant>
      <vt:variant>
        <vt:i4>4</vt:i4>
      </vt:variant>
      <vt:variant>
        <vt:lpstr>Заголовки слайдов</vt:lpstr>
      </vt:variant>
      <vt:variant>
        <vt:i4>161</vt:i4>
      </vt:variant>
    </vt:vector>
  </HeadingPairs>
  <TitlesOfParts>
    <vt:vector size="182" baseType="lpstr">
      <vt:lpstr>Arial Unicode MS</vt:lpstr>
      <vt:lpstr>MS PGothic</vt:lpstr>
      <vt:lpstr>Arial</vt:lpstr>
      <vt:lpstr>Arial Black</vt:lpstr>
      <vt:lpstr>Arial Cyr</vt:lpstr>
      <vt:lpstr>Bookman Old Style</vt:lpstr>
      <vt:lpstr>Calibri</vt:lpstr>
      <vt:lpstr>Cambria</vt:lpstr>
      <vt:lpstr>Gill Sans MT</vt:lpstr>
      <vt:lpstr>Lucida Sans Unicode</vt:lpstr>
      <vt:lpstr>Symbol</vt:lpstr>
      <vt:lpstr>Tahoma</vt:lpstr>
      <vt:lpstr>Times New Roman</vt:lpstr>
      <vt:lpstr>Wingdings</vt:lpstr>
      <vt:lpstr>Wingdings 3</vt:lpstr>
      <vt:lpstr>ヒラギノ角ゴ Pro W3</vt:lpstr>
      <vt:lpstr>Начальная</vt:lpstr>
      <vt:lpstr>Лист Microsoft Excel 97-2003</vt:lpstr>
      <vt:lpstr>Worksheet</vt:lpstr>
      <vt:lpstr>Диаграмма</vt:lpstr>
      <vt:lpstr>Image</vt:lpstr>
      <vt:lpstr>Кафедра онкологии, лучевой терапии и лучевой диагностики с курсом ДПО ФГБОУ ВО «Алтайский государственный медицинский университет» МЗ РФ  Алтайский филиал  ФГБУ «НИМЦ онкологии им. Н.Н. Блохина» МЗ РФ </vt:lpstr>
      <vt:lpstr>Презентация PowerPoint</vt:lpstr>
      <vt:lpstr>Презентация PowerPoint</vt:lpstr>
      <vt:lpstr>Презентация PowerPoint</vt:lpstr>
      <vt:lpstr>Динамика заболеваемости ЗН,  мужчины стандартизованные показатели, на 100 тыс. нас.</vt:lpstr>
      <vt:lpstr>Динамика заболеваемости ЗН,  женщины, стандартизованные показатели, на 100 тыс. нас.</vt:lpstr>
      <vt:lpstr>Динамика заболеваемости ЗН,  мужчины, грубые показатели, на 100 тыс. нас.</vt:lpstr>
      <vt:lpstr>Динамика заболеваемости ЗН,  женщины, грубые показатели, на 100 тыс. нас.</vt:lpstr>
      <vt:lpstr>Презентация PowerPoint</vt:lpstr>
      <vt:lpstr>Презентация PowerPoint</vt:lpstr>
      <vt:lpstr>Структура заболеваемости ЗНО, мужчины США, 2012 год</vt:lpstr>
      <vt:lpstr>Структура заболеваемости ЗНО, женщины,  США, 2012 год</vt:lpstr>
      <vt:lpstr>Структура заболеваемости злокачественными новообразованиями населения Алтайского края и РФ, мужчины, 2012 г.,  (в %)</vt:lpstr>
      <vt:lpstr>Структура заболеваемости злокачественными новообразованиями населения Алтайского края и РФ, женщины, 2012 г., (в %)</vt:lpstr>
      <vt:lpstr>Динамика показателей онкологической заболеваемости населения Алтайского края (на 100 тыс. чел., оба пола, «грубый показатель»)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Основные разновидности «наследственных опухолей» и генетических обусловленных опухолевых синдромов</vt:lpstr>
      <vt:lpstr>Основные разновидности «наследственных опухолей» и генетических обусловленных опухолевых синдромов</vt:lpstr>
      <vt:lpstr>Презентация PowerPoint</vt:lpstr>
      <vt:lpstr>Фрагмент карты Алтайского края с дозовой нагрузкой от взрывов 29 августа 1949 г. и 7 августа 1962 г.</vt:lpstr>
      <vt:lpstr>Современная радиационная обстановка Алтайского края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Перечень основных продуктов питания и уровень потребления населением Алтайского края (по данным оперативной информации Территориального органа Федеральной службы государственной статистики по Алтайскому краю )</vt:lpstr>
      <vt:lpstr>Административные территории Алтайского края по уровню индекса опасности канцерогенного риска для здоровья населения от загрязнения химическими веществами молока и молочных продуктов (суммарный индекс опасности)</vt:lpstr>
      <vt:lpstr>Административные территории Алтайского края по уровню индекса опасности канцерогенного риска для здоровья населения от загрязнения химическими веществами картофеля (суммарный индекс опасности)</vt:lpstr>
      <vt:lpstr>Административные территории Алтайского края по уровню индекса опасности канцерогенного риска для здоровья населения от загрязнения химическими веществами хлеба и хлебобулочных изделий (суммарный индекс опасности)</vt:lpstr>
      <vt:lpstr>Административные территории Алтайского края по уровню индекса опасности канцерогенного риска для здоровья населения от загрязнения химическими веществами овощей и продовольственных бахчевых культур (суммарный индекс опасности)</vt:lpstr>
      <vt:lpstr>Административные территории Алтайского края по уровню индекса опасности канцерогенного риска для здоровья населения от загрязнения химическими веществами мяса и мясопродуктов (суммарный индекс опасности)</vt:lpstr>
      <vt:lpstr>Административные территории Алтайского края по уровню индекса опасности канцерогенного риска для здоровья населения от загрязнения химическими веществами сахара  и кондитерских изделий  (суммарный индекс опасности)</vt:lpstr>
      <vt:lpstr>Административные территории Алтайского края по уровню индекса опасности канцерогенного риска для здоровья населения от загрязнения химическими веществами фруктов и ягод  (суммарный индекс опасности)</vt:lpstr>
      <vt:lpstr>Административные территории Алтайского края по уровню индекса опасности канцерогенного риска для здоровья населения от загрязнения химическими веществами масла растительного  (суммарный индекс опасности)</vt:lpstr>
      <vt:lpstr>Административные территории Алтайского края по уровню индекса опасности канцерогенного риска для здоровья населения от загрязнения химическими веществами рыбы и рыбопродуктов (суммарный индекс опасности)</vt:lpstr>
      <vt:lpstr>Популяционный канцерогенный риск при постоянном употреблении продуктов питания загрязненных химическими веществами в административных территориях края может привести к росту дополнительных случаев заболеваний раком.</vt:lpstr>
      <vt:lpstr>Презентация PowerPoint</vt:lpstr>
      <vt:lpstr>Презентация PowerPoint</vt:lpstr>
      <vt:lpstr>Презентация PowerPoint</vt:lpstr>
      <vt:lpstr>Презентация PowerPoint</vt:lpstr>
      <vt:lpstr> </vt:lpstr>
      <vt:lpstr>Презентация PowerPoint</vt:lpstr>
      <vt:lpstr>Профилактика злокачественных новообразований</vt:lpstr>
      <vt:lpstr>Профилактика злокачественных новообразований (медицинская)</vt:lpstr>
      <vt:lpstr>Медицинская профилактика (вторичная) в онкологии предполагает:   I этап - организационные и диагностические мероприятия  I.1. Выявление когорт населения  с повышенным риском        онкологических заболеваний  («очаг» населения с         повышенным риском):                     а) по факту обнаружения мощного канцерогена на той или иной территории или на том или ином предприятии (могильники пестицидов - ДДТ, места падения ступеней ракет с гептилом и т.п.);           б) по факту обнаружения населенных пунктов с высоким уровнем онкологических заболеваний (расположенных вблизи источника мощного канцерогена)   I.2. Выявление конкретных лиц с повышенным и высоким  риском онкологических заболеваний по всей территории региона. </vt:lpstr>
      <vt:lpstr>Презентация PowerPoint</vt:lpstr>
      <vt:lpstr> </vt:lpstr>
      <vt:lpstr>III.1.1. Диспансеризация больных с повышенным онкологическим  риском проводится в лечебных учреждениях общей сети III.1.2. Диспансеризация больных с высоким риском      онкологических заболеваний («раковые» семьи, облигатный      предрак, «чернобыльцы», «семипалатинцы», лица с      высоким  «факторным числом») проводится в ОД и  включает:     а)  клинический осмотр и анкетирование пациента не реже 1 раза в год;       б) осмотр в смотровом кабинете ( независимо от возраста, не реже 1 раза в год);       в) определение динамики факторного числа (не реже 1 раза  в 2 года);       г) флюоро- или рентгенография грудной клетки (не реже 1 раза  в 2 года);       д) УЗИ или (с 45 лет) маммография (не реже 1 раза в 2 года);       ж) целевое исследование органа-мишени (ФГС, трахеобронхоскопия, колоноскопия и т.п.)</vt:lpstr>
      <vt:lpstr> ˚ Детоксикация (поливитамины, антидоты);  ˚ Йодирование продуктов, воды;  ˚ Привозная питьевая вода, привозные продукты;  ˚ Эвакуация отдельных лиц с данной территории,предприятия;  ˚ Повышение противоопухолевой резистентности (питание, здоровый образ жизни, ограничение времени работы в «очаге» и т.п.);  ˚ Санаторно-курортное лечение в экологически чистой зоне.</vt:lpstr>
      <vt:lpstr>III.2.2. Общие для когорт с повышенным риском:   ˚ устранение влияния канцерогенов других групп    (особенности профессии, особенности питания,    вредные привычки);   ˚ лечение хронических предраковых заболеваний;   ˚ мероприятия, указанные  в п.III.2.1     III.2.3. Индивидуальные - для лиц с высоким       онкологическим риском (мероприятия,       указанные в пп.III.2.1, III.2.2) и, кроме того,       удаление части или всего органа-мишени,       медикаментозная терапия и т.п.).</vt:lpstr>
      <vt:lpstr>Презентация PowerPoint</vt:lpstr>
      <vt:lpstr>На примере РАКА ЛЕГКОГО  ОСНОВНЫЕ ФАКТОРЫ РИСКА:</vt:lpstr>
      <vt:lpstr>ГРУППЫ ОНКОЛОГИЧЕСКОГО РИСКА</vt:lpstr>
      <vt:lpstr>Группа повышенного онкологического риска по раку легкого (&gt; 20%) Наличие 2-3 предрасполагающих факторов:</vt:lpstr>
      <vt:lpstr>Группа высокого онкологического риска по раку легкого (80-100%)</vt:lpstr>
      <vt:lpstr>Алгоритм формирования групп онкологического риска</vt:lpstr>
      <vt:lpstr>МЕХАНИЗМ ФОРМИРОВАНИЯ ГРУПП ОНКОЛОГИЧЕСКОГО РИСКА И РАННЯЯ ДИАГНОСТИКА РАКА ЛЕГКОГО</vt:lpstr>
      <vt:lpstr>Презентация PowerPoint</vt:lpstr>
      <vt:lpstr>Презентация PowerPoint</vt:lpstr>
      <vt:lpstr>включившем в себя: а) больных с облигатным предраком – 1057 чел.   б) пострадавших вследствие радиационных катастроф       («чернобыльцы»; «семипалатинцы», получившие       дозу 25 сЗв и более и др. аварии) – 1359 чел.  в) членов «раковых» семей – 5603 чел.  г) пациентов с высоким уровнем факторного числа      (VI) – 62 чел.  д) пациентов, излеченных от злокачественных      новообразований 2-х и более локализаций и      переживших 5 лет – 394 чел.</vt:lpstr>
      <vt:lpstr>Презентация PowerPoint</vt:lpstr>
      <vt:lpstr>Презентация PowerPoint</vt:lpstr>
      <vt:lpstr>     Злокачественные новообразования в 2003-2015 гг. были выявлены:  - 31 – рак желудка I ст. на фоне дисплазии III степени слизистой    эпителия желудка; - 22 – рак кожи I ст. на фоне меланоза Дюбрея; - 45 – рак молочной железы после лечения облигатных предраков      молочной железы (болезни Минца, дисплазии III, листовидной     фиброаденомы;)  - 1 пациентки, состоящей на учете по поводу нейрофиброматоза –      рак мягких тканей правой голени IV ст. mts в легкие;  - 6 – рак прямой кишки на фоне дисплазии III и после лечения     ворсинчатой опухоли прямой кишки; - 2 – рак предстательной железы на фоне дисплазии III; - 4 – рак шейки матки на фоне дисплазии IV.  98,9% пациентов были радикально прооперированы Ранние формы злокачественных новообразований (I ст.) обнаружены в этой группе у 99,9%.  Запущенные формы (IV ст.) - у 1 (2003 год) </vt:lpstr>
      <vt:lpstr>Злокачественные новообразования в 2003-2015 гг. были выявлены   - рак щитовидной железы – 11,  - рак легкого – 10,   - рак почки – 4,  - рак кожи – 17,  - рак мочевого пузыря – 3,  - рак гортани – 3,  - рак ободочной кишки – 4,  - рак желудка – 4, - предстательной железы – 11,  - неходжкинская лимфома – 3,  - рак молочной железы - 2, - рак шейки матки – 2. Ранние формы злокачественных новообразований (I-II ст.) были выявлены у 70 (94,5%),  III стадия - у  4-х больных. </vt:lpstr>
      <vt:lpstr>Злокачественные новообразования в 2003-2015гг были выявлены: - рак молочной железы – 106,  - рак кожи – 59,  - рак щитовидной железы – 34,  - рак легкого – 7,  - рак тела матки – 6,  - рак шейки матки – 11,  - рак толстой кишки – 13,  - рак желудка – 9, - рак яичников – 4, - рак предстательной железы – 7, - рак почки - 4 - 5,3% от их числа в регистре.  Ранние формы злокачественных новообразований (I-II ст.) обнаружены в этой группе у 254 (97,7%)  III стадии - у 6-х больных.</vt:lpstr>
      <vt:lpstr>Презентация PowerPoint</vt:lpstr>
      <vt:lpstr>Презентация PowerPoint</vt:lpstr>
      <vt:lpstr>Выявлено рака легкого в ранних стадиях в России  и Алтайском крае  (в %)</vt:lpstr>
      <vt:lpstr>По нашему мнению разделение предрака на 2 подгруппы  пациентов: с повышенным и высоким онкологическим риском  (с введением последних в регистр) позволяет максимально сузить круг лиц, нуждающихся в специализированной онкологической  диспансеризации; улучшить ее качество;  у части из них предупредить развитие злокачественных новообразований, а у других выявить в ранней фазе развития. </vt:lpstr>
      <vt:lpstr>Целевая профилактика и ранняя диагностика рака молочной железы по Лазареву А.Ф.</vt:lpstr>
      <vt:lpstr>Презентация PowerPoint</vt:lpstr>
      <vt:lpstr>Презентация PowerPoint</vt:lpstr>
      <vt:lpstr>Презентация PowerPoint</vt:lpstr>
      <vt:lpstr>На первом этапе составляется Индивидуальная карта рисков рака молочной железы</vt:lpstr>
      <vt:lpstr>Индивидуальная карта рисков рака молочной железы (продолжение)</vt:lpstr>
      <vt:lpstr>Индивидуальная карта рисков рака молочной железы (продолжение)</vt:lpstr>
      <vt:lpstr>Презентация PowerPoint</vt:lpstr>
      <vt:lpstr>Заполняется Таблица рисков рака  молочной железы  </vt:lpstr>
      <vt:lpstr>Таблица рисков рака молочной железы (продолжение)</vt:lpstr>
      <vt:lpstr>Таблица рисков рака молочной железы (продолжение)</vt:lpstr>
      <vt:lpstr>Таблица рисков рака молочной железы (продолжение)</vt:lpstr>
      <vt:lpstr>Таблица рисков рака молочной железы  (продолжение)</vt:lpstr>
      <vt:lpstr>Презентация PowerPoint</vt:lpstr>
      <vt:lpstr>Определяется уровень риска РМЖ</vt:lpstr>
      <vt:lpstr>Презентация PowerPoint</vt:lpstr>
      <vt:lpstr>Организация медицинской профилактики ЗН в Алтайском крае</vt:lpstr>
      <vt:lpstr>СТРУКТУРЫ </vt:lpstr>
      <vt:lpstr>Презентация PowerPoint</vt:lpstr>
      <vt:lpstr>Смотровые кабинеты и ФАПы, работающие по их принципу </vt:lpstr>
      <vt:lpstr>Презентация PowerPoint</vt:lpstr>
      <vt:lpstr>Презентация PowerPoint</vt:lpstr>
      <vt:lpstr>Презентация PowerPoint</vt:lpstr>
      <vt:lpstr>Презентация PowerPoint</vt:lpstr>
      <vt:lpstr>Иммуносигнатура – инновационная методика профилактики и ранней диагностики рака молочной железы</vt:lpstr>
      <vt:lpstr>Презентация PowerPoint</vt:lpstr>
      <vt:lpstr>Идеология универсального теста:  оценка репертуара антител</vt:lpstr>
      <vt:lpstr>Презентация PowerPoint</vt:lpstr>
      <vt:lpstr>Биомаркеры рака и антитела </vt:lpstr>
      <vt:lpstr>Презентация PowerPoint</vt:lpstr>
      <vt:lpstr>Презентация PowerPoint</vt:lpstr>
      <vt:lpstr>Принципы определения иммуносигнатур</vt:lpstr>
      <vt:lpstr>Иммуносигнатура: универсальная, простая и недорогая платформа для диагностики</vt:lpstr>
      <vt:lpstr>Лабораторный протокол определения иммуносигнатур</vt:lpstr>
      <vt:lpstr>Материал исследования </vt:lpstr>
      <vt:lpstr>141 информативных пептидов</vt:lpstr>
      <vt:lpstr>Тепловая карта иммуносигнатуры РМЖ пациенты и доноры</vt:lpstr>
      <vt:lpstr>Найти иммуносигнатуру</vt:lpstr>
      <vt:lpstr>Биоинформатика анализ иммуносигнатур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Благодарю за внимание!</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Дмитрий Черских</cp:lastModifiedBy>
  <cp:revision>248</cp:revision>
  <dcterms:created xsi:type="dcterms:W3CDTF">2003-08-26T05:56:43Z</dcterms:created>
  <dcterms:modified xsi:type="dcterms:W3CDTF">2018-02-09T06:09:34Z</dcterms:modified>
</cp:coreProperties>
</file>